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7.xml"/><Relationship Id="rId5" Type="http://schemas.openxmlformats.org/officeDocument/2006/relationships/hyperlink" Target="https://developer.foursquare.com/docs" TargetMode="External"/><Relationship Id="rId4" Type="http://schemas.openxmlformats.org/officeDocument/2006/relationships/hyperlink" Target="https://en.m.wikipedia.org/wiki/Demographics_of_Toronto#Ethnic_divers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9CA5-4C8F-4BA5-A5D1-F089E21F2FC4}"/>
              </a:ext>
            </a:extLst>
          </p:cNvPr>
          <p:cNvSpPr>
            <a:spLocks noGrp="1"/>
          </p:cNvSpPr>
          <p:nvPr>
            <p:ph type="ctrTitle"/>
          </p:nvPr>
        </p:nvSpPr>
        <p:spPr>
          <a:xfrm>
            <a:off x="533400" y="1958975"/>
            <a:ext cx="7772400" cy="1470025"/>
          </a:xfrm>
        </p:spPr>
        <p:txBody>
          <a:bodyPr>
            <a:normAutofit/>
          </a:bodyPr>
          <a:lstStyle/>
          <a:p>
            <a:r>
              <a:rPr lang="en-US" sz="5400" dirty="0"/>
              <a:t>Capstone Project </a:t>
            </a:r>
          </a:p>
        </p:txBody>
      </p:sp>
    </p:spTree>
    <p:extLst>
      <p:ext uri="{BB962C8B-B14F-4D97-AF65-F5344CB8AC3E}">
        <p14:creationId xmlns:p14="http://schemas.microsoft.com/office/powerpoint/2010/main" val="1485828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918311-8C5F-4D78-95C2-908B97085A5D}"/>
              </a:ext>
            </a:extLst>
          </p:cNvPr>
          <p:cNvPicPr/>
          <p:nvPr/>
        </p:nvPicPr>
        <p:blipFill rotWithShape="1">
          <a:blip r:embed="rId2"/>
          <a:srcRect l="7263" t="37695" r="7727" b="8082"/>
          <a:stretch/>
        </p:blipFill>
        <p:spPr bwMode="auto">
          <a:xfrm>
            <a:off x="1485315" y="901454"/>
            <a:ext cx="5326380" cy="1939925"/>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16F54369-8AC6-46CD-BF68-4E06599B94D0}"/>
              </a:ext>
            </a:extLst>
          </p:cNvPr>
          <p:cNvPicPr/>
          <p:nvPr/>
        </p:nvPicPr>
        <p:blipFill rotWithShape="1">
          <a:blip r:embed="rId3"/>
          <a:srcRect l="8812" t="33469" r="9266" b="26101"/>
          <a:stretch/>
        </p:blipFill>
        <p:spPr bwMode="auto">
          <a:xfrm>
            <a:off x="1295401" y="3143495"/>
            <a:ext cx="5478780" cy="2190505"/>
          </a:xfrm>
          <a:prstGeom prst="rect">
            <a:avLst/>
          </a:prstGeom>
          <a:ln>
            <a:noFill/>
          </a:ln>
          <a:extLst>
            <a:ext uri="{53640926-AAD7-44D8-BBD7-CCE9431645EC}">
              <a14:shadowObscured xmlns:a14="http://schemas.microsoft.com/office/drawing/2010/main"/>
            </a:ext>
          </a:extLst>
        </p:spPr>
      </p:pic>
      <p:sp>
        <p:nvSpPr>
          <p:cNvPr id="4" name="Rectangle 3">
            <a:extLst>
              <a:ext uri="{FF2B5EF4-FFF2-40B4-BE49-F238E27FC236}">
                <a16:creationId xmlns:a16="http://schemas.microsoft.com/office/drawing/2014/main" id="{88F96A8F-3959-4800-9083-355921A78134}"/>
              </a:ext>
            </a:extLst>
          </p:cNvPr>
          <p:cNvSpPr/>
          <p:nvPr/>
        </p:nvSpPr>
        <p:spPr>
          <a:xfrm>
            <a:off x="-7034" y="14068"/>
            <a:ext cx="2291012" cy="669542"/>
          </a:xfrm>
          <a:prstGeom prst="rect">
            <a:avLst/>
          </a:prstGeom>
        </p:spPr>
        <p:txBody>
          <a:bodyPr wrap="none">
            <a:spAutoFit/>
          </a:bodyPr>
          <a:lstStyle/>
          <a:p>
            <a:pPr algn="just">
              <a:lnSpc>
                <a:spcPct val="150000"/>
              </a:lnSpc>
            </a:pPr>
            <a:r>
              <a:rPr lang="en-US" sz="2800" b="1" dirty="0">
                <a:latin typeface="Times New Roman" panose="02020603050405020304" pitchFamily="18" charset="0"/>
                <a:ea typeface="Calibri" panose="020F0502020204030204" pitchFamily="34" charset="0"/>
                <a:cs typeface="Arial" panose="020B0604020202020204" pitchFamily="34" charset="0"/>
              </a:rPr>
              <a:t>Results (</a:t>
            </a:r>
            <a:r>
              <a:rPr lang="en-US" sz="2800" b="1" dirty="0" err="1">
                <a:latin typeface="Times New Roman" panose="02020603050405020304" pitchFamily="18" charset="0"/>
                <a:ea typeface="Calibri" panose="020F0502020204030204" pitchFamily="34" charset="0"/>
                <a:cs typeface="Arial" panose="020B0604020202020204" pitchFamily="34" charset="0"/>
              </a:rPr>
              <a:t>cont</a:t>
            </a:r>
            <a:r>
              <a:rPr lang="en-US" sz="2800" b="1" dirty="0">
                <a:latin typeface="Times New Roman" panose="02020603050405020304" pitchFamily="18" charset="0"/>
                <a:ea typeface="Calibri" panose="020F0502020204030204" pitchFamily="34" charset="0"/>
                <a:cs typeface="Arial" panose="020B0604020202020204" pitchFamily="34" charset="0"/>
              </a:rPr>
              <a:t>)</a:t>
            </a:r>
            <a:endParaRPr lang="en-US" sz="28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85015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4C2E7D-D4C9-4903-A2E5-4DB69EEA8811}"/>
              </a:ext>
            </a:extLst>
          </p:cNvPr>
          <p:cNvSpPr/>
          <p:nvPr/>
        </p:nvSpPr>
        <p:spPr>
          <a:xfrm>
            <a:off x="609600" y="228600"/>
            <a:ext cx="1620957" cy="834524"/>
          </a:xfrm>
          <a:prstGeom prst="rect">
            <a:avLst/>
          </a:prstGeom>
        </p:spPr>
        <p:txBody>
          <a:bodyPr wrap="none">
            <a:spAutoFit/>
          </a:bodyPr>
          <a:lstStyle/>
          <a:p>
            <a:pPr algn="just">
              <a:lnSpc>
                <a:spcPct val="150000"/>
              </a:lnSpc>
            </a:pPr>
            <a:r>
              <a:rPr lang="en-US" sz="3600" b="1" dirty="0">
                <a:latin typeface="Times New Roman" panose="02020603050405020304" pitchFamily="18" charset="0"/>
                <a:ea typeface="Calibri" panose="020F0502020204030204" pitchFamily="34" charset="0"/>
                <a:cs typeface="Arial" panose="020B0604020202020204" pitchFamily="34" charset="0"/>
              </a:rPr>
              <a:t>Results</a:t>
            </a:r>
            <a:endParaRPr lang="en-US" sz="3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A05D4E64-0943-4443-AB46-2D04C85D8695}"/>
              </a:ext>
            </a:extLst>
          </p:cNvPr>
          <p:cNvSpPr/>
          <p:nvPr/>
        </p:nvSpPr>
        <p:spPr>
          <a:xfrm>
            <a:off x="609600" y="1295400"/>
            <a:ext cx="7677030" cy="3274614"/>
          </a:xfrm>
          <a:prstGeom prst="rect">
            <a:avLst/>
          </a:prstGeom>
        </p:spPr>
        <p:txBody>
          <a:bodyPr wrap="square">
            <a:spAutoFit/>
          </a:bodyPr>
          <a:lstStyle/>
          <a:p>
            <a:pPr algn="just">
              <a:lnSpc>
                <a:spcPct val="150000"/>
              </a:lnSpc>
            </a:pPr>
            <a:r>
              <a:rPr lang="en-US" sz="2000" dirty="0">
                <a:latin typeface="Times New Roman" panose="02020603050405020304" pitchFamily="18" charset="0"/>
                <a:ea typeface="Calibri" panose="020F0502020204030204" pitchFamily="34" charset="0"/>
                <a:cs typeface="Arial" panose="020B0604020202020204" pitchFamily="34" charset="0"/>
              </a:rPr>
              <a:t>Some of the obtained results as shown in the above section. We can see from the results, and for example that Cluster 5 contains all the neighborhoods which are highly populated with Middle Eastern Restaurants such as North York, East Toronto, and Downtown Toronto, and some other neighborhood, so its good idea not to make the business in these neighborhoods and build it in another place such as Scarborough or Mississauga because it contains a high population.</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01419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A40F33-300E-4A40-87DF-5D0186B106E2}"/>
              </a:ext>
            </a:extLst>
          </p:cNvPr>
          <p:cNvSpPr/>
          <p:nvPr/>
        </p:nvSpPr>
        <p:spPr>
          <a:xfrm>
            <a:off x="304800" y="304800"/>
            <a:ext cx="4506362" cy="669542"/>
          </a:xfrm>
          <a:prstGeom prst="rect">
            <a:avLst/>
          </a:prstGeom>
        </p:spPr>
        <p:txBody>
          <a:bodyPr wrap="none">
            <a:spAutoFit/>
          </a:bodyPr>
          <a:lstStyle/>
          <a:p>
            <a:pPr algn="just">
              <a:lnSpc>
                <a:spcPct val="150000"/>
              </a:lnSpc>
            </a:pPr>
            <a:r>
              <a:rPr lang="en-US" sz="2800" b="1" dirty="0">
                <a:latin typeface="Times New Roman" panose="02020603050405020304" pitchFamily="18" charset="0"/>
                <a:ea typeface="Calibri" panose="020F0502020204030204" pitchFamily="34" charset="0"/>
                <a:cs typeface="Arial" panose="020B0604020202020204" pitchFamily="34" charset="0"/>
              </a:rPr>
              <a:t>Discussion and Conclusions </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6F7482C-AB8F-48A4-AF8D-1DE41DB0210C}"/>
              </a:ext>
            </a:extLst>
          </p:cNvPr>
          <p:cNvSpPr/>
          <p:nvPr/>
        </p:nvSpPr>
        <p:spPr>
          <a:xfrm>
            <a:off x="304800" y="1447800"/>
            <a:ext cx="8534400" cy="3274614"/>
          </a:xfrm>
          <a:prstGeom prst="rect">
            <a:avLst/>
          </a:prstGeom>
        </p:spPr>
        <p:txBody>
          <a:bodyPr wrap="square">
            <a:spAutoFit/>
          </a:bodyPr>
          <a:lstStyle/>
          <a:p>
            <a:pPr indent="457200" algn="just">
              <a:lnSpc>
                <a:spcPct val="150000"/>
              </a:lnSpc>
            </a:pPr>
            <a:r>
              <a:rPr lang="en-US" sz="2000" dirty="0">
                <a:latin typeface="Times New Roman" panose="02020603050405020304" pitchFamily="18" charset="0"/>
                <a:ea typeface="Calibri" panose="020F0502020204030204" pitchFamily="34" charset="0"/>
                <a:cs typeface="Arial" panose="020B0604020202020204" pitchFamily="34" charset="0"/>
              </a:rPr>
              <a:t>In this project, we used real data to make an analysis to solve a business problem. Several python libraries and machine learning algorithms used to solve the problem.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000" dirty="0">
                <a:latin typeface="Times New Roman" panose="02020603050405020304" pitchFamily="18" charset="0"/>
                <a:ea typeface="Calibri" panose="020F0502020204030204" pitchFamily="34" charset="0"/>
                <a:cs typeface="Arial" panose="020B0604020202020204" pitchFamily="34" charset="0"/>
              </a:rPr>
              <a:t>In this first analysis and primary investigation, I think and from the first try that the obtained results show that it is good to start the middle east and Arab food market and restaurant in the Scarborough or Mississauga neighborhoods and far away from North York, East Toronto, and Downtown Toronto. </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39440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6E5787-8991-49F8-BBD4-8284B8B7FB47}"/>
              </a:ext>
            </a:extLst>
          </p:cNvPr>
          <p:cNvSpPr/>
          <p:nvPr/>
        </p:nvSpPr>
        <p:spPr>
          <a:xfrm>
            <a:off x="342900" y="1371600"/>
            <a:ext cx="8458200" cy="3736279"/>
          </a:xfrm>
          <a:prstGeom prst="rect">
            <a:avLst/>
          </a:prstGeom>
        </p:spPr>
        <p:txBody>
          <a:bodyPr wrap="square">
            <a:spAutoFit/>
          </a:bodyPr>
          <a:lstStyle/>
          <a:p>
            <a:pPr indent="457200" algn="just">
              <a:lnSpc>
                <a:spcPct val="150000"/>
              </a:lnSpc>
            </a:pPr>
            <a:r>
              <a:rPr lang="en-US" sz="2000" dirty="0">
                <a:latin typeface="Times New Roman" panose="02020603050405020304" pitchFamily="18" charset="0"/>
                <a:ea typeface="Calibri" panose="020F0502020204030204" pitchFamily="34" charset="0"/>
                <a:cs typeface="Arial" panose="020B0604020202020204" pitchFamily="34" charset="0"/>
              </a:rPr>
              <a:t>In future work, we will make more study and analysis on the city of Toronto i.e. by applying the same process with deeper analysis to the educational institutes and universities such as the University of Toronto and its good to open this business close to this university or others by checking the international student's population number because a lot of international students from middle east and Arab world studying and living in Toronto. Not just for the city of Toronto and maybe go deeper analysis to all the Ontario province with more usage of the population distribution data and to get on more accurate results.</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22897AEF-CB23-4548-B6C7-368FDFA43C6B}"/>
              </a:ext>
            </a:extLst>
          </p:cNvPr>
          <p:cNvSpPr/>
          <p:nvPr/>
        </p:nvSpPr>
        <p:spPr>
          <a:xfrm>
            <a:off x="457200" y="381000"/>
            <a:ext cx="2771464" cy="646331"/>
          </a:xfrm>
          <a:prstGeom prst="rect">
            <a:avLst/>
          </a:prstGeom>
        </p:spPr>
        <p:txBody>
          <a:bodyPr wrap="none">
            <a:spAutoFit/>
          </a:bodyPr>
          <a:lstStyle/>
          <a:p>
            <a:r>
              <a:rPr lang="en-US" sz="3600" b="1" dirty="0">
                <a:latin typeface="Times New Roman" panose="02020603050405020304" pitchFamily="18" charset="0"/>
                <a:ea typeface="Calibri" panose="020F0502020204030204" pitchFamily="34" charset="0"/>
                <a:cs typeface="Arial" panose="020B0604020202020204" pitchFamily="34" charset="0"/>
              </a:rPr>
              <a:t>Future Work</a:t>
            </a:r>
            <a:endParaRPr lang="en-US" sz="3600" b="1" dirty="0"/>
          </a:p>
        </p:txBody>
      </p:sp>
    </p:spTree>
    <p:extLst>
      <p:ext uri="{BB962C8B-B14F-4D97-AF65-F5344CB8AC3E}">
        <p14:creationId xmlns:p14="http://schemas.microsoft.com/office/powerpoint/2010/main" val="1714330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B6FE0D-4FF4-4115-BA49-C72C89B9B196}"/>
              </a:ext>
            </a:extLst>
          </p:cNvPr>
          <p:cNvSpPr/>
          <p:nvPr/>
        </p:nvSpPr>
        <p:spPr>
          <a:xfrm>
            <a:off x="342900" y="1015614"/>
            <a:ext cx="8458200" cy="3187219"/>
          </a:xfrm>
          <a:prstGeom prst="rect">
            <a:avLst/>
          </a:prstGeom>
        </p:spPr>
        <p:txBody>
          <a:bodyPr wrap="square">
            <a:spAutoFit/>
          </a:bodyPr>
          <a:lstStyle/>
          <a:p>
            <a:pPr algn="just">
              <a:lnSpc>
                <a:spcPct val="150000"/>
              </a:lnSpc>
            </a:pPr>
            <a:r>
              <a:rPr lang="en-US" sz="3200" b="1" dirty="0">
                <a:latin typeface="Times New Roman" panose="02020603050405020304" pitchFamily="18" charset="0"/>
                <a:ea typeface="Calibri" panose="020F0502020204030204" pitchFamily="34" charset="0"/>
                <a:cs typeface="Arial" panose="020B0604020202020204" pitchFamily="34" charset="0"/>
              </a:rPr>
              <a:t>References</a:t>
            </a:r>
          </a:p>
          <a:p>
            <a:pPr algn="just">
              <a:lnSpc>
                <a:spcPct val="150000"/>
              </a:lnSpc>
            </a:pPr>
            <a:endParaRPr lang="en-US" sz="3200" b="1"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u="sng" dirty="0">
                <a:solidFill>
                  <a:srgbClr val="0000FF"/>
                </a:solidFill>
                <a:latin typeface="Times New Roman" panose="02020603050405020304" pitchFamily="18" charset="0"/>
                <a:ea typeface="Calibri" panose="020F0502020204030204" pitchFamily="34" charset="0"/>
                <a:cs typeface="Arial" panose="020B0604020202020204" pitchFamily="34" charset="0"/>
                <a:hlinkClick r:id="rId2"/>
              </a:rPr>
              <a:t>https://en.wikipedia.org/wiki/List_of_postal_codes_of_Canada:_M</a:t>
            </a:r>
            <a:endParaRPr lang="en-US" sz="16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u="sng" dirty="0">
                <a:solidFill>
                  <a:srgbClr val="0000FF"/>
                </a:solidFill>
                <a:latin typeface="Times New Roman" panose="02020603050405020304" pitchFamily="18" charset="0"/>
                <a:ea typeface="Calibri" panose="020F0502020204030204" pitchFamily="34" charset="0"/>
                <a:cs typeface="Arial" panose="020B0604020202020204" pitchFamily="34" charset="0"/>
                <a:hlinkClick r:id="rId3"/>
              </a:rPr>
              <a:t>http://cocl.us/Geospatial_data</a:t>
            </a:r>
            <a:endParaRPr lang="en-US" sz="16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u="sng" dirty="0">
                <a:solidFill>
                  <a:srgbClr val="0000FF"/>
                </a:solidFill>
                <a:latin typeface="Times New Roman" panose="02020603050405020304" pitchFamily="18" charset="0"/>
                <a:ea typeface="Calibri" panose="020F0502020204030204" pitchFamily="34" charset="0"/>
                <a:cs typeface="Arial" panose="020B0604020202020204" pitchFamily="34" charset="0"/>
                <a:hlinkClick r:id="rId4"/>
              </a:rPr>
              <a:t>https://en.m.wikipedia.org/wiki/Demographics_of_Toronto#Ethnic_diversity</a:t>
            </a:r>
            <a:endParaRPr lang="en-US" sz="16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u="sng" dirty="0">
                <a:solidFill>
                  <a:srgbClr val="0000FF"/>
                </a:solidFill>
                <a:latin typeface="Times New Roman" panose="02020603050405020304" pitchFamily="18" charset="0"/>
                <a:ea typeface="Calibri" panose="020F0502020204030204" pitchFamily="34" charset="0"/>
                <a:cs typeface="Arial" panose="020B0604020202020204" pitchFamily="34" charset="0"/>
                <a:hlinkClick r:id="rId5"/>
              </a:rPr>
              <a:t>https://developer.foursquare.com/docs</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41145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D642FA-C403-4788-BA95-887A7A2889AD}"/>
              </a:ext>
            </a:extLst>
          </p:cNvPr>
          <p:cNvSpPr/>
          <p:nvPr/>
        </p:nvSpPr>
        <p:spPr>
          <a:xfrm>
            <a:off x="335280" y="1600200"/>
            <a:ext cx="8351520" cy="4465133"/>
          </a:xfrm>
          <a:prstGeom prst="rect">
            <a:avLst/>
          </a:prstGeom>
        </p:spPr>
        <p:txBody>
          <a:bodyPr wrap="square">
            <a:spAutoFit/>
          </a:bodyPr>
          <a:lstStyle/>
          <a:p>
            <a:pPr indent="457200" algn="just">
              <a:lnSpc>
                <a:spcPct val="150000"/>
              </a:lnSpc>
            </a:pPr>
            <a:r>
              <a:rPr lang="en-US" sz="2400" dirty="0">
                <a:latin typeface="Times New Roman" panose="02020603050405020304" pitchFamily="18" charset="0"/>
                <a:ea typeface="Calibri" panose="020F0502020204030204" pitchFamily="34" charset="0"/>
                <a:cs typeface="Arial" panose="020B0604020202020204" pitchFamily="34" charset="0"/>
              </a:rPr>
              <a:t>In this project, I will use the data location Foursquare API and some of the machine learning algorithms and data science to solve a business problem. The main objective of the project is to use these available resources for starting a new Restaurants and/or food market business in another city. In the first step, will describe the problem and then data preparation for the analysis then the results and conclusion.</a:t>
            </a:r>
            <a:endParaRPr lang="en-US" sz="2400" dirty="0">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400" dirty="0">
                <a:latin typeface="Times New Roman" panose="02020603050405020304" pitchFamily="18"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8040108A-A575-414C-8B5F-188BF0ED625E}"/>
              </a:ext>
            </a:extLst>
          </p:cNvPr>
          <p:cNvSpPr/>
          <p:nvPr/>
        </p:nvSpPr>
        <p:spPr>
          <a:xfrm>
            <a:off x="304800" y="457200"/>
            <a:ext cx="2843727" cy="823752"/>
          </a:xfrm>
          <a:prstGeom prst="rect">
            <a:avLst/>
          </a:prstGeom>
        </p:spPr>
        <p:txBody>
          <a:bodyPr wrap="none">
            <a:spAutoFit/>
          </a:bodyPr>
          <a:lstStyle/>
          <a:p>
            <a:pPr algn="just">
              <a:lnSpc>
                <a:spcPct val="150000"/>
              </a:lnSpc>
            </a:pPr>
            <a:r>
              <a:rPr lang="en-US" sz="3600" b="1" dirty="0">
                <a:latin typeface="Times New Roman" panose="02020603050405020304" pitchFamily="18" charset="0"/>
                <a:ea typeface="Calibri" panose="020F0502020204030204" pitchFamily="34" charset="0"/>
                <a:cs typeface="Arial" panose="020B0604020202020204" pitchFamily="34" charset="0"/>
              </a:rPr>
              <a:t>Introduction:</a:t>
            </a:r>
          </a:p>
        </p:txBody>
      </p:sp>
    </p:spTree>
    <p:extLst>
      <p:ext uri="{BB962C8B-B14F-4D97-AF65-F5344CB8AC3E}">
        <p14:creationId xmlns:p14="http://schemas.microsoft.com/office/powerpoint/2010/main" val="1182332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7CA46E-6263-4A18-A68C-69873C56D35A}"/>
              </a:ext>
            </a:extLst>
          </p:cNvPr>
          <p:cNvSpPr/>
          <p:nvPr/>
        </p:nvSpPr>
        <p:spPr>
          <a:xfrm>
            <a:off x="236220" y="152400"/>
            <a:ext cx="8382000" cy="1141146"/>
          </a:xfrm>
          <a:prstGeom prst="rect">
            <a:avLst/>
          </a:prstGeom>
        </p:spPr>
        <p:txBody>
          <a:bodyPr wrap="square">
            <a:spAutoFit/>
          </a:bodyPr>
          <a:lstStyle/>
          <a:p>
            <a:pPr algn="just">
              <a:lnSpc>
                <a:spcPct val="150000"/>
              </a:lnSpc>
            </a:pPr>
            <a:r>
              <a:rPr lang="en-US" sz="2400" b="1" dirty="0">
                <a:latin typeface="Times New Roman" panose="02020603050405020304" pitchFamily="18" charset="0"/>
                <a:ea typeface="Calibri" panose="020F0502020204030204" pitchFamily="34" charset="0"/>
                <a:cs typeface="Arial" panose="020B0604020202020204" pitchFamily="34" charset="0"/>
              </a:rPr>
              <a:t>A description of the problem and a discussion of the background</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25BACD6-1633-4E77-A5B9-07A9F3616E73}"/>
              </a:ext>
            </a:extLst>
          </p:cNvPr>
          <p:cNvSpPr/>
          <p:nvPr/>
        </p:nvSpPr>
        <p:spPr>
          <a:xfrm>
            <a:off x="223325" y="1580809"/>
            <a:ext cx="8610600" cy="5121274"/>
          </a:xfrm>
          <a:prstGeom prst="rect">
            <a:avLst/>
          </a:prstGeom>
        </p:spPr>
        <p:txBody>
          <a:bodyPr wrap="square">
            <a:spAutoFit/>
          </a:bodyPr>
          <a:lstStyle/>
          <a:p>
            <a:pPr indent="457200" algn="just">
              <a:lnSpc>
                <a:spcPct val="150000"/>
              </a:lnSpc>
            </a:pPr>
            <a:r>
              <a:rPr lang="en-US" sz="2000" dirty="0">
                <a:latin typeface="Times New Roman" panose="02020603050405020304" pitchFamily="18" charset="0"/>
                <a:ea typeface="Calibri" panose="020F0502020204030204" pitchFamily="34" charset="0"/>
                <a:cs typeface="Arial" panose="020B0604020202020204" pitchFamily="34" charset="0"/>
              </a:rPr>
              <a:t>Toronto, city, capital of the province of Ontario, southeastern Canada. It is the most populous city in Canada, a multicultural city, and the country’s financial and commercial center. Also, Toronto is an international center of business, finance, arts, and culture, and is recognized as one of the most multicultural and cosmopolitan cities in the world. So, it considered one of the most preferred destinations for the visitors and tourists to come from inside and outside of Canada and also the immigrant and newcomers from around the globe choose this city as their new home, especially the people from the middle east and/or Arabic people that come from all countries of the Arab world. There is a lot of the population from the middle east/Arabic, so it is a good place to start a new restaurant and/or food market.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4839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287479-B5AE-4DB5-AD5F-0B5DD50AA657}"/>
              </a:ext>
            </a:extLst>
          </p:cNvPr>
          <p:cNvSpPr/>
          <p:nvPr/>
        </p:nvSpPr>
        <p:spPr>
          <a:xfrm>
            <a:off x="304800" y="1066800"/>
            <a:ext cx="8001000" cy="1141146"/>
          </a:xfrm>
          <a:prstGeom prst="rect">
            <a:avLst/>
          </a:prstGeom>
        </p:spPr>
        <p:txBody>
          <a:bodyPr wrap="square">
            <a:spAutoFit/>
          </a:bodyPr>
          <a:lstStyle/>
          <a:p>
            <a:pPr indent="457200" algn="just">
              <a:lnSpc>
                <a:spcPct val="150000"/>
              </a:lnSpc>
            </a:pPr>
            <a:r>
              <a:rPr lang="en-US" sz="2400" dirty="0">
                <a:latin typeface="Times New Roman" panose="02020603050405020304" pitchFamily="18" charset="0"/>
                <a:ea typeface="Calibri" panose="020F0502020204030204" pitchFamily="34" charset="0"/>
                <a:cs typeface="Arial" panose="020B0604020202020204" pitchFamily="34" charset="0"/>
              </a:rPr>
              <a:t>Therefore, the main idea is to make a study and analysis and to decide whether it's good to make this business or not.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1416B64-1687-48A4-9823-EC24969BF912}"/>
              </a:ext>
            </a:extLst>
          </p:cNvPr>
          <p:cNvSpPr/>
          <p:nvPr/>
        </p:nvSpPr>
        <p:spPr>
          <a:xfrm>
            <a:off x="457200" y="2819400"/>
            <a:ext cx="8534400" cy="2679388"/>
          </a:xfrm>
          <a:prstGeom prst="rect">
            <a:avLst/>
          </a:prstGeom>
        </p:spPr>
        <p:txBody>
          <a:bodyPr wrap="square">
            <a:spAutoFit/>
          </a:bodyPr>
          <a:lstStyle/>
          <a:p>
            <a:pPr indent="457200" algn="just">
              <a:lnSpc>
                <a:spcPct val="150000"/>
              </a:lnSpc>
            </a:pPr>
            <a:r>
              <a:rPr lang="en-US" sz="2400" dirty="0">
                <a:latin typeface="Times New Roman" panose="02020603050405020304" pitchFamily="18" charset="0"/>
                <a:ea typeface="Calibri" panose="020F0502020204030204" pitchFamily="34" charset="0"/>
                <a:cs typeface="Arial" panose="020B0604020202020204" pitchFamily="34" charset="0"/>
              </a:rPr>
              <a:t>That is, to use data science methods and the data collected from the Toronto city such as the population distribution and tourist places that attract the visitors and how it's close in location to the city center or downtown and to decide where to open it.	</a:t>
            </a:r>
            <a:endParaRPr lang="en-US" sz="2400" dirty="0">
              <a:latin typeface="Calibri" panose="020F0502020204030204" pitchFamily="34" charset="0"/>
              <a:ea typeface="Calibri" panose="020F0502020204030204" pitchFamily="34" charset="0"/>
              <a:cs typeface="Arial" panose="020B0604020202020204" pitchFamily="34" charset="0"/>
            </a:endParaRPr>
          </a:p>
          <a:p>
            <a:pPr indent="457200" algn="just">
              <a:lnSpc>
                <a:spcPct val="150000"/>
              </a:lnSpc>
            </a:pPr>
            <a:r>
              <a:rPr lang="en-US" dirty="0">
                <a:latin typeface="Times New Roman" panose="02020603050405020304" pitchFamily="18"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51480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30A5E132-B2E8-460D-AB7D-593C725E505D}"/>
              </a:ext>
            </a:extLst>
          </p:cNvPr>
          <p:cNvGrpSpPr/>
          <p:nvPr/>
        </p:nvGrpSpPr>
        <p:grpSpPr>
          <a:xfrm>
            <a:off x="865475" y="1981200"/>
            <a:ext cx="7440325" cy="1928332"/>
            <a:chOff x="1994947" y="2948468"/>
            <a:chExt cx="5154105" cy="961064"/>
          </a:xfrm>
        </p:grpSpPr>
        <p:grpSp>
          <p:nvGrpSpPr>
            <p:cNvPr id="5" name="Group 4">
              <a:extLst>
                <a:ext uri="{FF2B5EF4-FFF2-40B4-BE49-F238E27FC236}">
                  <a16:creationId xmlns:a16="http://schemas.microsoft.com/office/drawing/2014/main" id="{1C961D9A-B72A-407D-929E-00B15A05B728}"/>
                </a:ext>
              </a:extLst>
            </p:cNvPr>
            <p:cNvGrpSpPr/>
            <p:nvPr/>
          </p:nvGrpSpPr>
          <p:grpSpPr>
            <a:xfrm>
              <a:off x="1994947" y="2959573"/>
              <a:ext cx="983777" cy="949959"/>
              <a:chOff x="2913" y="357533"/>
              <a:chExt cx="983777" cy="949959"/>
            </a:xfrm>
            <a:scene3d>
              <a:camera prst="orthographicFront"/>
              <a:lightRig rig="threePt" dir="t">
                <a:rot lat="0" lon="0" rev="7500000"/>
              </a:lightRig>
            </a:scene3d>
          </p:grpSpPr>
          <p:sp>
            <p:nvSpPr>
              <p:cNvPr id="24" name="Rectangle: Rounded Corners 23">
                <a:extLst>
                  <a:ext uri="{FF2B5EF4-FFF2-40B4-BE49-F238E27FC236}">
                    <a16:creationId xmlns:a16="http://schemas.microsoft.com/office/drawing/2014/main" id="{9E091615-3425-4289-94B0-F25A59E4A7F6}"/>
                  </a:ext>
                </a:extLst>
              </p:cNvPr>
              <p:cNvSpPr/>
              <p:nvPr/>
            </p:nvSpPr>
            <p:spPr>
              <a:xfrm>
                <a:off x="2913" y="357533"/>
                <a:ext cx="983777" cy="949959"/>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5" name="Rectangle: Rounded Corners 4">
                <a:extLst>
                  <a:ext uri="{FF2B5EF4-FFF2-40B4-BE49-F238E27FC236}">
                    <a16:creationId xmlns:a16="http://schemas.microsoft.com/office/drawing/2014/main" id="{397E1985-7B0C-4B7B-8842-AD3EAED4FE4C}"/>
                  </a:ext>
                </a:extLst>
              </p:cNvPr>
              <p:cNvSpPr txBox="1"/>
              <p:nvPr/>
            </p:nvSpPr>
            <p:spPr>
              <a:xfrm>
                <a:off x="30736" y="385356"/>
                <a:ext cx="928131" cy="89431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Data Source</a:t>
                </a:r>
              </a:p>
            </p:txBody>
          </p:sp>
        </p:grpSp>
        <p:grpSp>
          <p:nvGrpSpPr>
            <p:cNvPr id="6" name="Group 5">
              <a:extLst>
                <a:ext uri="{FF2B5EF4-FFF2-40B4-BE49-F238E27FC236}">
                  <a16:creationId xmlns:a16="http://schemas.microsoft.com/office/drawing/2014/main" id="{80F168A0-6659-45BB-A5AC-DA77C364C14F}"/>
                </a:ext>
              </a:extLst>
            </p:cNvPr>
            <p:cNvGrpSpPr/>
            <p:nvPr/>
          </p:nvGrpSpPr>
          <p:grpSpPr>
            <a:xfrm>
              <a:off x="3053035" y="3312565"/>
              <a:ext cx="157538" cy="243976"/>
              <a:chOff x="1061001" y="710525"/>
              <a:chExt cx="157538" cy="243976"/>
            </a:xfrm>
            <a:scene3d>
              <a:camera prst="orthographicFront"/>
              <a:lightRig rig="threePt" dir="t">
                <a:rot lat="0" lon="0" rev="7500000"/>
              </a:lightRig>
            </a:scene3d>
          </p:grpSpPr>
          <p:sp>
            <p:nvSpPr>
              <p:cNvPr id="22" name="Arrow: Right 21">
                <a:extLst>
                  <a:ext uri="{FF2B5EF4-FFF2-40B4-BE49-F238E27FC236}">
                    <a16:creationId xmlns:a16="http://schemas.microsoft.com/office/drawing/2014/main" id="{C136224D-AF24-488A-AE7A-BEE205712DEB}"/>
                  </a:ext>
                </a:extLst>
              </p:cNvPr>
              <p:cNvSpPr/>
              <p:nvPr/>
            </p:nvSpPr>
            <p:spPr>
              <a:xfrm>
                <a:off x="1061001" y="710525"/>
                <a:ext cx="157538" cy="243976"/>
              </a:xfrm>
              <a:prstGeom prst="rightArrow">
                <a:avLst>
                  <a:gd name="adj1" fmla="val 60000"/>
                  <a:gd name="adj2" fmla="val 50000"/>
                </a:avLst>
              </a:prstGeom>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3" name="Arrow: Right 6">
                <a:extLst>
                  <a:ext uri="{FF2B5EF4-FFF2-40B4-BE49-F238E27FC236}">
                    <a16:creationId xmlns:a16="http://schemas.microsoft.com/office/drawing/2014/main" id="{11355C9E-75CE-45F7-88BD-9AFBE6EB8E91}"/>
                  </a:ext>
                </a:extLst>
              </p:cNvPr>
              <p:cNvSpPr txBox="1"/>
              <p:nvPr/>
            </p:nvSpPr>
            <p:spPr>
              <a:xfrm>
                <a:off x="1061001" y="759320"/>
                <a:ext cx="110277" cy="146386"/>
              </a:xfrm>
              <a:prstGeom prst="rect">
                <a:avLst/>
              </a:prstGeom>
              <a:sp3d z="-7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p:txBody>
          </p:sp>
        </p:grpSp>
        <p:grpSp>
          <p:nvGrpSpPr>
            <p:cNvPr id="7" name="Group 6">
              <a:extLst>
                <a:ext uri="{FF2B5EF4-FFF2-40B4-BE49-F238E27FC236}">
                  <a16:creationId xmlns:a16="http://schemas.microsoft.com/office/drawing/2014/main" id="{CFB6734D-166C-47E3-B6F8-A7132F07FB09}"/>
                </a:ext>
              </a:extLst>
            </p:cNvPr>
            <p:cNvGrpSpPr/>
            <p:nvPr/>
          </p:nvGrpSpPr>
          <p:grpSpPr>
            <a:xfrm>
              <a:off x="3275967" y="2959573"/>
              <a:ext cx="1235043" cy="949959"/>
              <a:chOff x="1283933" y="357533"/>
              <a:chExt cx="1235043" cy="949959"/>
            </a:xfrm>
            <a:scene3d>
              <a:camera prst="orthographicFront"/>
              <a:lightRig rig="threePt" dir="t">
                <a:rot lat="0" lon="0" rev="7500000"/>
              </a:lightRig>
            </a:scene3d>
          </p:grpSpPr>
          <p:sp>
            <p:nvSpPr>
              <p:cNvPr id="20" name="Rectangle: Rounded Corners 19">
                <a:extLst>
                  <a:ext uri="{FF2B5EF4-FFF2-40B4-BE49-F238E27FC236}">
                    <a16:creationId xmlns:a16="http://schemas.microsoft.com/office/drawing/2014/main" id="{B5DDAF0B-C7F9-4BAA-86FE-EDBA2D5FEC0F}"/>
                  </a:ext>
                </a:extLst>
              </p:cNvPr>
              <p:cNvSpPr/>
              <p:nvPr/>
            </p:nvSpPr>
            <p:spPr>
              <a:xfrm>
                <a:off x="1283933" y="357533"/>
                <a:ext cx="1235043" cy="949959"/>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1" name="Rectangle: Rounded Corners 8">
                <a:extLst>
                  <a:ext uri="{FF2B5EF4-FFF2-40B4-BE49-F238E27FC236}">
                    <a16:creationId xmlns:a16="http://schemas.microsoft.com/office/drawing/2014/main" id="{F8B4BCA1-6888-4388-8CCE-833D7B1C8D4C}"/>
                  </a:ext>
                </a:extLst>
              </p:cNvPr>
              <p:cNvSpPr txBox="1"/>
              <p:nvPr/>
            </p:nvSpPr>
            <p:spPr>
              <a:xfrm>
                <a:off x="1311756" y="385356"/>
                <a:ext cx="1179397" cy="89431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Preprocessing Stage</a:t>
                </a:r>
              </a:p>
            </p:txBody>
          </p:sp>
        </p:grpSp>
        <p:grpSp>
          <p:nvGrpSpPr>
            <p:cNvPr id="8" name="Group 7">
              <a:extLst>
                <a:ext uri="{FF2B5EF4-FFF2-40B4-BE49-F238E27FC236}">
                  <a16:creationId xmlns:a16="http://schemas.microsoft.com/office/drawing/2014/main" id="{44AEB4D7-4C6F-4593-81BA-DD991B04DBEA}"/>
                </a:ext>
              </a:extLst>
            </p:cNvPr>
            <p:cNvGrpSpPr/>
            <p:nvPr/>
          </p:nvGrpSpPr>
          <p:grpSpPr>
            <a:xfrm>
              <a:off x="4616397" y="3312565"/>
              <a:ext cx="223420" cy="243976"/>
              <a:chOff x="2624363" y="710525"/>
              <a:chExt cx="223420" cy="243976"/>
            </a:xfrm>
            <a:scene3d>
              <a:camera prst="orthographicFront"/>
              <a:lightRig rig="threePt" dir="t">
                <a:rot lat="0" lon="0" rev="7500000"/>
              </a:lightRig>
            </a:scene3d>
          </p:grpSpPr>
          <p:sp>
            <p:nvSpPr>
              <p:cNvPr id="18" name="Arrow: Right 17">
                <a:extLst>
                  <a:ext uri="{FF2B5EF4-FFF2-40B4-BE49-F238E27FC236}">
                    <a16:creationId xmlns:a16="http://schemas.microsoft.com/office/drawing/2014/main" id="{63283069-790C-4413-8069-C70648C19EB1}"/>
                  </a:ext>
                </a:extLst>
              </p:cNvPr>
              <p:cNvSpPr/>
              <p:nvPr/>
            </p:nvSpPr>
            <p:spPr>
              <a:xfrm>
                <a:off x="2624363" y="710525"/>
                <a:ext cx="223420" cy="243976"/>
              </a:xfrm>
              <a:prstGeom prst="rightArrow">
                <a:avLst>
                  <a:gd name="adj1" fmla="val 60000"/>
                  <a:gd name="adj2" fmla="val 50000"/>
                </a:avLst>
              </a:prstGeom>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9" name="Arrow: Right 10">
                <a:extLst>
                  <a:ext uri="{FF2B5EF4-FFF2-40B4-BE49-F238E27FC236}">
                    <a16:creationId xmlns:a16="http://schemas.microsoft.com/office/drawing/2014/main" id="{2A29D89A-A463-4E91-9120-912E5E22B446}"/>
                  </a:ext>
                </a:extLst>
              </p:cNvPr>
              <p:cNvSpPr txBox="1"/>
              <p:nvPr/>
            </p:nvSpPr>
            <p:spPr>
              <a:xfrm>
                <a:off x="2624363" y="759320"/>
                <a:ext cx="156394" cy="146386"/>
              </a:xfrm>
              <a:prstGeom prst="rect">
                <a:avLst/>
              </a:prstGeom>
              <a:sp3d z="-7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p:txBody>
          </p:sp>
        </p:grpSp>
        <p:grpSp>
          <p:nvGrpSpPr>
            <p:cNvPr id="9" name="Group 8">
              <a:extLst>
                <a:ext uri="{FF2B5EF4-FFF2-40B4-BE49-F238E27FC236}">
                  <a16:creationId xmlns:a16="http://schemas.microsoft.com/office/drawing/2014/main" id="{35ACBAAC-526C-4DF6-8488-2CBB5497646D}"/>
                </a:ext>
              </a:extLst>
            </p:cNvPr>
            <p:cNvGrpSpPr/>
            <p:nvPr/>
          </p:nvGrpSpPr>
          <p:grpSpPr>
            <a:xfrm>
              <a:off x="4932559" y="2959573"/>
              <a:ext cx="983777" cy="949959"/>
              <a:chOff x="2940525" y="357533"/>
              <a:chExt cx="983777" cy="949959"/>
            </a:xfrm>
            <a:scene3d>
              <a:camera prst="orthographicFront"/>
              <a:lightRig rig="threePt" dir="t">
                <a:rot lat="0" lon="0" rev="7500000"/>
              </a:lightRig>
            </a:scene3d>
          </p:grpSpPr>
          <p:sp>
            <p:nvSpPr>
              <p:cNvPr id="16" name="Rectangle: Rounded Corners 15">
                <a:extLst>
                  <a:ext uri="{FF2B5EF4-FFF2-40B4-BE49-F238E27FC236}">
                    <a16:creationId xmlns:a16="http://schemas.microsoft.com/office/drawing/2014/main" id="{10F199FB-181F-4BC5-89B7-8DD07BE5C1E7}"/>
                  </a:ext>
                </a:extLst>
              </p:cNvPr>
              <p:cNvSpPr/>
              <p:nvPr/>
            </p:nvSpPr>
            <p:spPr>
              <a:xfrm>
                <a:off x="2940525" y="357533"/>
                <a:ext cx="983777" cy="949959"/>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7" name="Rectangle: Rounded Corners 12">
                <a:extLst>
                  <a:ext uri="{FF2B5EF4-FFF2-40B4-BE49-F238E27FC236}">
                    <a16:creationId xmlns:a16="http://schemas.microsoft.com/office/drawing/2014/main" id="{10F5C297-59A2-4757-80AF-84E97FEB0023}"/>
                  </a:ext>
                </a:extLst>
              </p:cNvPr>
              <p:cNvSpPr txBox="1"/>
              <p:nvPr/>
            </p:nvSpPr>
            <p:spPr>
              <a:xfrm>
                <a:off x="2968348" y="385356"/>
                <a:ext cx="928131" cy="89431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Machine Learning Clustering Algorithm</a:t>
                </a:r>
              </a:p>
            </p:txBody>
          </p:sp>
        </p:grpSp>
        <p:grpSp>
          <p:nvGrpSpPr>
            <p:cNvPr id="10" name="Group 9">
              <a:extLst>
                <a:ext uri="{FF2B5EF4-FFF2-40B4-BE49-F238E27FC236}">
                  <a16:creationId xmlns:a16="http://schemas.microsoft.com/office/drawing/2014/main" id="{ED5A1782-B59E-4E05-97A6-6C39EA830053}"/>
                </a:ext>
              </a:extLst>
            </p:cNvPr>
            <p:cNvGrpSpPr/>
            <p:nvPr/>
          </p:nvGrpSpPr>
          <p:grpSpPr>
            <a:xfrm>
              <a:off x="5978568" y="3306978"/>
              <a:ext cx="131942" cy="243976"/>
              <a:chOff x="3986534" y="704938"/>
              <a:chExt cx="131942" cy="243976"/>
            </a:xfrm>
            <a:scene3d>
              <a:camera prst="orthographicFront"/>
              <a:lightRig rig="threePt" dir="t">
                <a:rot lat="0" lon="0" rev="7500000"/>
              </a:lightRig>
            </a:scene3d>
          </p:grpSpPr>
          <p:sp>
            <p:nvSpPr>
              <p:cNvPr id="14" name="Arrow: Right 13">
                <a:extLst>
                  <a:ext uri="{FF2B5EF4-FFF2-40B4-BE49-F238E27FC236}">
                    <a16:creationId xmlns:a16="http://schemas.microsoft.com/office/drawing/2014/main" id="{8EFE2B41-C6A2-4715-A56C-04AE4E21FD6C}"/>
                  </a:ext>
                </a:extLst>
              </p:cNvPr>
              <p:cNvSpPr/>
              <p:nvPr/>
            </p:nvSpPr>
            <p:spPr>
              <a:xfrm rot="21569032">
                <a:off x="3986534" y="704938"/>
                <a:ext cx="131942" cy="243976"/>
              </a:xfrm>
              <a:prstGeom prst="rightArrow">
                <a:avLst>
                  <a:gd name="adj1" fmla="val 60000"/>
                  <a:gd name="adj2" fmla="val 50000"/>
                </a:avLst>
              </a:prstGeom>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5" name="Arrow: Right 14">
                <a:extLst>
                  <a:ext uri="{FF2B5EF4-FFF2-40B4-BE49-F238E27FC236}">
                    <a16:creationId xmlns:a16="http://schemas.microsoft.com/office/drawing/2014/main" id="{7B276522-1BFB-4D77-8385-BEF750BD90DC}"/>
                  </a:ext>
                </a:extLst>
              </p:cNvPr>
              <p:cNvSpPr txBox="1"/>
              <p:nvPr/>
            </p:nvSpPr>
            <p:spPr>
              <a:xfrm rot="21569032">
                <a:off x="3986535" y="753911"/>
                <a:ext cx="92359" cy="146386"/>
              </a:xfrm>
              <a:prstGeom prst="rect">
                <a:avLst/>
              </a:prstGeom>
              <a:sp3d z="-7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p:txBody>
          </p:sp>
        </p:grpSp>
        <p:grpSp>
          <p:nvGrpSpPr>
            <p:cNvPr id="11" name="Group 10">
              <a:extLst>
                <a:ext uri="{FF2B5EF4-FFF2-40B4-BE49-F238E27FC236}">
                  <a16:creationId xmlns:a16="http://schemas.microsoft.com/office/drawing/2014/main" id="{A3FF601C-08F1-4B0F-B5CF-13C47EB8C738}"/>
                </a:ext>
              </a:extLst>
            </p:cNvPr>
            <p:cNvGrpSpPr/>
            <p:nvPr/>
          </p:nvGrpSpPr>
          <p:grpSpPr>
            <a:xfrm>
              <a:off x="6165275" y="2948468"/>
              <a:ext cx="983777" cy="949959"/>
              <a:chOff x="4173241" y="346428"/>
              <a:chExt cx="983777" cy="949959"/>
            </a:xfrm>
            <a:scene3d>
              <a:camera prst="orthographicFront"/>
              <a:lightRig rig="threePt" dir="t">
                <a:rot lat="0" lon="0" rev="7500000"/>
              </a:lightRig>
            </a:scene3d>
          </p:grpSpPr>
          <p:sp>
            <p:nvSpPr>
              <p:cNvPr id="12" name="Rectangle: Rounded Corners 11">
                <a:extLst>
                  <a:ext uri="{FF2B5EF4-FFF2-40B4-BE49-F238E27FC236}">
                    <a16:creationId xmlns:a16="http://schemas.microsoft.com/office/drawing/2014/main" id="{715CA736-939D-4777-B9AC-2B9C8A8A3A12}"/>
                  </a:ext>
                </a:extLst>
              </p:cNvPr>
              <p:cNvSpPr/>
              <p:nvPr/>
            </p:nvSpPr>
            <p:spPr>
              <a:xfrm>
                <a:off x="4173241" y="346428"/>
                <a:ext cx="983777" cy="949959"/>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 name="Rectangle: Rounded Corners 16">
                <a:extLst>
                  <a:ext uri="{FF2B5EF4-FFF2-40B4-BE49-F238E27FC236}">
                    <a16:creationId xmlns:a16="http://schemas.microsoft.com/office/drawing/2014/main" id="{2F1A838F-E222-4ABE-96CD-AF1BFB2AEC41}"/>
                  </a:ext>
                </a:extLst>
              </p:cNvPr>
              <p:cNvSpPr txBox="1"/>
              <p:nvPr/>
            </p:nvSpPr>
            <p:spPr>
              <a:xfrm>
                <a:off x="4201064" y="374251"/>
                <a:ext cx="928131" cy="89431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Results</a:t>
                </a:r>
              </a:p>
            </p:txBody>
          </p:sp>
        </p:grpSp>
      </p:grpSp>
      <p:sp>
        <p:nvSpPr>
          <p:cNvPr id="27" name="Rectangle 26">
            <a:extLst>
              <a:ext uri="{FF2B5EF4-FFF2-40B4-BE49-F238E27FC236}">
                <a16:creationId xmlns:a16="http://schemas.microsoft.com/office/drawing/2014/main" id="{E1924B78-0611-48EC-B2D5-E19D3A500E55}"/>
              </a:ext>
            </a:extLst>
          </p:cNvPr>
          <p:cNvSpPr/>
          <p:nvPr/>
        </p:nvSpPr>
        <p:spPr>
          <a:xfrm>
            <a:off x="1890863" y="4545090"/>
            <a:ext cx="5133134" cy="429895"/>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cs typeface="Arial" panose="020B0604020202020204" pitchFamily="34" charset="0"/>
              </a:rPr>
              <a:t>Diagram of Analysis Process</a:t>
            </a:r>
            <a:endParaRPr lang="en-US" sz="2000" dirty="0">
              <a:effectLst/>
              <a:ea typeface="Calibri" panose="020F050202020403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64F50B15-0043-412A-8C40-A4B4C00EFA8D}"/>
              </a:ext>
            </a:extLst>
          </p:cNvPr>
          <p:cNvSpPr/>
          <p:nvPr/>
        </p:nvSpPr>
        <p:spPr>
          <a:xfrm>
            <a:off x="865475" y="533400"/>
            <a:ext cx="4485395" cy="834524"/>
          </a:xfrm>
          <a:prstGeom prst="rect">
            <a:avLst/>
          </a:prstGeom>
        </p:spPr>
        <p:txBody>
          <a:bodyPr wrap="none">
            <a:spAutoFit/>
          </a:bodyPr>
          <a:lstStyle/>
          <a:p>
            <a:pPr algn="just">
              <a:lnSpc>
                <a:spcPct val="150000"/>
              </a:lnSpc>
            </a:pPr>
            <a:r>
              <a:rPr lang="en-US" sz="3600" b="1" dirty="0">
                <a:latin typeface="Times New Roman" panose="02020603050405020304" pitchFamily="18" charset="0"/>
                <a:ea typeface="Calibri" panose="020F0502020204030204" pitchFamily="34" charset="0"/>
                <a:cs typeface="Arial" panose="020B0604020202020204" pitchFamily="34" charset="0"/>
              </a:rPr>
              <a:t>Data Analysis Process</a:t>
            </a:r>
            <a:endParaRPr lang="en-US" sz="3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0958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B7BD9-C1EF-457D-990E-1C7DAB20CD09}"/>
              </a:ext>
            </a:extLst>
          </p:cNvPr>
          <p:cNvSpPr/>
          <p:nvPr/>
        </p:nvSpPr>
        <p:spPr>
          <a:xfrm>
            <a:off x="685800" y="533400"/>
            <a:ext cx="4685450" cy="752065"/>
          </a:xfrm>
          <a:prstGeom prst="rect">
            <a:avLst/>
          </a:prstGeom>
        </p:spPr>
        <p:txBody>
          <a:bodyPr wrap="none">
            <a:spAutoFit/>
          </a:bodyPr>
          <a:lstStyle/>
          <a:p>
            <a:pPr algn="just">
              <a:lnSpc>
                <a:spcPct val="150000"/>
              </a:lnSpc>
            </a:pPr>
            <a:r>
              <a:rPr lang="en-US" sz="3200" b="1" dirty="0">
                <a:latin typeface="Times New Roman" panose="02020603050405020304" pitchFamily="18" charset="0"/>
                <a:ea typeface="Calibri" panose="020F0502020204030204" pitchFamily="34" charset="0"/>
                <a:cs typeface="Arial" panose="020B0604020202020204" pitchFamily="34" charset="0"/>
              </a:rPr>
              <a:t>Dara Preprocessing Stage</a:t>
            </a: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61EBEBB-A93A-4783-A71D-A0CE48D42332}"/>
              </a:ext>
            </a:extLst>
          </p:cNvPr>
          <p:cNvSpPr/>
          <p:nvPr/>
        </p:nvSpPr>
        <p:spPr>
          <a:xfrm>
            <a:off x="228600" y="1944971"/>
            <a:ext cx="8686800" cy="2968057"/>
          </a:xfrm>
          <a:prstGeom prst="rect">
            <a:avLst/>
          </a:prstGeom>
        </p:spPr>
        <p:txBody>
          <a:bodyPr wrap="square">
            <a:spAutoFit/>
          </a:bodyPr>
          <a:lstStyle/>
          <a:p>
            <a:pPr indent="457200" algn="just">
              <a:lnSpc>
                <a:spcPct val="150000"/>
              </a:lnSpc>
            </a:pPr>
            <a:r>
              <a:rPr lang="en-US" sz="3200" dirty="0">
                <a:latin typeface="Times New Roman" panose="02020603050405020304" pitchFamily="18" charset="0"/>
                <a:ea typeface="Calibri" panose="020F0502020204030204" pitchFamily="34" charset="0"/>
                <a:cs typeface="Arial" panose="020B0604020202020204" pitchFamily="34" charset="0"/>
              </a:rPr>
              <a:t>Below show the data preprocessing steps and some of the results obtain from the analysis work. Scraping Toronto Neighborhoods Table from Wikipedia website to start working on the data</a:t>
            </a: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6917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1538C0-7871-41B6-A144-FC5A8875326C}"/>
              </a:ext>
            </a:extLst>
          </p:cNvPr>
          <p:cNvPicPr/>
          <p:nvPr/>
        </p:nvPicPr>
        <p:blipFill rotWithShape="1">
          <a:blip r:embed="rId2"/>
          <a:srcRect l="11673" t="38119" r="9150" b="32665"/>
          <a:stretch/>
        </p:blipFill>
        <p:spPr bwMode="auto">
          <a:xfrm>
            <a:off x="990598" y="577364"/>
            <a:ext cx="6781799" cy="1981200"/>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4EE5E9CB-2FFF-441E-B330-589966A97A33}"/>
              </a:ext>
            </a:extLst>
          </p:cNvPr>
          <p:cNvPicPr/>
          <p:nvPr/>
        </p:nvPicPr>
        <p:blipFill rotWithShape="1">
          <a:blip r:embed="rId3"/>
          <a:srcRect l="9883" t="33457" r="34635" b="7447"/>
          <a:stretch/>
        </p:blipFill>
        <p:spPr bwMode="auto">
          <a:xfrm>
            <a:off x="1193444" y="2696309"/>
            <a:ext cx="6376109" cy="1981200"/>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81114801-485C-453D-8EBA-A1609DB726DB}"/>
              </a:ext>
            </a:extLst>
          </p:cNvPr>
          <p:cNvPicPr/>
          <p:nvPr/>
        </p:nvPicPr>
        <p:blipFill rotWithShape="1">
          <a:blip r:embed="rId4"/>
          <a:srcRect l="10359" t="37487" r="17850" b="10822"/>
          <a:stretch/>
        </p:blipFill>
        <p:spPr bwMode="auto">
          <a:xfrm>
            <a:off x="1193444" y="4953000"/>
            <a:ext cx="6781798" cy="1676400"/>
          </a:xfrm>
          <a:prstGeom prst="rect">
            <a:avLst/>
          </a:prstGeom>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8D2F2878-C2DF-4575-9C59-66A7AA8FA426}"/>
              </a:ext>
            </a:extLst>
          </p:cNvPr>
          <p:cNvSpPr/>
          <p:nvPr/>
        </p:nvSpPr>
        <p:spPr>
          <a:xfrm>
            <a:off x="339618" y="0"/>
            <a:ext cx="1301959" cy="669542"/>
          </a:xfrm>
          <a:prstGeom prst="rect">
            <a:avLst/>
          </a:prstGeom>
        </p:spPr>
        <p:txBody>
          <a:bodyPr wrap="none">
            <a:spAutoFit/>
          </a:bodyPr>
          <a:lstStyle/>
          <a:p>
            <a:pPr algn="just">
              <a:lnSpc>
                <a:spcPct val="150000"/>
              </a:lnSpc>
            </a:pPr>
            <a:r>
              <a:rPr lang="en-US" sz="2800" b="1" dirty="0">
                <a:latin typeface="Times New Roman" panose="02020603050405020304" pitchFamily="18" charset="0"/>
                <a:ea typeface="Calibri" panose="020F0502020204030204" pitchFamily="34" charset="0"/>
                <a:cs typeface="Arial" panose="020B0604020202020204" pitchFamily="34" charset="0"/>
              </a:rPr>
              <a:t>Results</a:t>
            </a:r>
            <a:endParaRPr lang="en-US" sz="28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78454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F4E3BA-789E-4C5E-92CB-AE8A7350D0C4}"/>
              </a:ext>
            </a:extLst>
          </p:cNvPr>
          <p:cNvPicPr/>
          <p:nvPr/>
        </p:nvPicPr>
        <p:blipFill rotWithShape="1">
          <a:blip r:embed="rId2"/>
          <a:srcRect l="11073" t="29222" r="14872" b="13802"/>
          <a:stretch/>
        </p:blipFill>
        <p:spPr bwMode="auto">
          <a:xfrm>
            <a:off x="833913" y="934529"/>
            <a:ext cx="7476173" cy="1835150"/>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E8557CB1-0E80-440F-A76B-C008AB1FE8BF}"/>
              </a:ext>
            </a:extLst>
          </p:cNvPr>
          <p:cNvPicPr/>
          <p:nvPr/>
        </p:nvPicPr>
        <p:blipFill rotWithShape="1">
          <a:blip r:embed="rId3"/>
          <a:srcRect t="34940" r="12939" b="8312"/>
          <a:stretch/>
        </p:blipFill>
        <p:spPr bwMode="auto">
          <a:xfrm>
            <a:off x="1125577" y="3119026"/>
            <a:ext cx="6781800" cy="1583055"/>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1711292C-195D-46F5-B118-9928290E806A}"/>
              </a:ext>
            </a:extLst>
          </p:cNvPr>
          <p:cNvPicPr/>
          <p:nvPr/>
        </p:nvPicPr>
        <p:blipFill rotWithShape="1">
          <a:blip r:embed="rId4"/>
          <a:srcRect l="8100" t="42349" r="12338" b="7030"/>
          <a:stretch/>
        </p:blipFill>
        <p:spPr bwMode="auto">
          <a:xfrm>
            <a:off x="1352550" y="4953000"/>
            <a:ext cx="6438900" cy="1630045"/>
          </a:xfrm>
          <a:prstGeom prst="rect">
            <a:avLst/>
          </a:prstGeom>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E47F8FCF-70F9-45DE-A5C2-5838BBAAB072}"/>
              </a:ext>
            </a:extLst>
          </p:cNvPr>
          <p:cNvSpPr/>
          <p:nvPr/>
        </p:nvSpPr>
        <p:spPr>
          <a:xfrm>
            <a:off x="-7034" y="14068"/>
            <a:ext cx="2291012" cy="669542"/>
          </a:xfrm>
          <a:prstGeom prst="rect">
            <a:avLst/>
          </a:prstGeom>
        </p:spPr>
        <p:txBody>
          <a:bodyPr wrap="none">
            <a:spAutoFit/>
          </a:bodyPr>
          <a:lstStyle/>
          <a:p>
            <a:pPr algn="just">
              <a:lnSpc>
                <a:spcPct val="150000"/>
              </a:lnSpc>
            </a:pPr>
            <a:r>
              <a:rPr lang="en-US" sz="2800" b="1" dirty="0">
                <a:latin typeface="Times New Roman" panose="02020603050405020304" pitchFamily="18" charset="0"/>
                <a:ea typeface="Calibri" panose="020F0502020204030204" pitchFamily="34" charset="0"/>
                <a:cs typeface="Arial" panose="020B0604020202020204" pitchFamily="34" charset="0"/>
              </a:rPr>
              <a:t>Results (</a:t>
            </a:r>
            <a:r>
              <a:rPr lang="en-US" sz="2800" b="1" dirty="0" err="1">
                <a:latin typeface="Times New Roman" panose="02020603050405020304" pitchFamily="18" charset="0"/>
                <a:ea typeface="Calibri" panose="020F0502020204030204" pitchFamily="34" charset="0"/>
                <a:cs typeface="Arial" panose="020B0604020202020204" pitchFamily="34" charset="0"/>
              </a:rPr>
              <a:t>cont</a:t>
            </a:r>
            <a:r>
              <a:rPr lang="en-US" sz="2800" b="1" dirty="0">
                <a:latin typeface="Times New Roman" panose="02020603050405020304" pitchFamily="18" charset="0"/>
                <a:ea typeface="Calibri" panose="020F0502020204030204" pitchFamily="34" charset="0"/>
                <a:cs typeface="Arial" panose="020B0604020202020204" pitchFamily="34" charset="0"/>
              </a:rPr>
              <a:t>)</a:t>
            </a:r>
            <a:endParaRPr lang="en-US" sz="28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41528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7DADB9-E662-483F-8FD7-B065D2E33CBB}"/>
              </a:ext>
            </a:extLst>
          </p:cNvPr>
          <p:cNvPicPr/>
          <p:nvPr/>
        </p:nvPicPr>
        <p:blipFill rotWithShape="1">
          <a:blip r:embed="rId2"/>
          <a:srcRect l="4288" t="40660" r="9507" b="6831"/>
          <a:stretch/>
        </p:blipFill>
        <p:spPr bwMode="auto">
          <a:xfrm>
            <a:off x="1492250" y="553243"/>
            <a:ext cx="4939030" cy="1760220"/>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3973BAFF-BDB2-4B6D-8A5B-E1D6677509F9}"/>
              </a:ext>
            </a:extLst>
          </p:cNvPr>
          <p:cNvPicPr/>
          <p:nvPr/>
        </p:nvPicPr>
        <p:blipFill rotWithShape="1">
          <a:blip r:embed="rId3"/>
          <a:srcRect l="7741" t="21599" r="9277" b="14877"/>
          <a:stretch/>
        </p:blipFill>
        <p:spPr bwMode="auto">
          <a:xfrm>
            <a:off x="1676400" y="2485707"/>
            <a:ext cx="4754880" cy="204660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C6E72857-A46B-4A06-9CEB-66BF91863D4D}"/>
              </a:ext>
            </a:extLst>
          </p:cNvPr>
          <p:cNvPicPr/>
          <p:nvPr/>
        </p:nvPicPr>
        <p:blipFill rotWithShape="1">
          <a:blip r:embed="rId4"/>
          <a:srcRect l="4643" t="32195" r="8677" b="11700"/>
          <a:stretch/>
        </p:blipFill>
        <p:spPr bwMode="auto">
          <a:xfrm>
            <a:off x="1676400" y="4876800"/>
            <a:ext cx="4966335" cy="1807210"/>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B0C7C3B1-2FE4-43A7-9711-3A2028F3690A}"/>
              </a:ext>
            </a:extLst>
          </p:cNvPr>
          <p:cNvSpPr/>
          <p:nvPr/>
        </p:nvSpPr>
        <p:spPr>
          <a:xfrm>
            <a:off x="-7034" y="14068"/>
            <a:ext cx="2291012" cy="669542"/>
          </a:xfrm>
          <a:prstGeom prst="rect">
            <a:avLst/>
          </a:prstGeom>
        </p:spPr>
        <p:txBody>
          <a:bodyPr wrap="none">
            <a:spAutoFit/>
          </a:bodyPr>
          <a:lstStyle/>
          <a:p>
            <a:pPr algn="just">
              <a:lnSpc>
                <a:spcPct val="150000"/>
              </a:lnSpc>
            </a:pPr>
            <a:r>
              <a:rPr lang="en-US" sz="2800" b="1" dirty="0">
                <a:latin typeface="Times New Roman" panose="02020603050405020304" pitchFamily="18" charset="0"/>
                <a:ea typeface="Calibri" panose="020F0502020204030204" pitchFamily="34" charset="0"/>
                <a:cs typeface="Arial" panose="020B0604020202020204" pitchFamily="34" charset="0"/>
              </a:rPr>
              <a:t>Results (</a:t>
            </a:r>
            <a:r>
              <a:rPr lang="en-US" sz="2800" b="1" dirty="0" err="1">
                <a:latin typeface="Times New Roman" panose="02020603050405020304" pitchFamily="18" charset="0"/>
                <a:ea typeface="Calibri" panose="020F0502020204030204" pitchFamily="34" charset="0"/>
                <a:cs typeface="Arial" panose="020B0604020202020204" pitchFamily="34" charset="0"/>
              </a:rPr>
              <a:t>cont</a:t>
            </a:r>
            <a:r>
              <a:rPr lang="en-US" sz="2800" b="1" dirty="0">
                <a:latin typeface="Times New Roman" panose="02020603050405020304" pitchFamily="18" charset="0"/>
                <a:ea typeface="Calibri" panose="020F0502020204030204" pitchFamily="34" charset="0"/>
                <a:cs typeface="Arial" panose="020B0604020202020204" pitchFamily="34" charset="0"/>
              </a:rPr>
              <a:t>)</a:t>
            </a:r>
            <a:endParaRPr lang="en-US" sz="28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55373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742</Words>
  <Application>Microsoft Office PowerPoint</Application>
  <PresentationFormat>On-screen Show (4:3)</PresentationFormat>
  <Paragraphs>34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Capstone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dc:creator>
  <cp:lastModifiedBy>Ali Kadhem Jaber Jaber</cp:lastModifiedBy>
  <cp:revision>14</cp:revision>
  <dcterms:created xsi:type="dcterms:W3CDTF">2006-08-16T00:00:00Z</dcterms:created>
  <dcterms:modified xsi:type="dcterms:W3CDTF">2020-04-13T18:13:37Z</dcterms:modified>
</cp:coreProperties>
</file>