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258" r:id="rId3"/>
    <p:sldId id="260" r:id="rId4"/>
    <p:sldId id="261" r:id="rId5"/>
    <p:sldId id="306" r:id="rId6"/>
    <p:sldId id="320" r:id="rId7"/>
    <p:sldId id="323" r:id="rId8"/>
    <p:sldId id="324" r:id="rId9"/>
    <p:sldId id="308" r:id="rId10"/>
    <p:sldId id="326" r:id="rId11"/>
    <p:sldId id="325" r:id="rId12"/>
    <p:sldId id="321" r:id="rId13"/>
    <p:sldId id="312" r:id="rId14"/>
    <p:sldId id="282" r:id="rId15"/>
    <p:sldId id="327" r:id="rId16"/>
    <p:sldId id="310" r:id="rId17"/>
    <p:sldId id="283" r:id="rId18"/>
    <p:sldId id="315" r:id="rId19"/>
    <p:sldId id="284" r:id="rId20"/>
    <p:sldId id="318" r:id="rId21"/>
  </p:sldIdLst>
  <p:sldSz cx="9144000" cy="5143500" type="screen16x9"/>
  <p:notesSz cx="6858000" cy="9144000"/>
  <p:embeddedFontLst>
    <p:embeddedFont>
      <p:font typeface="Imprint MT Shadow" panose="04020605060303030202" pitchFamily="82" charset="0"/>
      <p:regular r:id="rId23"/>
    </p:embeddedFont>
    <p:embeddedFont>
      <p:font typeface="ABeeZee" panose="020B0604020202020204" charset="0"/>
      <p:regular r:id="rId24"/>
      <p:italic r:id="rId25"/>
    </p:embeddedFont>
    <p:embeddedFont>
      <p:font typeface="Black Han Sans" panose="02000000000000000000" charset="-127"/>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FE50EE-B0D3-478C-9C97-BB86097C6251}">
  <a:tblStyle styleId="{07FE50EE-B0D3-478C-9C97-BB86097C62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2009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583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45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322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751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422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6"/>
        <p:cNvGrpSpPr/>
        <p:nvPr/>
      </p:nvGrpSpPr>
      <p:grpSpPr>
        <a:xfrm>
          <a:off x="0" y="0"/>
          <a:ext cx="0" cy="0"/>
          <a:chOff x="0" y="0"/>
          <a:chExt cx="0" cy="0"/>
        </a:xfrm>
      </p:grpSpPr>
      <p:sp>
        <p:nvSpPr>
          <p:cNvPr id="5117" name="Google Shape;5117;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8" name="Google Shape;5118;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83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6"/>
        <p:cNvGrpSpPr/>
        <p:nvPr/>
      </p:nvGrpSpPr>
      <p:grpSpPr>
        <a:xfrm>
          <a:off x="0" y="0"/>
          <a:ext cx="0" cy="0"/>
          <a:chOff x="0" y="0"/>
          <a:chExt cx="0" cy="0"/>
        </a:xfrm>
      </p:grpSpPr>
      <p:sp>
        <p:nvSpPr>
          <p:cNvPr id="5117" name="Google Shape;5117;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8" name="Google Shape;5118;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511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06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4"/>
        <p:cNvGrpSpPr/>
        <p:nvPr/>
      </p:nvGrpSpPr>
      <p:grpSpPr>
        <a:xfrm>
          <a:off x="0" y="0"/>
          <a:ext cx="0" cy="0"/>
          <a:chOff x="0" y="0"/>
          <a:chExt cx="0" cy="0"/>
        </a:xfrm>
      </p:grpSpPr>
      <p:sp>
        <p:nvSpPr>
          <p:cNvPr id="5135" name="Google Shape;5135;gf35096e3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6" name="Google Shape;5136;gf35096e3b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89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4"/>
        <p:cNvGrpSpPr/>
        <p:nvPr/>
      </p:nvGrpSpPr>
      <p:grpSpPr>
        <a:xfrm>
          <a:off x="0" y="0"/>
          <a:ext cx="0" cy="0"/>
          <a:chOff x="0" y="0"/>
          <a:chExt cx="0" cy="0"/>
        </a:xfrm>
      </p:grpSpPr>
      <p:sp>
        <p:nvSpPr>
          <p:cNvPr id="5135" name="Google Shape;5135;gf35096e3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6" name="Google Shape;5136;gf35096e3b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666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7"/>
        <p:cNvGrpSpPr/>
        <p:nvPr/>
      </p:nvGrpSpPr>
      <p:grpSpPr>
        <a:xfrm>
          <a:off x="0" y="0"/>
          <a:ext cx="0" cy="0"/>
          <a:chOff x="0" y="0"/>
          <a:chExt cx="0" cy="0"/>
        </a:xfrm>
      </p:grpSpPr>
      <p:sp>
        <p:nvSpPr>
          <p:cNvPr id="5728" name="Google Shape;5728;gf35096e3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9" name="Google Shape;5729;gf35096e3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61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413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7"/>
        <p:cNvGrpSpPr/>
        <p:nvPr/>
      </p:nvGrpSpPr>
      <p:grpSpPr>
        <a:xfrm>
          <a:off x="0" y="0"/>
          <a:ext cx="0" cy="0"/>
          <a:chOff x="0" y="0"/>
          <a:chExt cx="0" cy="0"/>
        </a:xfrm>
      </p:grpSpPr>
      <p:sp>
        <p:nvSpPr>
          <p:cNvPr id="5728" name="Google Shape;5728;gf35096e3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9" name="Google Shape;5729;gf35096e3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209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87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40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507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27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2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1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37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6"/>
        <p:cNvGrpSpPr/>
        <p:nvPr/>
      </p:nvGrpSpPr>
      <p:grpSpPr>
        <a:xfrm>
          <a:off x="0" y="0"/>
          <a:ext cx="0" cy="0"/>
          <a:chOff x="0" y="0"/>
          <a:chExt cx="0" cy="0"/>
        </a:xfrm>
      </p:grpSpPr>
      <p:grpSp>
        <p:nvGrpSpPr>
          <p:cNvPr id="177" name="Google Shape;177;p3"/>
          <p:cNvGrpSpPr/>
          <p:nvPr/>
        </p:nvGrpSpPr>
        <p:grpSpPr>
          <a:xfrm>
            <a:off x="4738143" y="3686402"/>
            <a:ext cx="4405850" cy="1428689"/>
            <a:chOff x="800100" y="2815500"/>
            <a:chExt cx="1339775" cy="434450"/>
          </a:xfrm>
        </p:grpSpPr>
        <p:sp>
          <p:nvSpPr>
            <p:cNvPr id="178" name="Google Shape;178;p3"/>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3"/>
          <p:cNvGrpSpPr/>
          <p:nvPr/>
        </p:nvGrpSpPr>
        <p:grpSpPr>
          <a:xfrm rot="10800000">
            <a:off x="2256394" y="-6"/>
            <a:ext cx="5510401" cy="1428702"/>
            <a:chOff x="2582150" y="3714800"/>
            <a:chExt cx="2689050" cy="697200"/>
          </a:xfrm>
        </p:grpSpPr>
        <p:sp>
          <p:nvSpPr>
            <p:cNvPr id="221" name="Google Shape;221;p3"/>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3" name="Google Shape;283;p3"/>
          <p:cNvSpPr txBox="1">
            <a:spLocks noGrp="1"/>
          </p:cNvSpPr>
          <p:nvPr>
            <p:ph type="title" idx="2" hasCustomPrompt="1"/>
          </p:nvPr>
        </p:nvSpPr>
        <p:spPr>
          <a:xfrm>
            <a:off x="622250" y="953225"/>
            <a:ext cx="5039400" cy="98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3"/>
          <p:cNvSpPr txBox="1">
            <a:spLocks noGrp="1"/>
          </p:cNvSpPr>
          <p:nvPr>
            <p:ph type="subTitle" idx="1"/>
          </p:nvPr>
        </p:nvSpPr>
        <p:spPr>
          <a:xfrm>
            <a:off x="622250" y="3601950"/>
            <a:ext cx="5039400" cy="3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5"/>
          <p:cNvSpPr txBox="1">
            <a:spLocks noGrp="1"/>
          </p:cNvSpPr>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5"/>
          <p:cNvSpPr txBox="1">
            <a:spLocks noGrp="1"/>
          </p:cNvSpPr>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5"/>
          <p:cNvSpPr txBox="1">
            <a:spLocks noGrp="1"/>
          </p:cNvSpPr>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5"/>
          <p:cNvSpPr txBox="1">
            <a:spLocks noGrp="1"/>
          </p:cNvSpPr>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9"/>
        <p:cNvGrpSpPr/>
        <p:nvPr/>
      </p:nvGrpSpPr>
      <p:grpSpPr>
        <a:xfrm>
          <a:off x="0" y="0"/>
          <a:ext cx="0" cy="0"/>
          <a:chOff x="0" y="0"/>
          <a:chExt cx="0" cy="0"/>
        </a:xfrm>
      </p:grpSpPr>
      <p:grpSp>
        <p:nvGrpSpPr>
          <p:cNvPr id="500" name="Google Shape;500;p6"/>
          <p:cNvGrpSpPr/>
          <p:nvPr/>
        </p:nvGrpSpPr>
        <p:grpSpPr>
          <a:xfrm>
            <a:off x="5202063" y="4121297"/>
            <a:ext cx="3941609" cy="1021956"/>
            <a:chOff x="2582150" y="3714800"/>
            <a:chExt cx="2689050" cy="697200"/>
          </a:xfrm>
        </p:grpSpPr>
        <p:sp>
          <p:nvSpPr>
            <p:cNvPr id="501" name="Google Shape;501;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6"/>
          <p:cNvGrpSpPr/>
          <p:nvPr/>
        </p:nvGrpSpPr>
        <p:grpSpPr>
          <a:xfrm flipH="1">
            <a:off x="38" y="4121297"/>
            <a:ext cx="3941609" cy="1021956"/>
            <a:chOff x="2582150" y="3714800"/>
            <a:chExt cx="2689050" cy="697200"/>
          </a:xfrm>
        </p:grpSpPr>
        <p:sp>
          <p:nvSpPr>
            <p:cNvPr id="562" name="Google Shape;562;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6"/>
          <p:cNvGrpSpPr/>
          <p:nvPr/>
        </p:nvGrpSpPr>
        <p:grpSpPr>
          <a:xfrm rot="10800000">
            <a:off x="157" y="95"/>
            <a:ext cx="1146035" cy="1362783"/>
            <a:chOff x="3048875" y="2669025"/>
            <a:chExt cx="504550" cy="599975"/>
          </a:xfrm>
        </p:grpSpPr>
        <p:sp>
          <p:nvSpPr>
            <p:cNvPr id="623" name="Google Shape;623;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6"/>
          <p:cNvGrpSpPr/>
          <p:nvPr/>
        </p:nvGrpSpPr>
        <p:grpSpPr>
          <a:xfrm rot="10800000" flipH="1">
            <a:off x="7997632" y="95"/>
            <a:ext cx="1146035" cy="1362783"/>
            <a:chOff x="3048875" y="2669025"/>
            <a:chExt cx="504550" cy="599975"/>
          </a:xfrm>
        </p:grpSpPr>
        <p:sp>
          <p:nvSpPr>
            <p:cNvPr id="646" name="Google Shape;646;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2434"/>
        <p:cNvGrpSpPr/>
        <p:nvPr/>
      </p:nvGrpSpPr>
      <p:grpSpPr>
        <a:xfrm>
          <a:off x="0" y="0"/>
          <a:ext cx="0" cy="0"/>
          <a:chOff x="0" y="0"/>
          <a:chExt cx="0" cy="0"/>
        </a:xfrm>
      </p:grpSpPr>
      <p:grpSp>
        <p:nvGrpSpPr>
          <p:cNvPr id="2435" name="Google Shape;2435;p19"/>
          <p:cNvGrpSpPr/>
          <p:nvPr/>
        </p:nvGrpSpPr>
        <p:grpSpPr>
          <a:xfrm rot="10800000">
            <a:off x="-9" y="7"/>
            <a:ext cx="951632" cy="1131613"/>
            <a:chOff x="3048875" y="2669025"/>
            <a:chExt cx="504550" cy="599975"/>
          </a:xfrm>
        </p:grpSpPr>
        <p:sp>
          <p:nvSpPr>
            <p:cNvPr id="2436" name="Google Shape;2436;p19"/>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9"/>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9"/>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9"/>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9"/>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9"/>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9"/>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9"/>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9"/>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9"/>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9"/>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9"/>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9"/>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9"/>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9"/>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9"/>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9"/>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9"/>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9"/>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9"/>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9"/>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9"/>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8" name="Google Shape;2458;p19"/>
          <p:cNvGrpSpPr/>
          <p:nvPr/>
        </p:nvGrpSpPr>
        <p:grpSpPr>
          <a:xfrm rot="10800000" flipH="1">
            <a:off x="8192366" y="7"/>
            <a:ext cx="951632" cy="1131613"/>
            <a:chOff x="3048875" y="2669025"/>
            <a:chExt cx="504550" cy="599975"/>
          </a:xfrm>
        </p:grpSpPr>
        <p:sp>
          <p:nvSpPr>
            <p:cNvPr id="2459" name="Google Shape;2459;p19"/>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9"/>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9"/>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9"/>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9"/>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9"/>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9"/>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9"/>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9"/>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9"/>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9"/>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9"/>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9"/>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9"/>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9"/>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9"/>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9"/>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9"/>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9"/>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9"/>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9"/>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9"/>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1" name="Google Shape;2481;p19"/>
          <p:cNvSpPr txBox="1">
            <a:spLocks noGrp="1"/>
          </p:cNvSpPr>
          <p:nvPr>
            <p:ph type="subTitle" idx="1"/>
          </p:nvPr>
        </p:nvSpPr>
        <p:spPr>
          <a:xfrm>
            <a:off x="720000" y="1104400"/>
            <a:ext cx="7704000" cy="3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1600"/>
              </a:spcBef>
              <a:spcAft>
                <a:spcPts val="0"/>
              </a:spcAft>
              <a:buSzPts val="1600"/>
              <a:buChar char="■"/>
              <a:defRPr/>
            </a:lvl3pPr>
            <a:lvl4pPr lvl="3" algn="ctr" rtl="0">
              <a:lnSpc>
                <a:spcPct val="100000"/>
              </a:lnSpc>
              <a:spcBef>
                <a:spcPts val="1600"/>
              </a:spcBef>
              <a:spcAft>
                <a:spcPts val="0"/>
              </a:spcAft>
              <a:buSzPts val="1600"/>
              <a:buChar char="●"/>
              <a:defRPr/>
            </a:lvl4pPr>
            <a:lvl5pPr lvl="4" algn="ctr" rtl="0">
              <a:lnSpc>
                <a:spcPct val="100000"/>
              </a:lnSpc>
              <a:spcBef>
                <a:spcPts val="1600"/>
              </a:spcBef>
              <a:spcAft>
                <a:spcPts val="0"/>
              </a:spcAft>
              <a:buSzPts val="1600"/>
              <a:buChar char="○"/>
              <a:defRPr/>
            </a:lvl5pPr>
            <a:lvl6pPr lvl="5" algn="ctr" rtl="0">
              <a:lnSpc>
                <a:spcPct val="100000"/>
              </a:lnSpc>
              <a:spcBef>
                <a:spcPts val="1600"/>
              </a:spcBef>
              <a:spcAft>
                <a:spcPts val="0"/>
              </a:spcAft>
              <a:buSzPts val="1600"/>
              <a:buChar char="■"/>
              <a:defRPr/>
            </a:lvl6pPr>
            <a:lvl7pPr lvl="6" algn="ctr" rtl="0">
              <a:lnSpc>
                <a:spcPct val="100000"/>
              </a:lnSpc>
              <a:spcBef>
                <a:spcPts val="1600"/>
              </a:spcBef>
              <a:spcAft>
                <a:spcPts val="0"/>
              </a:spcAft>
              <a:buSzPts val="1600"/>
              <a:buChar char="●"/>
              <a:defRPr/>
            </a:lvl7pPr>
            <a:lvl8pPr lvl="7" algn="ctr" rtl="0">
              <a:lnSpc>
                <a:spcPct val="100000"/>
              </a:lnSpc>
              <a:spcBef>
                <a:spcPts val="1600"/>
              </a:spcBef>
              <a:spcAft>
                <a:spcPts val="0"/>
              </a:spcAft>
              <a:buSzPts val="1600"/>
              <a:buChar char="○"/>
              <a:defRPr/>
            </a:lvl8pPr>
            <a:lvl9pPr lvl="8" algn="ctr" rtl="0">
              <a:lnSpc>
                <a:spcPct val="100000"/>
              </a:lnSpc>
              <a:spcBef>
                <a:spcPts val="1600"/>
              </a:spcBef>
              <a:spcAft>
                <a:spcPts val="1600"/>
              </a:spcAft>
              <a:buSzPts val="1600"/>
              <a:buChar char="■"/>
              <a:defRPr/>
            </a:lvl9pPr>
          </a:lstStyle>
          <a:p>
            <a:endParaRPr/>
          </a:p>
        </p:txBody>
      </p:sp>
      <p:sp>
        <p:nvSpPr>
          <p:cNvPr id="2482" name="Google Shape;248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98"/>
        <p:cNvGrpSpPr/>
        <p:nvPr/>
      </p:nvGrpSpPr>
      <p:grpSpPr>
        <a:xfrm>
          <a:off x="0" y="0"/>
          <a:ext cx="0" cy="0"/>
          <a:chOff x="0" y="0"/>
          <a:chExt cx="0" cy="0"/>
        </a:xfrm>
      </p:grpSpPr>
      <p:grpSp>
        <p:nvGrpSpPr>
          <p:cNvPr id="3899" name="Google Shape;3899;p27"/>
          <p:cNvGrpSpPr/>
          <p:nvPr/>
        </p:nvGrpSpPr>
        <p:grpSpPr>
          <a:xfrm rot="10800000" flipH="1">
            <a:off x="7165541" y="153"/>
            <a:ext cx="1978228" cy="4794296"/>
            <a:chOff x="5728375" y="1492875"/>
            <a:chExt cx="1308525" cy="3171250"/>
          </a:xfrm>
        </p:grpSpPr>
        <p:sp>
          <p:nvSpPr>
            <p:cNvPr id="3900" name="Google Shape;3900;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5" name="Google Shape;3975;p27"/>
          <p:cNvGrpSpPr/>
          <p:nvPr/>
        </p:nvGrpSpPr>
        <p:grpSpPr>
          <a:xfrm rot="10800000">
            <a:off x="266" y="153"/>
            <a:ext cx="1978228" cy="4794296"/>
            <a:chOff x="5728375" y="1492875"/>
            <a:chExt cx="1308525" cy="3171250"/>
          </a:xfrm>
        </p:grpSpPr>
        <p:sp>
          <p:nvSpPr>
            <p:cNvPr id="3976" name="Google Shape;3976;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1" name="Google Shape;4051;p27"/>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7"/>
          <p:cNvSpPr txBox="1">
            <a:spLocks noGrp="1"/>
          </p:cNvSpPr>
          <p:nvPr>
            <p:ph type="subTitle" idx="1"/>
          </p:nvPr>
        </p:nvSpPr>
        <p:spPr>
          <a:xfrm>
            <a:off x="2854650" y="11334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a:solidFill>
                  <a:schemeClr val="dk1"/>
                </a:solidFill>
              </a:defRPr>
            </a:lvl2pPr>
            <a:lvl3pPr lvl="2" algn="ctr" rtl="0">
              <a:lnSpc>
                <a:spcPct val="100000"/>
              </a:lnSpc>
              <a:spcBef>
                <a:spcPts val="1600"/>
              </a:spcBef>
              <a:spcAft>
                <a:spcPts val="0"/>
              </a:spcAft>
              <a:buClr>
                <a:schemeClr val="dk1"/>
              </a:buClr>
              <a:buSzPts val="1600"/>
              <a:buNone/>
              <a:defRPr>
                <a:solidFill>
                  <a:schemeClr val="dk1"/>
                </a:solidFill>
              </a:defRPr>
            </a:lvl3pPr>
            <a:lvl4pPr lvl="3" algn="ctr" rtl="0">
              <a:lnSpc>
                <a:spcPct val="100000"/>
              </a:lnSpc>
              <a:spcBef>
                <a:spcPts val="1600"/>
              </a:spcBef>
              <a:spcAft>
                <a:spcPts val="0"/>
              </a:spcAft>
              <a:buClr>
                <a:schemeClr val="dk1"/>
              </a:buClr>
              <a:buSzPts val="1600"/>
              <a:buNone/>
              <a:defRPr>
                <a:solidFill>
                  <a:schemeClr val="dk1"/>
                </a:solidFill>
              </a:defRPr>
            </a:lvl4pPr>
            <a:lvl5pPr lvl="4" algn="ctr" rtl="0">
              <a:lnSpc>
                <a:spcPct val="100000"/>
              </a:lnSpc>
              <a:spcBef>
                <a:spcPts val="1600"/>
              </a:spcBef>
              <a:spcAft>
                <a:spcPts val="0"/>
              </a:spcAft>
              <a:buClr>
                <a:schemeClr val="dk1"/>
              </a:buClr>
              <a:buSzPts val="1600"/>
              <a:buNone/>
              <a:defRPr>
                <a:solidFill>
                  <a:schemeClr val="dk1"/>
                </a:solidFill>
              </a:defRPr>
            </a:lvl5pPr>
            <a:lvl6pPr lvl="5" algn="ctr" rtl="0">
              <a:lnSpc>
                <a:spcPct val="100000"/>
              </a:lnSpc>
              <a:spcBef>
                <a:spcPts val="1600"/>
              </a:spcBef>
              <a:spcAft>
                <a:spcPts val="0"/>
              </a:spcAft>
              <a:buClr>
                <a:schemeClr val="dk1"/>
              </a:buClr>
              <a:buSzPts val="1600"/>
              <a:buNone/>
              <a:defRPr>
                <a:solidFill>
                  <a:schemeClr val="dk1"/>
                </a:solidFill>
              </a:defRPr>
            </a:lvl6pPr>
            <a:lvl7pPr lvl="6" algn="ctr" rtl="0">
              <a:lnSpc>
                <a:spcPct val="100000"/>
              </a:lnSpc>
              <a:spcBef>
                <a:spcPts val="1600"/>
              </a:spcBef>
              <a:spcAft>
                <a:spcPts val="0"/>
              </a:spcAft>
              <a:buClr>
                <a:schemeClr val="dk1"/>
              </a:buClr>
              <a:buSzPts val="1600"/>
              <a:buNone/>
              <a:defRPr>
                <a:solidFill>
                  <a:schemeClr val="dk1"/>
                </a:solidFill>
              </a:defRPr>
            </a:lvl7pPr>
            <a:lvl8pPr lvl="7" algn="ctr" rtl="0">
              <a:lnSpc>
                <a:spcPct val="100000"/>
              </a:lnSpc>
              <a:spcBef>
                <a:spcPts val="1600"/>
              </a:spcBef>
              <a:spcAft>
                <a:spcPts val="0"/>
              </a:spcAft>
              <a:buClr>
                <a:schemeClr val="dk1"/>
              </a:buClr>
              <a:buSzPts val="1600"/>
              <a:buNone/>
              <a:defRPr>
                <a:solidFill>
                  <a:schemeClr val="dk1"/>
                </a:solidFill>
              </a:defRPr>
            </a:lvl8pPr>
            <a:lvl9pPr lvl="8" algn="ctr" rtl="0">
              <a:lnSpc>
                <a:spcPct val="100000"/>
              </a:lnSpc>
              <a:spcBef>
                <a:spcPts val="1600"/>
              </a:spcBef>
              <a:spcAft>
                <a:spcPts val="1600"/>
              </a:spcAft>
              <a:buClr>
                <a:schemeClr val="dk1"/>
              </a:buClr>
              <a:buSzPts val="1600"/>
              <a:buNone/>
              <a:defRPr>
                <a:solidFill>
                  <a:schemeClr val="dk1"/>
                </a:solidFill>
              </a:defRPr>
            </a:lvl9pPr>
          </a:lstStyle>
          <a:p>
            <a:endParaRPr/>
          </a:p>
        </p:txBody>
      </p:sp>
      <p:sp>
        <p:nvSpPr>
          <p:cNvPr id="4053" name="Google Shape;4053;p27"/>
          <p:cNvSpPr txBox="1"/>
          <p:nvPr/>
        </p:nvSpPr>
        <p:spPr>
          <a:xfrm>
            <a:off x="2212650" y="3299450"/>
            <a:ext cx="4718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BeeZee"/>
                <a:ea typeface="ABeeZee"/>
                <a:cs typeface="ABeeZee"/>
                <a:sym typeface="ABeeZee"/>
              </a:rPr>
              <a:t>CREDITS: This presentation template was created by </a:t>
            </a:r>
            <a:r>
              <a:rPr lang="en" sz="1200">
                <a:solidFill>
                  <a:schemeClr val="dk1"/>
                </a:solidFill>
                <a:uFill>
                  <a:noFill/>
                </a:uFill>
                <a:latin typeface="ABeeZee"/>
                <a:ea typeface="ABeeZee"/>
                <a:cs typeface="ABeeZee"/>
                <a:sym typeface="ABeeZee"/>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ABeeZee"/>
                <a:ea typeface="ABeeZee"/>
                <a:cs typeface="ABeeZee"/>
                <a:sym typeface="ABeeZee"/>
              </a:rPr>
              <a:t>, including icons by </a:t>
            </a:r>
            <a:r>
              <a:rPr lang="en" sz="1200" b="1">
                <a:solidFill>
                  <a:schemeClr val="dk1"/>
                </a:solidFill>
                <a:uFill>
                  <a:noFill/>
                </a:uFill>
                <a:latin typeface="ABeeZee"/>
                <a:ea typeface="ABeeZee"/>
                <a:cs typeface="ABeeZee"/>
                <a:sym typeface="ABeeZee"/>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ABeeZee"/>
                <a:ea typeface="ABeeZee"/>
                <a:cs typeface="ABeeZee"/>
                <a:sym typeface="ABeeZee"/>
              </a:rPr>
              <a:t>, infographics &amp; images by </a:t>
            </a:r>
            <a:r>
              <a:rPr lang="en" sz="1200" b="1">
                <a:solidFill>
                  <a:schemeClr val="dk1"/>
                </a:solidFill>
                <a:uFill>
                  <a:noFill/>
                </a:uFill>
                <a:latin typeface="ABeeZee"/>
                <a:ea typeface="ABeeZee"/>
                <a:cs typeface="ABeeZee"/>
                <a:sym typeface="ABeeZee"/>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chemeClr val="dk1"/>
              </a:solidFill>
              <a:latin typeface="ABeeZee"/>
              <a:ea typeface="ABeeZee"/>
              <a:cs typeface="ABeeZee"/>
              <a:sym typeface="ABeeZee"/>
            </a:endParaRPr>
          </a:p>
        </p:txBody>
      </p:sp>
      <p:sp>
        <p:nvSpPr>
          <p:cNvPr id="4054" name="Google Shape;4054;p27"/>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9" r:id="rId6"/>
    <p:sldLayoutId id="2147483665" r:id="rId7"/>
    <p:sldLayoutId id="2147483673"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1543050" y="1194200"/>
            <a:ext cx="6946119" cy="2469300"/>
          </a:xfrm>
          <a:prstGeom prst="rect">
            <a:avLst/>
          </a:prstGeom>
        </p:spPr>
        <p:txBody>
          <a:bodyPr spcFirstLastPara="1" wrap="square" lIns="91425" tIns="91425" rIns="91425" bIns="91425" anchor="t" anchorCtr="0">
            <a:noAutofit/>
          </a:bodyPr>
          <a:lstStyle/>
          <a:p>
            <a:pPr lvl="0"/>
            <a:r>
              <a:rPr lang="fr-FR" sz="7000" dirty="0" smtClean="0"/>
              <a:t>RAPPORT DE TEST</a:t>
            </a:r>
            <a:endParaRPr sz="7000" dirty="0"/>
          </a:p>
        </p:txBody>
      </p:sp>
      <p:sp>
        <p:nvSpPr>
          <p:cNvPr id="4337" name="Google Shape;4337;p33"/>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B</a:t>
            </a:r>
            <a:r>
              <a:rPr lang="en" dirty="0" smtClean="0"/>
              <a:t>y Michel </a:t>
            </a:r>
            <a:r>
              <a:rPr lang="en" dirty="0" smtClean="0"/>
              <a:t>Adjetey</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 name="Google Shape;4403;p38"/>
          <p:cNvSpPr txBox="1">
            <a:spLocks noGrp="1"/>
          </p:cNvSpPr>
          <p:nvPr>
            <p:ph type="subTitle" idx="4"/>
          </p:nvPr>
        </p:nvSpPr>
        <p:spPr>
          <a:xfrm>
            <a:off x="1022441" y="209548"/>
            <a:ext cx="7153184" cy="4616451"/>
          </a:xfrm>
          <a:prstGeom prst="rect">
            <a:avLst/>
          </a:prstGeom>
        </p:spPr>
        <p:txBody>
          <a:bodyPr spcFirstLastPara="1" wrap="square" lIns="91425" tIns="91425" rIns="91425" bIns="91425" anchor="t" anchorCtr="0">
            <a:noAutofit/>
          </a:bodyPr>
          <a:lstStyle/>
          <a:p>
            <a:pPr algn="l" fontAlgn="base"/>
            <a:r>
              <a:rPr lang="fr-FR" b="1" dirty="0" err="1">
                <a:solidFill>
                  <a:srgbClr val="FF0000"/>
                </a:solidFill>
              </a:rPr>
              <a:t>Blocking</a:t>
            </a:r>
            <a:r>
              <a:rPr lang="fr-FR" dirty="0">
                <a:solidFill>
                  <a:srgbClr val="FF0000"/>
                </a:solidFill>
              </a:rPr>
              <a:t> </a:t>
            </a:r>
            <a:r>
              <a:rPr lang="fr-FR" dirty="0"/>
              <a:t>: Le port est dans un état de blocage, ce qui signifie qu'il ne transfère pas de données. Cette condition est utilisée pour éviter les boucles de réseau en empêchant les paquets de circuler sur les ports qui ne sont pas censés être utilisés pour transférer des données</a:t>
            </a:r>
            <a:r>
              <a:rPr lang="fr-FR" dirty="0" smtClean="0"/>
              <a:t>.</a:t>
            </a:r>
          </a:p>
          <a:p>
            <a:pPr algn="l" fontAlgn="base"/>
            <a:endParaRPr lang="fr-FR" dirty="0"/>
          </a:p>
          <a:p>
            <a:pPr algn="l" fontAlgn="base"/>
            <a:r>
              <a:rPr lang="fr-FR" b="1" dirty="0" err="1">
                <a:solidFill>
                  <a:srgbClr val="FF0000"/>
                </a:solidFill>
              </a:rPr>
              <a:t>Listening</a:t>
            </a:r>
            <a:r>
              <a:rPr lang="fr-FR" dirty="0">
                <a:solidFill>
                  <a:srgbClr val="FF0000"/>
                </a:solidFill>
              </a:rPr>
              <a:t> </a:t>
            </a:r>
            <a:r>
              <a:rPr lang="fr-FR" dirty="0"/>
              <a:t>: Le port est en mode d'écoute, ce qui signifie qu'il écoute les informations BPDU provenant d'autres commutateurs sur le réseau. Cette condition est utilisée pour recueillir des informations sur le réseau et déterminer la topologie du réseau</a:t>
            </a:r>
            <a:r>
              <a:rPr lang="fr-FR" dirty="0" smtClean="0"/>
              <a:t>.</a:t>
            </a:r>
          </a:p>
          <a:p>
            <a:pPr algn="l" fontAlgn="base"/>
            <a:endParaRPr lang="fr-FR" dirty="0"/>
          </a:p>
          <a:p>
            <a:pPr algn="l" fontAlgn="base"/>
            <a:r>
              <a:rPr lang="fr-FR" b="1" dirty="0">
                <a:solidFill>
                  <a:srgbClr val="FF0000"/>
                </a:solidFill>
              </a:rPr>
              <a:t>Learning</a:t>
            </a:r>
            <a:r>
              <a:rPr lang="fr-FR" dirty="0">
                <a:solidFill>
                  <a:srgbClr val="FF0000"/>
                </a:solidFill>
              </a:rPr>
              <a:t> </a:t>
            </a:r>
            <a:r>
              <a:rPr lang="fr-FR" dirty="0"/>
              <a:t>: Le port est en mode d'apprentissage, ce qui signifie qu'il apprend les adresses MAC des périphériques connectés au réseau en écoutant les trames qui passent sur le port. Cette condition est utilisée pour construire la table de filtrage MAC du commutateur</a:t>
            </a:r>
            <a:r>
              <a:rPr lang="fr-FR" dirty="0" smtClean="0"/>
              <a:t>.</a:t>
            </a:r>
          </a:p>
          <a:p>
            <a:pPr algn="l" fontAlgn="base"/>
            <a:endParaRPr lang="fr-FR" dirty="0" smtClean="0"/>
          </a:p>
          <a:p>
            <a:pPr fontAlgn="base"/>
            <a:r>
              <a:rPr lang="fr-FR" b="1" dirty="0" err="1" smtClean="0">
                <a:solidFill>
                  <a:srgbClr val="FF0000"/>
                </a:solidFill>
              </a:rPr>
              <a:t>Forwarding</a:t>
            </a:r>
            <a:r>
              <a:rPr lang="fr-FR" dirty="0" smtClean="0">
                <a:solidFill>
                  <a:srgbClr val="FF0000"/>
                </a:solidFill>
              </a:rPr>
              <a:t> </a:t>
            </a:r>
            <a:r>
              <a:rPr lang="fr-FR" dirty="0"/>
              <a:t>: Le port est en mode de transfert, ce qui signifie qu'il transfère les données entre les périphériques connectés au réseau. Cette condition est utilisée lorsque le port a été déterminé comme faisant partie de la topologie de réseau sans boucle</a:t>
            </a:r>
            <a:r>
              <a:rPr lang="fr-FR" dirty="0" smtClean="0"/>
              <a:t>.</a:t>
            </a:r>
          </a:p>
          <a:p>
            <a:pPr fontAlgn="base"/>
            <a:endParaRPr lang="fr-FR" dirty="0"/>
          </a:p>
          <a:p>
            <a:pPr fontAlgn="base"/>
            <a:r>
              <a:rPr lang="fr-FR" b="1" dirty="0" err="1">
                <a:solidFill>
                  <a:srgbClr val="FF0000"/>
                </a:solidFill>
              </a:rPr>
              <a:t>Disabled</a:t>
            </a:r>
            <a:r>
              <a:rPr lang="fr-FR" dirty="0">
                <a:solidFill>
                  <a:srgbClr val="FF0000"/>
                </a:solidFill>
              </a:rPr>
              <a:t> </a:t>
            </a:r>
            <a:r>
              <a:rPr lang="fr-FR" dirty="0"/>
              <a:t>: Le port est désactivé manuellement par l'administrateur réseau ou est en panne</a:t>
            </a:r>
            <a:r>
              <a:rPr lang="fr-FR" dirty="0" smtClean="0"/>
              <a:t>.</a:t>
            </a:r>
            <a:endParaRPr lang="fr-FR" dirty="0"/>
          </a:p>
          <a:p>
            <a:pPr algn="l"/>
            <a:r>
              <a:rPr lang="fr-FR" dirty="0"/>
              <a:t/>
            </a:r>
            <a:br>
              <a:rPr lang="fr-FR" dirty="0"/>
            </a:br>
            <a:r>
              <a:rPr lang="fr-FR" dirty="0"/>
              <a:t/>
            </a:r>
            <a:br>
              <a:rPr lang="fr-FR" dirty="0"/>
            </a:br>
            <a:endParaRPr lang="fr-FR" dirty="0">
              <a:solidFill>
                <a:schemeClr val="tx1"/>
              </a:solidFill>
            </a:endParaRPr>
          </a:p>
        </p:txBody>
      </p:sp>
    </p:spTree>
    <p:extLst>
      <p:ext uri="{BB962C8B-B14F-4D97-AF65-F5344CB8AC3E}">
        <p14:creationId xmlns:p14="http://schemas.microsoft.com/office/powerpoint/2010/main" val="3042723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49" y="1934525"/>
            <a:ext cx="8178851" cy="1546500"/>
          </a:xfrm>
          <a:prstGeom prst="rect">
            <a:avLst/>
          </a:prstGeom>
        </p:spPr>
        <p:txBody>
          <a:bodyPr spcFirstLastPara="1" wrap="square" lIns="91425" tIns="91425" rIns="91425" bIns="91425" anchor="t" anchorCtr="0">
            <a:noAutofit/>
          </a:bodyPr>
          <a:lstStyle/>
          <a:p>
            <a:r>
              <a:rPr lang="fr-FR" dirty="0" err="1" smtClean="0"/>
              <a:t>Demonstration</a:t>
            </a:r>
            <a:endParaRPr lang="fr-F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05.</a:t>
            </a:r>
            <a:endParaRPr dirty="0"/>
          </a:p>
        </p:txBody>
      </p:sp>
      <p:sp>
        <p:nvSpPr>
          <p:cNvPr id="4385" name="Google Shape;4385;p37"/>
          <p:cNvSpPr/>
          <p:nvPr/>
        </p:nvSpPr>
        <p:spPr>
          <a:xfrm>
            <a:off x="5661650" y="1135138"/>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979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49" y="1934525"/>
            <a:ext cx="4988105"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06.</a:t>
            </a:r>
            <a:endParaRPr dirty="0"/>
          </a:p>
        </p:txBody>
      </p:sp>
      <p:sp>
        <p:nvSpPr>
          <p:cNvPr id="4385" name="Google Shape;4385;p37"/>
          <p:cNvSpPr/>
          <p:nvPr/>
        </p:nvSpPr>
        <p:spPr>
          <a:xfrm>
            <a:off x="3506575" y="1312938"/>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878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403" name="Google Shape;4403;p38"/>
          <p:cNvSpPr txBox="1">
            <a:spLocks noGrp="1"/>
          </p:cNvSpPr>
          <p:nvPr>
            <p:ph type="subTitle" idx="4"/>
          </p:nvPr>
        </p:nvSpPr>
        <p:spPr>
          <a:xfrm>
            <a:off x="838200" y="1320726"/>
            <a:ext cx="7696200" cy="2679774"/>
          </a:xfrm>
          <a:prstGeom prst="rect">
            <a:avLst/>
          </a:prstGeom>
        </p:spPr>
        <p:txBody>
          <a:bodyPr spcFirstLastPara="1" wrap="square" lIns="91425" tIns="91425" rIns="91425" bIns="91425" anchor="t" anchorCtr="0">
            <a:noAutofit/>
          </a:bodyPr>
          <a:lstStyle/>
          <a:p>
            <a:pPr marL="0" lvl="0" indent="0" algn="l"/>
            <a:r>
              <a:rPr lang="fr-FR" sz="1700" dirty="0">
                <a:solidFill>
                  <a:schemeClr val="tx1"/>
                </a:solidFill>
              </a:rPr>
              <a:t>En conclusion, ce laboratoire nous a permis de découvrir et de mettre en pratique le protocole Spanning-Tree (STP) sur des commutateurs Cisco. Nous avons appris que le STP est un protocole de gestion des liens de la couche 2 qui assure la redondance des chemins tout en évitant les boucles dans le réseau. Nous avons également vu comment </a:t>
            </a:r>
            <a:r>
              <a:rPr lang="fr-FR" sz="1700" dirty="0" smtClean="0">
                <a:solidFill>
                  <a:schemeClr val="tx1"/>
                </a:solidFill>
              </a:rPr>
              <a:t>le fonctionnement du protocole stp.</a:t>
            </a:r>
            <a:endParaRPr lang="fr-FR" sz="1700" dirty="0">
              <a:solidFill>
                <a:schemeClr val="tx1"/>
              </a:solidFill>
            </a:endParaRPr>
          </a:p>
          <a:p>
            <a:pPr marL="0" lvl="0" indent="0" algn="l"/>
            <a:r>
              <a:rPr lang="fr-FR" sz="1700" dirty="0">
                <a:solidFill>
                  <a:schemeClr val="tx1"/>
                </a:solidFill>
              </a:rPr>
              <a:t>Nous avons </a:t>
            </a:r>
            <a:r>
              <a:rPr lang="fr-FR" sz="1700" dirty="0" smtClean="0">
                <a:solidFill>
                  <a:schemeClr val="tx1"/>
                </a:solidFill>
              </a:rPr>
              <a:t>configurer </a:t>
            </a:r>
            <a:r>
              <a:rPr lang="fr-FR" sz="1700" dirty="0" err="1" smtClean="0">
                <a:solidFill>
                  <a:schemeClr val="tx1"/>
                </a:solidFill>
              </a:rPr>
              <a:t>differents</a:t>
            </a:r>
            <a:r>
              <a:rPr lang="fr-FR" sz="1700" dirty="0" smtClean="0">
                <a:solidFill>
                  <a:schemeClr val="tx1"/>
                </a:solidFill>
              </a:rPr>
              <a:t> mode </a:t>
            </a:r>
            <a:r>
              <a:rPr lang="fr-FR" sz="1700" dirty="0">
                <a:solidFill>
                  <a:schemeClr val="tx1"/>
                </a:solidFill>
              </a:rPr>
              <a:t>du STP et avons vérifié la convergence du protocole STP après une panne en vérifiant </a:t>
            </a:r>
            <a:r>
              <a:rPr lang="fr-FR" sz="1700" dirty="0" smtClean="0">
                <a:solidFill>
                  <a:schemeClr val="tx1"/>
                </a:solidFill>
              </a:rPr>
              <a:t>que la communication fonctionne toujours.</a:t>
            </a:r>
            <a:endParaRPr sz="1700" dirty="0">
              <a:solidFill>
                <a:schemeClr val="tx1"/>
              </a:solidFill>
            </a:endParaRPr>
          </a:p>
        </p:txBody>
      </p:sp>
    </p:spTree>
    <p:extLst>
      <p:ext uri="{BB962C8B-B14F-4D97-AF65-F5344CB8AC3E}">
        <p14:creationId xmlns:p14="http://schemas.microsoft.com/office/powerpoint/2010/main" val="3197321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19"/>
        <p:cNvGrpSpPr/>
        <p:nvPr/>
      </p:nvGrpSpPr>
      <p:grpSpPr>
        <a:xfrm>
          <a:off x="0" y="0"/>
          <a:ext cx="0" cy="0"/>
          <a:chOff x="0" y="0"/>
          <a:chExt cx="0" cy="0"/>
        </a:xfrm>
      </p:grpSpPr>
      <p:sp>
        <p:nvSpPr>
          <p:cNvPr id="5120" name="Google Shape;5120;p59"/>
          <p:cNvSpPr txBox="1">
            <a:spLocks noGrp="1"/>
          </p:cNvSpPr>
          <p:nvPr>
            <p:ph type="subTitle" idx="1"/>
          </p:nvPr>
        </p:nvSpPr>
        <p:spPr>
          <a:xfrm>
            <a:off x="2854650" y="1133425"/>
            <a:ext cx="3434700" cy="14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fr-FR" dirty="0" smtClean="0">
                <a:solidFill>
                  <a:schemeClr val="dk1"/>
                </a:solidFill>
              </a:rPr>
              <a:t>Vous avez des questions ?</a:t>
            </a:r>
            <a:endParaRPr dirty="0">
              <a:solidFill>
                <a:schemeClr val="dk1"/>
              </a:solidFill>
            </a:endParaRPr>
          </a:p>
        </p:txBody>
      </p:sp>
      <p:sp>
        <p:nvSpPr>
          <p:cNvPr id="5121" name="Google Shape;5121;p59"/>
          <p:cNvSpPr txBox="1"/>
          <p:nvPr/>
        </p:nvSpPr>
        <p:spPr>
          <a:xfrm>
            <a:off x="2470075" y="4078800"/>
            <a:ext cx="42039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Black Han Sans"/>
                <a:ea typeface="Black Han Sans"/>
                <a:cs typeface="Black Han Sans"/>
                <a:sym typeface="Black Han Sans"/>
              </a:rPr>
              <a:t>PLEASE KEEP THIS SLIDE FOR ATTRIBUTION</a:t>
            </a:r>
            <a:endParaRPr sz="1200">
              <a:solidFill>
                <a:schemeClr val="dk1"/>
              </a:solidFill>
              <a:latin typeface="Black Han Sans"/>
              <a:ea typeface="Black Han Sans"/>
              <a:cs typeface="Black Han Sans"/>
              <a:sym typeface="Black Han Sans"/>
            </a:endParaRPr>
          </a:p>
        </p:txBody>
      </p:sp>
      <p:sp>
        <p:nvSpPr>
          <p:cNvPr id="5122" name="Google Shape;5122;p59"/>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5129" name="Google Shape;5129;p59"/>
          <p:cNvGrpSpPr/>
          <p:nvPr/>
        </p:nvGrpSpPr>
        <p:grpSpPr>
          <a:xfrm>
            <a:off x="1993154" y="2692135"/>
            <a:ext cx="407391" cy="407391"/>
            <a:chOff x="1323129" y="2571761"/>
            <a:chExt cx="417024" cy="417024"/>
          </a:xfrm>
        </p:grpSpPr>
        <p:sp>
          <p:nvSpPr>
            <p:cNvPr id="5130" name="Google Shape;5130;p5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5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5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5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129;p59"/>
          <p:cNvGrpSpPr/>
          <p:nvPr/>
        </p:nvGrpSpPr>
        <p:grpSpPr>
          <a:xfrm>
            <a:off x="6730504" y="2691397"/>
            <a:ext cx="407391" cy="407391"/>
            <a:chOff x="1323129" y="2571761"/>
            <a:chExt cx="417024" cy="417024"/>
          </a:xfrm>
        </p:grpSpPr>
        <p:sp>
          <p:nvSpPr>
            <p:cNvPr id="17" name="Google Shape;5130;p5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31;p5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32;p5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33;p5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p:nvPicPr>
        <p:blipFill>
          <a:blip r:embed="rId3"/>
          <a:stretch>
            <a:fillRect/>
          </a:stretch>
        </p:blipFill>
        <p:spPr>
          <a:xfrm>
            <a:off x="2196850" y="3248324"/>
            <a:ext cx="4737350" cy="1265175"/>
          </a:xfrm>
          <a:prstGeom prst="rect">
            <a:avLst/>
          </a:prstGeom>
        </p:spPr>
      </p:pic>
      <p:sp>
        <p:nvSpPr>
          <p:cNvPr id="22" name="Google Shape;5122;p59"/>
          <p:cNvSpPr txBox="1">
            <a:spLocks/>
          </p:cNvSpPr>
          <p:nvPr/>
        </p:nvSpPr>
        <p:spPr>
          <a:xfrm>
            <a:off x="996700" y="3166733"/>
            <a:ext cx="2400300" cy="612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9pPr>
          </a:lstStyle>
          <a:p>
            <a:r>
              <a:rPr lang="fr-FR" sz="2500" b="1" dirty="0" err="1" smtClean="0">
                <a:latin typeface="Imprint MT Shadow" panose="04020605060303030202" pitchFamily="82" charset="0"/>
                <a:cs typeface="Times New Roman" panose="02020603050405020304" pitchFamily="18" charset="0"/>
              </a:rPr>
              <a:t>Oulai</a:t>
            </a:r>
            <a:r>
              <a:rPr lang="fr-FR" sz="2500" b="1" dirty="0" smtClean="0">
                <a:latin typeface="Imprint MT Shadow" panose="04020605060303030202" pitchFamily="82" charset="0"/>
                <a:cs typeface="Times New Roman" panose="02020603050405020304" pitchFamily="18" charset="0"/>
              </a:rPr>
              <a:t> shama</a:t>
            </a:r>
            <a:endParaRPr lang="fr-FR" sz="2500" b="1" dirty="0">
              <a:latin typeface="Imprint MT Shadow" panose="04020605060303030202" pitchFamily="82" charset="0"/>
              <a:cs typeface="Times New Roman" panose="02020603050405020304" pitchFamily="18" charset="0"/>
            </a:endParaRPr>
          </a:p>
        </p:txBody>
      </p:sp>
      <p:sp>
        <p:nvSpPr>
          <p:cNvPr id="23" name="Google Shape;5122;p59"/>
          <p:cNvSpPr txBox="1">
            <a:spLocks/>
          </p:cNvSpPr>
          <p:nvPr/>
        </p:nvSpPr>
        <p:spPr>
          <a:xfrm>
            <a:off x="5734050" y="3166733"/>
            <a:ext cx="2400300" cy="612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9pPr>
          </a:lstStyle>
          <a:p>
            <a:r>
              <a:rPr lang="fr-FR" sz="2500" b="1" dirty="0" smtClean="0">
                <a:latin typeface="Imprint MT Shadow" panose="04020605060303030202" pitchFamily="82" charset="0"/>
                <a:cs typeface="Times New Roman" panose="02020603050405020304" pitchFamily="18" charset="0"/>
              </a:rPr>
              <a:t>Michel </a:t>
            </a:r>
            <a:r>
              <a:rPr lang="fr-FR" sz="2500" b="1" dirty="0" err="1" smtClean="0">
                <a:latin typeface="Imprint MT Shadow" panose="04020605060303030202" pitchFamily="82" charset="0"/>
                <a:cs typeface="Times New Roman" panose="02020603050405020304" pitchFamily="18" charset="0"/>
              </a:rPr>
              <a:t>Adjetey</a:t>
            </a:r>
            <a:endParaRPr lang="fr-FR" sz="2500" b="1" dirty="0">
              <a:latin typeface="Imprint MT Shadow" panose="04020605060303030202" pitchFamily="82"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19"/>
        <p:cNvGrpSpPr/>
        <p:nvPr/>
      </p:nvGrpSpPr>
      <p:grpSpPr>
        <a:xfrm>
          <a:off x="0" y="0"/>
          <a:ext cx="0" cy="0"/>
          <a:chOff x="0" y="0"/>
          <a:chExt cx="0" cy="0"/>
        </a:xfrm>
      </p:grpSpPr>
      <p:sp>
        <p:nvSpPr>
          <p:cNvPr id="5120" name="Google Shape;5120;p59"/>
          <p:cNvSpPr txBox="1">
            <a:spLocks noGrp="1"/>
          </p:cNvSpPr>
          <p:nvPr>
            <p:ph type="subTitle" idx="1"/>
          </p:nvPr>
        </p:nvSpPr>
        <p:spPr>
          <a:xfrm>
            <a:off x="2854650" y="1133425"/>
            <a:ext cx="3434700" cy="14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fr-FR" dirty="0" smtClean="0">
                <a:solidFill>
                  <a:schemeClr val="dk1"/>
                </a:solidFill>
              </a:rPr>
              <a:t>Vous avez des questions ?</a:t>
            </a:r>
            <a:endParaRPr dirty="0">
              <a:solidFill>
                <a:schemeClr val="dk1"/>
              </a:solidFill>
            </a:endParaRPr>
          </a:p>
        </p:txBody>
      </p:sp>
      <p:sp>
        <p:nvSpPr>
          <p:cNvPr id="5121" name="Google Shape;5121;p59"/>
          <p:cNvSpPr txBox="1"/>
          <p:nvPr/>
        </p:nvSpPr>
        <p:spPr>
          <a:xfrm>
            <a:off x="2470075" y="4078800"/>
            <a:ext cx="42039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Black Han Sans"/>
                <a:ea typeface="Black Han Sans"/>
                <a:cs typeface="Black Han Sans"/>
                <a:sym typeface="Black Han Sans"/>
              </a:rPr>
              <a:t>PLEASE KEEP THIS SLIDE FOR ATTRIBUTION</a:t>
            </a:r>
            <a:endParaRPr sz="1200">
              <a:solidFill>
                <a:schemeClr val="dk1"/>
              </a:solidFill>
              <a:latin typeface="Black Han Sans"/>
              <a:ea typeface="Black Han Sans"/>
              <a:cs typeface="Black Han Sans"/>
              <a:sym typeface="Black Han Sans"/>
            </a:endParaRPr>
          </a:p>
        </p:txBody>
      </p:sp>
      <p:sp>
        <p:nvSpPr>
          <p:cNvPr id="5122" name="Google Shape;5122;p59"/>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5129" name="Google Shape;5129;p59"/>
          <p:cNvGrpSpPr/>
          <p:nvPr/>
        </p:nvGrpSpPr>
        <p:grpSpPr>
          <a:xfrm>
            <a:off x="1993154" y="2692135"/>
            <a:ext cx="407391" cy="407391"/>
            <a:chOff x="1323129" y="2571761"/>
            <a:chExt cx="417024" cy="417024"/>
          </a:xfrm>
        </p:grpSpPr>
        <p:sp>
          <p:nvSpPr>
            <p:cNvPr id="5130" name="Google Shape;5130;p5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5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5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5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129;p59"/>
          <p:cNvGrpSpPr/>
          <p:nvPr/>
        </p:nvGrpSpPr>
        <p:grpSpPr>
          <a:xfrm>
            <a:off x="6730504" y="2691397"/>
            <a:ext cx="407391" cy="407391"/>
            <a:chOff x="1323129" y="2571761"/>
            <a:chExt cx="417024" cy="417024"/>
          </a:xfrm>
        </p:grpSpPr>
        <p:sp>
          <p:nvSpPr>
            <p:cNvPr id="17" name="Google Shape;5130;p5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31;p5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32;p5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33;p5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p:nvPicPr>
        <p:blipFill>
          <a:blip r:embed="rId3"/>
          <a:stretch>
            <a:fillRect/>
          </a:stretch>
        </p:blipFill>
        <p:spPr>
          <a:xfrm>
            <a:off x="2196850" y="3248324"/>
            <a:ext cx="4737350" cy="1265175"/>
          </a:xfrm>
          <a:prstGeom prst="rect">
            <a:avLst/>
          </a:prstGeom>
        </p:spPr>
      </p:pic>
      <p:sp>
        <p:nvSpPr>
          <p:cNvPr id="22" name="Google Shape;5122;p59"/>
          <p:cNvSpPr txBox="1">
            <a:spLocks/>
          </p:cNvSpPr>
          <p:nvPr/>
        </p:nvSpPr>
        <p:spPr>
          <a:xfrm>
            <a:off x="996700" y="3166733"/>
            <a:ext cx="2400300" cy="612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9pPr>
          </a:lstStyle>
          <a:p>
            <a:r>
              <a:rPr lang="fr-FR" sz="2500" b="1" dirty="0" err="1" smtClean="0">
                <a:latin typeface="Imprint MT Shadow" panose="04020605060303030202" pitchFamily="82" charset="0"/>
                <a:cs typeface="Times New Roman" panose="02020603050405020304" pitchFamily="18" charset="0"/>
              </a:rPr>
              <a:t>Oulai</a:t>
            </a:r>
            <a:r>
              <a:rPr lang="fr-FR" sz="2500" b="1" dirty="0" smtClean="0">
                <a:latin typeface="Imprint MT Shadow" panose="04020605060303030202" pitchFamily="82" charset="0"/>
                <a:cs typeface="Times New Roman" panose="02020603050405020304" pitchFamily="18" charset="0"/>
              </a:rPr>
              <a:t> shama</a:t>
            </a:r>
            <a:endParaRPr lang="fr-FR" sz="2500" b="1" dirty="0">
              <a:latin typeface="Imprint MT Shadow" panose="04020605060303030202" pitchFamily="82" charset="0"/>
              <a:cs typeface="Times New Roman" panose="02020603050405020304" pitchFamily="18" charset="0"/>
            </a:endParaRPr>
          </a:p>
        </p:txBody>
      </p:sp>
      <p:sp>
        <p:nvSpPr>
          <p:cNvPr id="23" name="Google Shape;5122;p59"/>
          <p:cNvSpPr txBox="1">
            <a:spLocks/>
          </p:cNvSpPr>
          <p:nvPr/>
        </p:nvSpPr>
        <p:spPr>
          <a:xfrm>
            <a:off x="5734050" y="3166733"/>
            <a:ext cx="2400300" cy="612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5000"/>
              <a:buFont typeface="Black Han Sans"/>
              <a:buNone/>
              <a:defRPr sz="5000" b="0" i="0" u="none" strike="noStrike" cap="none">
                <a:solidFill>
                  <a:schemeClr val="lt2"/>
                </a:solidFill>
                <a:latin typeface="Black Han Sans"/>
                <a:ea typeface="Black Han Sans"/>
                <a:cs typeface="Black Han Sans"/>
                <a:sym typeface="Black Han Sans"/>
              </a:defRPr>
            </a:lvl9pPr>
          </a:lstStyle>
          <a:p>
            <a:r>
              <a:rPr lang="fr-FR" sz="2500" b="1" dirty="0" smtClean="0">
                <a:latin typeface="Imprint MT Shadow" panose="04020605060303030202" pitchFamily="82" charset="0"/>
                <a:cs typeface="Times New Roman" panose="02020603050405020304" pitchFamily="18" charset="0"/>
              </a:rPr>
              <a:t>Michel </a:t>
            </a:r>
            <a:r>
              <a:rPr lang="fr-FR" sz="2500" b="1" dirty="0" err="1" smtClean="0">
                <a:latin typeface="Imprint MT Shadow" panose="04020605060303030202" pitchFamily="82" charset="0"/>
                <a:cs typeface="Times New Roman" panose="02020603050405020304" pitchFamily="18" charset="0"/>
              </a:rPr>
              <a:t>Adjetey</a:t>
            </a:r>
            <a:endParaRPr lang="fr-FR" sz="2500" b="1" dirty="0">
              <a:latin typeface="Imprint MT Shadow" panose="04020605060303030202" pitchFamily="82" charset="0"/>
              <a:cs typeface="Times New Roman" panose="02020603050405020304" pitchFamily="18" charset="0"/>
            </a:endParaRPr>
          </a:p>
        </p:txBody>
      </p:sp>
    </p:spTree>
    <p:extLst>
      <p:ext uri="{BB962C8B-B14F-4D97-AF65-F5344CB8AC3E}">
        <p14:creationId xmlns:p14="http://schemas.microsoft.com/office/powerpoint/2010/main" val="1795591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403" name="Google Shape;4403;p38"/>
          <p:cNvSpPr txBox="1">
            <a:spLocks noGrp="1"/>
          </p:cNvSpPr>
          <p:nvPr>
            <p:ph type="subTitle" idx="4"/>
          </p:nvPr>
        </p:nvSpPr>
        <p:spPr>
          <a:xfrm>
            <a:off x="1216116" y="139626"/>
            <a:ext cx="7153184" cy="2013024"/>
          </a:xfrm>
          <a:prstGeom prst="rect">
            <a:avLst/>
          </a:prstGeom>
        </p:spPr>
        <p:txBody>
          <a:bodyPr spcFirstLastPara="1" wrap="square" lIns="91425" tIns="91425" rIns="91425" bIns="91425" anchor="t" anchorCtr="0">
            <a:noAutofit/>
          </a:bodyPr>
          <a:lstStyle/>
          <a:p>
            <a:pPr marL="0" lvl="0" indent="0" algn="l"/>
            <a:endParaRPr lang="fr-FR" sz="1500" dirty="0">
              <a:solidFill>
                <a:schemeClr val="tx1"/>
              </a:solidFill>
            </a:endParaRPr>
          </a:p>
          <a:p>
            <a:pPr marL="285750" lvl="0" indent="-285750" algn="l">
              <a:buFont typeface="Arial" panose="020B0604020202020204" pitchFamily="34" charset="0"/>
              <a:buChar char="•"/>
            </a:pPr>
            <a:r>
              <a:rPr lang="fr-FR" sz="1500" dirty="0">
                <a:solidFill>
                  <a:schemeClr val="tx1"/>
                </a:solidFill>
              </a:rPr>
              <a:t>Si un lien devient indisponible, le commutateur met à jour la topologie du réseau et recalcule le chemin le plus court pour chaque périphérique. Le réseau converge alors vers une nouvelle topologie valide.</a:t>
            </a:r>
          </a:p>
          <a:p>
            <a:pPr marL="285750" lvl="0" indent="-285750" algn="l">
              <a:buFont typeface="Arial" panose="020B0604020202020204" pitchFamily="34" charset="0"/>
              <a:buChar char="•"/>
            </a:pPr>
            <a:endParaRPr lang="fr-FR" sz="1500" dirty="0" smtClean="0">
              <a:solidFill>
                <a:schemeClr val="tx1"/>
              </a:solidFill>
            </a:endParaRPr>
          </a:p>
          <a:p>
            <a:pPr marL="285750" lvl="0" indent="-285750" algn="l">
              <a:buFont typeface="Arial" panose="020B0604020202020204" pitchFamily="34" charset="0"/>
              <a:buChar char="•"/>
            </a:pPr>
            <a:r>
              <a:rPr lang="fr-FR" sz="1500" dirty="0" smtClean="0">
                <a:solidFill>
                  <a:schemeClr val="tx1"/>
                </a:solidFill>
              </a:rPr>
              <a:t>Si </a:t>
            </a:r>
            <a:r>
              <a:rPr lang="fr-FR" sz="1500" dirty="0">
                <a:solidFill>
                  <a:schemeClr val="tx1"/>
                </a:solidFill>
              </a:rPr>
              <a:t>un lien bloqué devient actif (par exemple, en cas de panne d'un autre lien), le commutateur reconfigure la topologie du réseau pour inclure ce lien et </a:t>
            </a:r>
            <a:r>
              <a:rPr lang="fr-FR" sz="1500" dirty="0" err="1" smtClean="0">
                <a:solidFill>
                  <a:schemeClr val="tx1"/>
                </a:solidFill>
              </a:rPr>
              <a:t>redétermine</a:t>
            </a:r>
            <a:r>
              <a:rPr lang="fr-FR" sz="1500" dirty="0" smtClean="0">
                <a:solidFill>
                  <a:schemeClr val="tx1"/>
                </a:solidFill>
              </a:rPr>
              <a:t> </a:t>
            </a:r>
            <a:r>
              <a:rPr lang="fr-FR" sz="1500" dirty="0">
                <a:solidFill>
                  <a:schemeClr val="tx1"/>
                </a:solidFill>
              </a:rPr>
              <a:t>le chemin le plus court</a:t>
            </a:r>
            <a:r>
              <a:rPr lang="fr-FR" sz="1500" dirty="0" smtClean="0">
                <a:solidFill>
                  <a:schemeClr val="tx1"/>
                </a:solidFill>
              </a:rPr>
              <a:t>.</a:t>
            </a:r>
            <a:endParaRPr sz="1500" dirty="0">
              <a:solidFill>
                <a:schemeClr val="tx1"/>
              </a:solidFill>
            </a:endParaRPr>
          </a:p>
        </p:txBody>
      </p:sp>
      <p:sp>
        <p:nvSpPr>
          <p:cNvPr id="7" name="Google Shape;4399;p38"/>
          <p:cNvSpPr txBox="1">
            <a:spLocks noGrp="1"/>
          </p:cNvSpPr>
          <p:nvPr>
            <p:ph type="title"/>
          </p:nvPr>
        </p:nvSpPr>
        <p:spPr>
          <a:xfrm>
            <a:off x="783674" y="2152650"/>
            <a:ext cx="8360325" cy="546100"/>
          </a:xfrm>
          <a:prstGeom prst="rect">
            <a:avLst/>
          </a:prstGeom>
        </p:spPr>
        <p:txBody>
          <a:bodyPr spcFirstLastPara="1" wrap="square" lIns="91425" tIns="91425" rIns="91425" bIns="91425" anchor="t" anchorCtr="0">
            <a:noAutofit/>
          </a:bodyPr>
          <a:lstStyle/>
          <a:p>
            <a:r>
              <a:rPr lang="fr-FR" sz="2000" b="1" dirty="0" smtClean="0">
                <a:latin typeface="Times New Roman" panose="02020603050405020304" pitchFamily="18" charset="0"/>
                <a:cs typeface="Times New Roman" panose="02020603050405020304" pitchFamily="18" charset="0"/>
              </a:rPr>
              <a:t>B.1  Comment le commutateur </a:t>
            </a:r>
            <a:r>
              <a:rPr lang="fr-FR" sz="2000" b="1" dirty="0">
                <a:latin typeface="Times New Roman" panose="02020603050405020304" pitchFamily="18" charset="0"/>
                <a:cs typeface="Times New Roman" panose="02020603050405020304" pitchFamily="18" charset="0"/>
              </a:rPr>
              <a:t>élit un commutateur racine (</a:t>
            </a:r>
            <a:r>
              <a:rPr lang="fr-FR" sz="2000" b="1" dirty="0" err="1">
                <a:latin typeface="Times New Roman" panose="02020603050405020304" pitchFamily="18" charset="0"/>
                <a:cs typeface="Times New Roman" panose="02020603050405020304" pitchFamily="18" charset="0"/>
              </a:rPr>
              <a:t>Root</a:t>
            </a:r>
            <a:r>
              <a:rPr lang="fr-FR" sz="2000" b="1" dirty="0">
                <a:latin typeface="Times New Roman" panose="02020603050405020304" pitchFamily="18" charset="0"/>
                <a:cs typeface="Times New Roman" panose="02020603050405020304" pitchFamily="18" charset="0"/>
              </a:rPr>
              <a:t> Switch)</a:t>
            </a:r>
          </a:p>
        </p:txBody>
      </p:sp>
      <p:sp>
        <p:nvSpPr>
          <p:cNvPr id="8" name="Google Shape;4403;p38"/>
          <p:cNvSpPr txBox="1">
            <a:spLocks noGrp="1"/>
          </p:cNvSpPr>
          <p:nvPr>
            <p:ph type="subTitle" idx="4"/>
          </p:nvPr>
        </p:nvSpPr>
        <p:spPr>
          <a:xfrm>
            <a:off x="1216116" y="2698750"/>
            <a:ext cx="7153184" cy="1111250"/>
          </a:xfrm>
          <a:prstGeom prst="rect">
            <a:avLst/>
          </a:prstGeom>
        </p:spPr>
        <p:txBody>
          <a:bodyPr spcFirstLastPara="1" wrap="square" lIns="91425" tIns="91425" rIns="91425" bIns="91425" anchor="t" anchorCtr="0">
            <a:noAutofit/>
          </a:bodyPr>
          <a:lstStyle/>
          <a:p>
            <a:pPr marL="0" lvl="0" indent="0" algn="l"/>
            <a:r>
              <a:rPr lang="fr-FR" sz="1500" b="1" dirty="0" smtClean="0">
                <a:solidFill>
                  <a:srgbClr val="FF0000"/>
                </a:solidFill>
              </a:rPr>
              <a:t>Notion de bridge id (BID) : </a:t>
            </a:r>
            <a:endParaRPr lang="fr-FR" sz="1500" b="1" dirty="0">
              <a:solidFill>
                <a:srgbClr val="FF0000"/>
              </a:solidFill>
            </a:endParaRPr>
          </a:p>
          <a:p>
            <a:pPr marL="0" lvl="0" indent="0" algn="l"/>
            <a:r>
              <a:rPr lang="fr-FR" sz="1500" dirty="0">
                <a:solidFill>
                  <a:schemeClr val="tx1"/>
                </a:solidFill>
              </a:rPr>
              <a:t>Chaque commutateur possède un identifiant nommée BID </a:t>
            </a:r>
            <a:r>
              <a:rPr lang="fr-FR" sz="1500" dirty="0" smtClean="0">
                <a:solidFill>
                  <a:schemeClr val="tx1"/>
                </a:solidFill>
              </a:rPr>
              <a:t>repartit sous 8 </a:t>
            </a:r>
            <a:r>
              <a:rPr lang="fr-FR" sz="1500" dirty="0">
                <a:solidFill>
                  <a:schemeClr val="tx1"/>
                </a:solidFill>
              </a:rPr>
              <a:t>octets (64bits) </a:t>
            </a:r>
            <a:r>
              <a:rPr lang="fr-FR" sz="1500" dirty="0" smtClean="0">
                <a:solidFill>
                  <a:schemeClr val="tx1"/>
                </a:solidFill>
              </a:rPr>
              <a:t>formé comme suit : une partie priorité sur 2 octets </a:t>
            </a:r>
            <a:r>
              <a:rPr lang="fr-FR" sz="1500" dirty="0">
                <a:solidFill>
                  <a:schemeClr val="tx1"/>
                </a:solidFill>
              </a:rPr>
              <a:t>et </a:t>
            </a:r>
            <a:r>
              <a:rPr lang="fr-FR" sz="1500" dirty="0" smtClean="0">
                <a:solidFill>
                  <a:schemeClr val="tx1"/>
                </a:solidFill>
              </a:rPr>
              <a:t>une partie adresse </a:t>
            </a:r>
            <a:r>
              <a:rPr lang="fr-FR" sz="1500" dirty="0">
                <a:solidFill>
                  <a:schemeClr val="tx1"/>
                </a:solidFill>
              </a:rPr>
              <a:t>mac de base du commutateur qui est sur 6 </a:t>
            </a:r>
            <a:r>
              <a:rPr lang="fr-FR" sz="1500" dirty="0" smtClean="0">
                <a:solidFill>
                  <a:schemeClr val="tx1"/>
                </a:solidFill>
              </a:rPr>
              <a:t>octets.</a:t>
            </a:r>
          </a:p>
        </p:txBody>
      </p:sp>
      <p:pic>
        <p:nvPicPr>
          <p:cNvPr id="9" name="Image 8"/>
          <p:cNvPicPr/>
          <p:nvPr/>
        </p:nvPicPr>
        <p:blipFill>
          <a:blip r:embed="rId3"/>
          <a:stretch>
            <a:fillRect/>
          </a:stretch>
        </p:blipFill>
        <p:spPr>
          <a:xfrm>
            <a:off x="1644015" y="3810000"/>
            <a:ext cx="5760720" cy="1171575"/>
          </a:xfrm>
          <a:prstGeom prst="rect">
            <a:avLst/>
          </a:prstGeom>
        </p:spPr>
      </p:pic>
    </p:spTree>
    <p:extLst>
      <p:ext uri="{BB962C8B-B14F-4D97-AF65-F5344CB8AC3E}">
        <p14:creationId xmlns:p14="http://schemas.microsoft.com/office/powerpoint/2010/main" val="3255039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37"/>
        <p:cNvGrpSpPr/>
        <p:nvPr/>
      </p:nvGrpSpPr>
      <p:grpSpPr>
        <a:xfrm>
          <a:off x="0" y="0"/>
          <a:ext cx="0" cy="0"/>
          <a:chOff x="0" y="0"/>
          <a:chExt cx="0" cy="0"/>
        </a:xfrm>
      </p:grpSpPr>
      <p:sp>
        <p:nvSpPr>
          <p:cNvPr id="2" name="Google Shape;4403;p38"/>
          <p:cNvSpPr txBox="1">
            <a:spLocks/>
          </p:cNvSpPr>
          <p:nvPr/>
        </p:nvSpPr>
        <p:spPr>
          <a:xfrm>
            <a:off x="1216116" y="139626"/>
            <a:ext cx="7153184" cy="9747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500" dirty="0">
                <a:solidFill>
                  <a:schemeClr val="tx1"/>
                </a:solidFill>
              </a:rPr>
              <a:t>Pour la première </a:t>
            </a:r>
            <a:r>
              <a:rPr lang="fr-FR" sz="1500" dirty="0" smtClean="0">
                <a:solidFill>
                  <a:schemeClr val="tx1"/>
                </a:solidFill>
              </a:rPr>
              <a:t>partie (BID) </a:t>
            </a:r>
            <a:r>
              <a:rPr lang="fr-FR" sz="1500" dirty="0">
                <a:solidFill>
                  <a:schemeClr val="tx1"/>
                </a:solidFill>
              </a:rPr>
              <a:t>avec l’apparition de la notion des vlan on la divise en deux parties dont la partie priorité est maintenant composé de 4 bits et 12 bits pour l’id du système étendue ou vlan </a:t>
            </a:r>
          </a:p>
        </p:txBody>
      </p:sp>
      <p:pic>
        <p:nvPicPr>
          <p:cNvPr id="3" name="Image 2"/>
          <p:cNvPicPr/>
          <p:nvPr/>
        </p:nvPicPr>
        <p:blipFill>
          <a:blip r:embed="rId3"/>
          <a:stretch>
            <a:fillRect/>
          </a:stretch>
        </p:blipFill>
        <p:spPr>
          <a:xfrm>
            <a:off x="1216116" y="1114425"/>
            <a:ext cx="5760720" cy="1619250"/>
          </a:xfrm>
          <a:prstGeom prst="rect">
            <a:avLst/>
          </a:prstGeom>
        </p:spPr>
      </p:pic>
      <p:pic>
        <p:nvPicPr>
          <p:cNvPr id="4" name="Image 3"/>
          <p:cNvPicPr/>
          <p:nvPr/>
        </p:nvPicPr>
        <p:blipFill>
          <a:blip r:embed="rId4"/>
          <a:stretch>
            <a:fillRect/>
          </a:stretch>
        </p:blipFill>
        <p:spPr>
          <a:xfrm>
            <a:off x="1216116" y="3221355"/>
            <a:ext cx="5760720" cy="1786890"/>
          </a:xfrm>
          <a:prstGeom prst="rect">
            <a:avLst/>
          </a:prstGeom>
        </p:spPr>
      </p:pic>
      <p:sp>
        <p:nvSpPr>
          <p:cNvPr id="5" name="Google Shape;4403;p38"/>
          <p:cNvSpPr txBox="1">
            <a:spLocks/>
          </p:cNvSpPr>
          <p:nvPr/>
        </p:nvSpPr>
        <p:spPr>
          <a:xfrm>
            <a:off x="1216116" y="2746449"/>
            <a:ext cx="1165134" cy="4730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500" dirty="0" smtClean="0">
                <a:solidFill>
                  <a:schemeClr val="tx1"/>
                </a:solidFill>
              </a:rPr>
              <a:t>Exemples :</a:t>
            </a:r>
            <a:endParaRPr lang="fr-FR" sz="15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37"/>
        <p:cNvGrpSpPr/>
        <p:nvPr/>
      </p:nvGrpSpPr>
      <p:grpSpPr>
        <a:xfrm>
          <a:off x="0" y="0"/>
          <a:ext cx="0" cy="0"/>
          <a:chOff x="0" y="0"/>
          <a:chExt cx="0" cy="0"/>
        </a:xfrm>
      </p:grpSpPr>
      <p:pic>
        <p:nvPicPr>
          <p:cNvPr id="2" name="Image 1"/>
          <p:cNvPicPr/>
          <p:nvPr/>
        </p:nvPicPr>
        <p:blipFill>
          <a:blip r:embed="rId3"/>
          <a:stretch>
            <a:fillRect/>
          </a:stretch>
        </p:blipFill>
        <p:spPr>
          <a:xfrm>
            <a:off x="1615440" y="77787"/>
            <a:ext cx="5760720" cy="2244725"/>
          </a:xfrm>
          <a:prstGeom prst="rect">
            <a:avLst/>
          </a:prstGeom>
        </p:spPr>
      </p:pic>
      <p:pic>
        <p:nvPicPr>
          <p:cNvPr id="3" name="Image 2"/>
          <p:cNvPicPr/>
          <p:nvPr/>
        </p:nvPicPr>
        <p:blipFill>
          <a:blip r:embed="rId4"/>
          <a:stretch>
            <a:fillRect/>
          </a:stretch>
        </p:blipFill>
        <p:spPr>
          <a:xfrm>
            <a:off x="1615440" y="2514600"/>
            <a:ext cx="5760720" cy="2419350"/>
          </a:xfrm>
          <a:prstGeom prst="rect">
            <a:avLst/>
          </a:prstGeom>
        </p:spPr>
      </p:pic>
    </p:spTree>
    <p:extLst>
      <p:ext uri="{BB962C8B-B14F-4D97-AF65-F5344CB8AC3E}">
        <p14:creationId xmlns:p14="http://schemas.microsoft.com/office/powerpoint/2010/main" val="2939054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30"/>
        <p:cNvGrpSpPr/>
        <p:nvPr/>
      </p:nvGrpSpPr>
      <p:grpSpPr>
        <a:xfrm>
          <a:off x="0" y="0"/>
          <a:ext cx="0" cy="0"/>
          <a:chOff x="0" y="0"/>
          <a:chExt cx="0" cy="0"/>
        </a:xfrm>
      </p:grpSpPr>
      <p:sp>
        <p:nvSpPr>
          <p:cNvPr id="2" name="Google Shape;4403;p38"/>
          <p:cNvSpPr txBox="1">
            <a:spLocks noGrp="1"/>
          </p:cNvSpPr>
          <p:nvPr>
            <p:ph type="subTitle" idx="4294967295"/>
          </p:nvPr>
        </p:nvSpPr>
        <p:spPr>
          <a:xfrm>
            <a:off x="892266" y="193675"/>
            <a:ext cx="7153184" cy="635000"/>
          </a:xfrm>
          <a:prstGeom prst="rect">
            <a:avLst/>
          </a:prstGeom>
        </p:spPr>
        <p:txBody>
          <a:bodyPr spcFirstLastPara="1" wrap="square" lIns="91425" tIns="91425" rIns="91425" bIns="91425" anchor="t" anchorCtr="0">
            <a:noAutofit/>
          </a:bodyPr>
          <a:lstStyle/>
          <a:p>
            <a:pPr lvl="0"/>
            <a:r>
              <a:rPr lang="fr-FR" sz="1500" b="1" dirty="0" smtClean="0">
                <a:solidFill>
                  <a:srgbClr val="FF0000"/>
                </a:solidFill>
              </a:rPr>
              <a:t>Election du </a:t>
            </a:r>
            <a:r>
              <a:rPr lang="fr-FR" sz="1500" b="1" dirty="0" err="1" smtClean="0">
                <a:solidFill>
                  <a:srgbClr val="FF0000"/>
                </a:solidFill>
              </a:rPr>
              <a:t>Root</a:t>
            </a:r>
            <a:r>
              <a:rPr lang="fr-FR" sz="1500" b="1" dirty="0" smtClean="0">
                <a:solidFill>
                  <a:srgbClr val="FF0000"/>
                </a:solidFill>
              </a:rPr>
              <a:t> Switch : </a:t>
            </a:r>
          </a:p>
          <a:p>
            <a:r>
              <a:rPr lang="fr-FR" sz="1600" dirty="0"/>
              <a:t>1</a:t>
            </a:r>
            <a:r>
              <a:rPr lang="fr-FR" sz="1600" baseline="30000" dirty="0"/>
              <a:t>er</a:t>
            </a:r>
            <a:r>
              <a:rPr lang="fr-FR" sz="1600" dirty="0"/>
              <a:t> cas </a:t>
            </a:r>
          </a:p>
        </p:txBody>
      </p:sp>
      <p:pic>
        <p:nvPicPr>
          <p:cNvPr id="3" name="Image 2"/>
          <p:cNvPicPr/>
          <p:nvPr/>
        </p:nvPicPr>
        <p:blipFill>
          <a:blip r:embed="rId3"/>
          <a:stretch>
            <a:fillRect/>
          </a:stretch>
        </p:blipFill>
        <p:spPr>
          <a:xfrm>
            <a:off x="892266" y="828675"/>
            <a:ext cx="6839585" cy="1920240"/>
          </a:xfrm>
          <a:prstGeom prst="rect">
            <a:avLst/>
          </a:prstGeom>
        </p:spPr>
      </p:pic>
      <p:sp>
        <p:nvSpPr>
          <p:cNvPr id="4" name="Google Shape;4403;p38"/>
          <p:cNvSpPr txBox="1">
            <a:spLocks noGrp="1"/>
          </p:cNvSpPr>
          <p:nvPr>
            <p:ph type="subTitle" idx="4294967295"/>
          </p:nvPr>
        </p:nvSpPr>
        <p:spPr>
          <a:xfrm>
            <a:off x="892266" y="2748915"/>
            <a:ext cx="7153184" cy="508635"/>
          </a:xfrm>
          <a:prstGeom prst="rect">
            <a:avLst/>
          </a:prstGeom>
        </p:spPr>
        <p:txBody>
          <a:bodyPr spcFirstLastPara="1" wrap="square" lIns="91425" tIns="91425" rIns="91425" bIns="91425" anchor="t" anchorCtr="0">
            <a:noAutofit/>
          </a:bodyPr>
          <a:lstStyle/>
          <a:p>
            <a:pPr marL="127000" lvl="0" indent="0">
              <a:buNone/>
            </a:pPr>
            <a:r>
              <a:rPr lang="fr-FR" dirty="0"/>
              <a:t>2</a:t>
            </a:r>
            <a:r>
              <a:rPr lang="fr-FR" sz="1600" baseline="30000" dirty="0" smtClean="0"/>
              <a:t>e</a:t>
            </a:r>
            <a:r>
              <a:rPr lang="fr-FR" sz="1600" dirty="0" smtClean="0"/>
              <a:t> </a:t>
            </a:r>
            <a:r>
              <a:rPr lang="fr-FR" sz="1600" dirty="0"/>
              <a:t>cas </a:t>
            </a:r>
          </a:p>
        </p:txBody>
      </p:sp>
      <p:pic>
        <p:nvPicPr>
          <p:cNvPr id="5" name="Image 4"/>
          <p:cNvPicPr/>
          <p:nvPr/>
        </p:nvPicPr>
        <p:blipFill>
          <a:blip r:embed="rId4"/>
          <a:stretch>
            <a:fillRect/>
          </a:stretch>
        </p:blipFill>
        <p:spPr>
          <a:xfrm>
            <a:off x="892266" y="3137535"/>
            <a:ext cx="6839585" cy="19202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SOMMAIRE</a:t>
            </a:r>
            <a:endParaRPr dirty="0"/>
          </a:p>
        </p:txBody>
      </p:sp>
      <p:sp>
        <p:nvSpPr>
          <p:cNvPr id="4351" name="Google Shape;4351;p35"/>
          <p:cNvSpPr txBox="1">
            <a:spLocks noGrp="1"/>
          </p:cNvSpPr>
          <p:nvPr>
            <p:ph type="title" idx="2"/>
          </p:nvPr>
        </p:nvSpPr>
        <p:spPr>
          <a:xfrm>
            <a:off x="1601400" y="1422337"/>
            <a:ext cx="2970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4352" name="Google Shape;4352;p35"/>
          <p:cNvSpPr txBox="1">
            <a:spLocks noGrp="1"/>
          </p:cNvSpPr>
          <p:nvPr>
            <p:ph type="subTitle" idx="1"/>
          </p:nvPr>
        </p:nvSpPr>
        <p:spPr>
          <a:xfrm>
            <a:off x="1601250" y="1803800"/>
            <a:ext cx="3103937" cy="451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smtClean="0"/>
              <a:t>P</a:t>
            </a:r>
            <a:r>
              <a:rPr lang="en" sz="1400" dirty="0" smtClean="0"/>
              <a:t>resentation du </a:t>
            </a:r>
            <a:r>
              <a:rPr lang="en" sz="1400" dirty="0" smtClean="0"/>
              <a:t>sujet-Objectif</a:t>
            </a:r>
            <a:endParaRPr sz="1400" dirty="0"/>
          </a:p>
        </p:txBody>
      </p:sp>
      <p:sp>
        <p:nvSpPr>
          <p:cNvPr id="4355" name="Google Shape;4355;p35"/>
          <p:cNvSpPr txBox="1">
            <a:spLocks noGrp="1"/>
          </p:cNvSpPr>
          <p:nvPr>
            <p:ph type="title" idx="5"/>
          </p:nvPr>
        </p:nvSpPr>
        <p:spPr>
          <a:xfrm>
            <a:off x="1601250" y="2540075"/>
            <a:ext cx="3434100" cy="72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Test </a:t>
            </a:r>
            <a:endParaRPr dirty="0"/>
          </a:p>
        </p:txBody>
      </p:sp>
      <p:sp>
        <p:nvSpPr>
          <p:cNvPr id="4357" name="Google Shape;4357;p35"/>
          <p:cNvSpPr txBox="1">
            <a:spLocks noGrp="1"/>
          </p:cNvSpPr>
          <p:nvPr>
            <p:ph type="title" idx="7"/>
          </p:nvPr>
        </p:nvSpPr>
        <p:spPr>
          <a:xfrm>
            <a:off x="5750088" y="1424576"/>
            <a:ext cx="2626500" cy="779650"/>
          </a:xfrm>
          <a:prstGeom prst="rect">
            <a:avLst/>
          </a:prstGeom>
        </p:spPr>
        <p:txBody>
          <a:bodyPr spcFirstLastPara="1" wrap="square" lIns="91425" tIns="91425" rIns="91425" bIns="91425" anchor="t" anchorCtr="0">
            <a:noAutofit/>
          </a:bodyPr>
          <a:lstStyle/>
          <a:p>
            <a:r>
              <a:rPr lang="fr-FR" dirty="0"/>
              <a:t>Les </a:t>
            </a:r>
            <a:r>
              <a:rPr lang="fr-FR" dirty="0" err="1"/>
              <a:t>differents</a:t>
            </a:r>
            <a:r>
              <a:rPr lang="fr-FR" dirty="0"/>
              <a:t> </a:t>
            </a:r>
            <a:r>
              <a:rPr lang="fr-FR" dirty="0" err="1"/>
              <a:t>etats</a:t>
            </a:r>
            <a:r>
              <a:rPr lang="fr-FR" dirty="0"/>
              <a:t> des </a:t>
            </a:r>
            <a:r>
              <a:rPr lang="fr-FR" dirty="0" smtClean="0"/>
              <a:t>ports</a:t>
            </a:r>
            <a:endParaRPr dirty="0"/>
          </a:p>
        </p:txBody>
      </p:sp>
      <p:sp>
        <p:nvSpPr>
          <p:cNvPr id="4359" name="Google Shape;4359;p35"/>
          <p:cNvSpPr txBox="1">
            <a:spLocks noGrp="1"/>
          </p:cNvSpPr>
          <p:nvPr>
            <p:ph type="title" idx="9"/>
          </p:nvPr>
        </p:nvSpPr>
        <p:spPr>
          <a:xfrm>
            <a:off x="767250" y="14812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4360" name="Google Shape;4360;p35"/>
          <p:cNvSpPr txBox="1">
            <a:spLocks noGrp="1"/>
          </p:cNvSpPr>
          <p:nvPr>
            <p:ph type="title" idx="13"/>
          </p:nvPr>
        </p:nvSpPr>
        <p:spPr>
          <a:xfrm>
            <a:off x="767250" y="37169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4361" name="Google Shape;4361;p35"/>
          <p:cNvSpPr txBox="1">
            <a:spLocks noGrp="1"/>
          </p:cNvSpPr>
          <p:nvPr>
            <p:ph type="title" idx="14"/>
          </p:nvPr>
        </p:nvSpPr>
        <p:spPr>
          <a:xfrm>
            <a:off x="767250" y="25990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4362" name="Google Shape;4362;p35"/>
          <p:cNvSpPr txBox="1">
            <a:spLocks noGrp="1"/>
          </p:cNvSpPr>
          <p:nvPr>
            <p:ph type="title" idx="15"/>
          </p:nvPr>
        </p:nvSpPr>
        <p:spPr>
          <a:xfrm>
            <a:off x="4916088" y="1500063"/>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4365" name="Google Shape;4365;p35"/>
          <p:cNvSpPr txBox="1">
            <a:spLocks noGrp="1"/>
          </p:cNvSpPr>
          <p:nvPr>
            <p:ph type="title" idx="18"/>
          </p:nvPr>
        </p:nvSpPr>
        <p:spPr>
          <a:xfrm>
            <a:off x="5750088" y="2652925"/>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Demonstration</a:t>
            </a:r>
            <a:endParaRPr dirty="0"/>
          </a:p>
        </p:txBody>
      </p:sp>
      <p:sp>
        <p:nvSpPr>
          <p:cNvPr id="4368" name="Google Shape;4368;p35"/>
          <p:cNvSpPr txBox="1">
            <a:spLocks noGrp="1"/>
          </p:cNvSpPr>
          <p:nvPr>
            <p:ph type="title" idx="21"/>
          </p:nvPr>
        </p:nvSpPr>
        <p:spPr>
          <a:xfrm>
            <a:off x="4916088" y="25990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22" name="Google Shape;4355;p35"/>
          <p:cNvSpPr txBox="1">
            <a:spLocks/>
          </p:cNvSpPr>
          <p:nvPr/>
        </p:nvSpPr>
        <p:spPr>
          <a:xfrm>
            <a:off x="1601250" y="3779757"/>
            <a:ext cx="3434100" cy="7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fr-FR" dirty="0" smtClean="0"/>
              <a:t>Les </a:t>
            </a:r>
            <a:r>
              <a:rPr lang="fr-FR" dirty="0" err="1" smtClean="0"/>
              <a:t>differents</a:t>
            </a:r>
            <a:r>
              <a:rPr lang="fr-FR" dirty="0" smtClean="0"/>
              <a:t> modes STP</a:t>
            </a:r>
            <a:endParaRPr lang="fr-FR" dirty="0"/>
          </a:p>
        </p:txBody>
      </p:sp>
      <p:sp>
        <p:nvSpPr>
          <p:cNvPr id="18" name="Google Shape;4365;p35"/>
          <p:cNvSpPr txBox="1">
            <a:spLocks noGrp="1"/>
          </p:cNvSpPr>
          <p:nvPr>
            <p:ph type="title" idx="18"/>
          </p:nvPr>
        </p:nvSpPr>
        <p:spPr>
          <a:xfrm>
            <a:off x="5869350" y="3824600"/>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p>
        </p:txBody>
      </p:sp>
      <p:sp>
        <p:nvSpPr>
          <p:cNvPr id="19" name="Google Shape;4368;p35"/>
          <p:cNvSpPr txBox="1">
            <a:spLocks noGrp="1"/>
          </p:cNvSpPr>
          <p:nvPr>
            <p:ph type="title" idx="21"/>
          </p:nvPr>
        </p:nvSpPr>
        <p:spPr>
          <a:xfrm>
            <a:off x="5035350" y="37707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06</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0"/>
        <p:cNvGrpSpPr/>
        <p:nvPr/>
      </p:nvGrpSpPr>
      <p:grpSpPr>
        <a:xfrm>
          <a:off x="0" y="0"/>
          <a:ext cx="0" cy="0"/>
          <a:chOff x="0" y="0"/>
          <a:chExt cx="0" cy="0"/>
        </a:xfrm>
      </p:grpSpPr>
      <p:sp>
        <p:nvSpPr>
          <p:cNvPr id="2" name="Google Shape;4403;p38"/>
          <p:cNvSpPr txBox="1">
            <a:spLocks noGrp="1"/>
          </p:cNvSpPr>
          <p:nvPr>
            <p:ph type="subTitle" idx="4294967295"/>
          </p:nvPr>
        </p:nvSpPr>
        <p:spPr>
          <a:xfrm>
            <a:off x="892266" y="193675"/>
            <a:ext cx="7153184" cy="406400"/>
          </a:xfrm>
          <a:prstGeom prst="rect">
            <a:avLst/>
          </a:prstGeom>
        </p:spPr>
        <p:txBody>
          <a:bodyPr spcFirstLastPara="1" wrap="square" lIns="91425" tIns="91425" rIns="91425" bIns="91425" anchor="t" anchorCtr="0">
            <a:noAutofit/>
          </a:bodyPr>
          <a:lstStyle/>
          <a:p>
            <a:pPr marL="127000" lvl="0" indent="0">
              <a:buNone/>
            </a:pPr>
            <a:r>
              <a:rPr lang="fr-FR" sz="1500" b="1" dirty="0" err="1" smtClean="0">
                <a:solidFill>
                  <a:srgbClr val="FF0000"/>
                </a:solidFill>
              </a:rPr>
              <a:t>Role</a:t>
            </a:r>
            <a:r>
              <a:rPr lang="fr-FR" sz="1500" b="1" dirty="0" smtClean="0">
                <a:solidFill>
                  <a:srgbClr val="FF0000"/>
                </a:solidFill>
              </a:rPr>
              <a:t> du </a:t>
            </a:r>
            <a:r>
              <a:rPr lang="fr-FR" sz="1500" b="1" dirty="0" err="1" smtClean="0">
                <a:solidFill>
                  <a:srgbClr val="FF0000"/>
                </a:solidFill>
              </a:rPr>
              <a:t>Root</a:t>
            </a:r>
            <a:r>
              <a:rPr lang="fr-FR" sz="1500" b="1" dirty="0" smtClean="0">
                <a:solidFill>
                  <a:srgbClr val="FF0000"/>
                </a:solidFill>
              </a:rPr>
              <a:t> Switch :</a:t>
            </a:r>
            <a:endParaRPr lang="fr-FR" sz="1600" dirty="0"/>
          </a:p>
        </p:txBody>
      </p:sp>
      <p:pic>
        <p:nvPicPr>
          <p:cNvPr id="6" name="Image 5"/>
          <p:cNvPicPr/>
          <p:nvPr/>
        </p:nvPicPr>
        <p:blipFill>
          <a:blip r:embed="rId3"/>
          <a:stretch>
            <a:fillRect/>
          </a:stretch>
        </p:blipFill>
        <p:spPr>
          <a:xfrm>
            <a:off x="892266" y="634365"/>
            <a:ext cx="6839585" cy="1920240"/>
          </a:xfrm>
          <a:prstGeom prst="rect">
            <a:avLst/>
          </a:prstGeom>
        </p:spPr>
      </p:pic>
      <p:sp>
        <p:nvSpPr>
          <p:cNvPr id="8" name="Google Shape;4403;p38"/>
          <p:cNvSpPr txBox="1">
            <a:spLocks noGrp="1"/>
          </p:cNvSpPr>
          <p:nvPr>
            <p:ph type="subTitle" idx="4294967295"/>
          </p:nvPr>
        </p:nvSpPr>
        <p:spPr>
          <a:xfrm>
            <a:off x="892266" y="2588895"/>
            <a:ext cx="7153184" cy="508635"/>
          </a:xfrm>
          <a:prstGeom prst="rect">
            <a:avLst/>
          </a:prstGeom>
        </p:spPr>
        <p:txBody>
          <a:bodyPr spcFirstLastPara="1" wrap="square" lIns="91425" tIns="91425" rIns="91425" bIns="91425" anchor="t" anchorCtr="0">
            <a:noAutofit/>
          </a:bodyPr>
          <a:lstStyle/>
          <a:p>
            <a:pPr marL="127000" indent="0">
              <a:buNone/>
            </a:pPr>
            <a:r>
              <a:rPr lang="fr-FR" dirty="0"/>
              <a:t>Comment trouver l’id du pont racine : </a:t>
            </a:r>
          </a:p>
        </p:txBody>
      </p:sp>
      <p:pic>
        <p:nvPicPr>
          <p:cNvPr id="9" name="Image 8"/>
          <p:cNvPicPr/>
          <p:nvPr/>
        </p:nvPicPr>
        <p:blipFill>
          <a:blip r:embed="rId4"/>
          <a:stretch>
            <a:fillRect/>
          </a:stretch>
        </p:blipFill>
        <p:spPr>
          <a:xfrm>
            <a:off x="892265" y="3097530"/>
            <a:ext cx="6839585" cy="1920240"/>
          </a:xfrm>
          <a:prstGeom prst="rect">
            <a:avLst/>
          </a:prstGeom>
        </p:spPr>
      </p:pic>
    </p:spTree>
    <p:extLst>
      <p:ext uri="{BB962C8B-B14F-4D97-AF65-F5344CB8AC3E}">
        <p14:creationId xmlns:p14="http://schemas.microsoft.com/office/powerpoint/2010/main" val="4240547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49" y="1934525"/>
            <a:ext cx="4988105"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4385" name="Google Shape;4385;p37"/>
          <p:cNvSpPr/>
          <p:nvPr/>
        </p:nvSpPr>
        <p:spPr>
          <a:xfrm>
            <a:off x="3506575" y="1312938"/>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669375" y="165026"/>
            <a:ext cx="3661325" cy="546100"/>
          </a:xfrm>
          <a:prstGeom prst="rect">
            <a:avLst/>
          </a:prstGeom>
        </p:spPr>
        <p:txBody>
          <a:bodyPr spcFirstLastPara="1" wrap="square" lIns="91425" tIns="91425" rIns="91425" bIns="91425" anchor="t" anchorCtr="0">
            <a:noAutofit/>
          </a:bodyPr>
          <a:lstStyle/>
          <a:p>
            <a:r>
              <a:rPr lang="fr-FR" sz="2500" b="1" dirty="0">
                <a:latin typeface="Times New Roman" panose="02020603050405020304" pitchFamily="18" charset="0"/>
                <a:cs typeface="Times New Roman" panose="02020603050405020304" pitchFamily="18" charset="0"/>
              </a:rPr>
              <a:t>A. </a:t>
            </a:r>
            <a:r>
              <a:rPr lang="fr-FR" sz="2500" b="1" dirty="0" smtClean="0">
                <a:latin typeface="Times New Roman" panose="02020603050405020304" pitchFamily="18" charset="0"/>
                <a:cs typeface="Times New Roman" panose="02020603050405020304" pitchFamily="18" charset="0"/>
              </a:rPr>
              <a:t>Présentation </a:t>
            </a:r>
            <a:r>
              <a:rPr lang="fr-FR" sz="2500" b="1" dirty="0">
                <a:latin typeface="Times New Roman" panose="02020603050405020304" pitchFamily="18" charset="0"/>
                <a:cs typeface="Times New Roman" panose="02020603050405020304" pitchFamily="18" charset="0"/>
              </a:rPr>
              <a:t>du sujet</a:t>
            </a:r>
          </a:p>
        </p:txBody>
      </p:sp>
      <p:sp>
        <p:nvSpPr>
          <p:cNvPr id="4403" name="Google Shape;4403;p38"/>
          <p:cNvSpPr txBox="1">
            <a:spLocks noGrp="1"/>
          </p:cNvSpPr>
          <p:nvPr>
            <p:ph type="subTitle" idx="4"/>
          </p:nvPr>
        </p:nvSpPr>
        <p:spPr>
          <a:xfrm>
            <a:off x="1228816" y="711126"/>
            <a:ext cx="6911884" cy="1750985"/>
          </a:xfrm>
          <a:prstGeom prst="rect">
            <a:avLst/>
          </a:prstGeom>
        </p:spPr>
        <p:txBody>
          <a:bodyPr spcFirstLastPara="1" wrap="square" lIns="91425" tIns="91425" rIns="91425" bIns="91425" anchor="t" anchorCtr="0">
            <a:noAutofit/>
          </a:bodyPr>
          <a:lstStyle/>
          <a:p>
            <a:pPr marL="0" lvl="0" indent="0" algn="l"/>
            <a:r>
              <a:rPr lang="fr-FR" sz="1500" dirty="0">
                <a:solidFill>
                  <a:schemeClr val="tx1"/>
                </a:solidFill>
              </a:rPr>
              <a:t>Dans ce </a:t>
            </a:r>
            <a:r>
              <a:rPr lang="fr-FR" sz="1500" dirty="0" err="1">
                <a:solidFill>
                  <a:schemeClr val="tx1"/>
                </a:solidFill>
              </a:rPr>
              <a:t>lab</a:t>
            </a:r>
            <a:r>
              <a:rPr lang="fr-FR" sz="1500" dirty="0">
                <a:solidFill>
                  <a:schemeClr val="tx1"/>
                </a:solidFill>
              </a:rPr>
              <a:t>, nous allons nous concentrer sur la mise en place du protocole </a:t>
            </a:r>
            <a:r>
              <a:rPr lang="fr-FR" sz="1500" dirty="0" err="1">
                <a:solidFill>
                  <a:schemeClr val="tx1"/>
                </a:solidFill>
              </a:rPr>
              <a:t>Spanning</a:t>
            </a:r>
            <a:r>
              <a:rPr lang="fr-FR" sz="1500" dirty="0">
                <a:solidFill>
                  <a:schemeClr val="tx1"/>
                </a:solidFill>
              </a:rPr>
              <a:t> </a:t>
            </a:r>
            <a:r>
              <a:rPr lang="fr-FR" sz="1500" dirty="0" err="1">
                <a:solidFill>
                  <a:schemeClr val="tx1"/>
                </a:solidFill>
              </a:rPr>
              <a:t>Tree</a:t>
            </a:r>
            <a:r>
              <a:rPr lang="fr-FR" sz="1500" dirty="0">
                <a:solidFill>
                  <a:schemeClr val="tx1"/>
                </a:solidFill>
              </a:rPr>
              <a:t> (</a:t>
            </a:r>
            <a:r>
              <a:rPr lang="fr-FR" sz="1500" dirty="0">
                <a:solidFill>
                  <a:schemeClr val="tx2">
                    <a:lumMod val="60000"/>
                    <a:lumOff val="40000"/>
                  </a:schemeClr>
                </a:solidFill>
              </a:rPr>
              <a:t>STP</a:t>
            </a:r>
            <a:r>
              <a:rPr lang="fr-FR" sz="1500" dirty="0">
                <a:solidFill>
                  <a:schemeClr val="tx1"/>
                </a:solidFill>
              </a:rPr>
              <a:t>) sur un commutateur Cisco. Le protocole STP permet de prévenir les boucles dans les réseaux de commutation et de garantir la redondance des chemins de communication. Nous allons configurer les paramètres de base des commutateurs, activer le protocole STP et effectuer des tests pour vérifier la convergence du protocole après une défaillance de l'un des </a:t>
            </a:r>
            <a:r>
              <a:rPr lang="fr-FR" sz="1500" dirty="0" smtClean="0">
                <a:solidFill>
                  <a:schemeClr val="tx1"/>
                </a:solidFill>
              </a:rPr>
              <a:t>commutateurs.</a:t>
            </a:r>
            <a:endParaRPr sz="1500" dirty="0">
              <a:solidFill>
                <a:schemeClr val="tx1"/>
              </a:solidFill>
            </a:endParaRPr>
          </a:p>
        </p:txBody>
      </p:sp>
      <p:sp>
        <p:nvSpPr>
          <p:cNvPr id="43" name="Google Shape;4399;p38"/>
          <p:cNvSpPr txBox="1">
            <a:spLocks noGrp="1"/>
          </p:cNvSpPr>
          <p:nvPr>
            <p:ph type="title"/>
          </p:nvPr>
        </p:nvSpPr>
        <p:spPr>
          <a:xfrm>
            <a:off x="669375" y="2462111"/>
            <a:ext cx="3115225" cy="546100"/>
          </a:xfrm>
          <a:prstGeom prst="rect">
            <a:avLst/>
          </a:prstGeom>
        </p:spPr>
        <p:txBody>
          <a:bodyPr spcFirstLastPara="1" wrap="square" lIns="91425" tIns="91425" rIns="91425" bIns="91425" anchor="t" anchorCtr="0">
            <a:noAutofit/>
          </a:bodyPr>
          <a:lstStyle/>
          <a:p>
            <a:r>
              <a:rPr lang="fr-FR" sz="2500" b="1" dirty="0" smtClean="0">
                <a:latin typeface="Times New Roman" panose="02020603050405020304" pitchFamily="18" charset="0"/>
                <a:cs typeface="Times New Roman" panose="02020603050405020304" pitchFamily="18" charset="0"/>
              </a:rPr>
              <a:t>B. Objectifs </a:t>
            </a:r>
            <a:r>
              <a:rPr lang="fr-FR" sz="2500" b="1" dirty="0">
                <a:latin typeface="Times New Roman" panose="02020603050405020304" pitchFamily="18" charset="0"/>
                <a:cs typeface="Times New Roman" panose="02020603050405020304" pitchFamily="18" charset="0"/>
              </a:rPr>
              <a:t>du </a:t>
            </a:r>
            <a:r>
              <a:rPr lang="fr-FR" sz="2500" b="1" dirty="0" err="1">
                <a:latin typeface="Times New Roman" panose="02020603050405020304" pitchFamily="18" charset="0"/>
                <a:cs typeface="Times New Roman" panose="02020603050405020304" pitchFamily="18" charset="0"/>
              </a:rPr>
              <a:t>lab</a:t>
            </a:r>
            <a:endParaRPr lang="fr-FR" sz="2500" b="1" dirty="0">
              <a:latin typeface="Times New Roman" panose="02020603050405020304" pitchFamily="18" charset="0"/>
              <a:cs typeface="Times New Roman" panose="02020603050405020304" pitchFamily="18" charset="0"/>
            </a:endParaRPr>
          </a:p>
        </p:txBody>
      </p:sp>
      <p:sp>
        <p:nvSpPr>
          <p:cNvPr id="44" name="Google Shape;4403;p38"/>
          <p:cNvSpPr txBox="1">
            <a:spLocks noGrp="1"/>
          </p:cNvSpPr>
          <p:nvPr>
            <p:ph type="subTitle" idx="4"/>
          </p:nvPr>
        </p:nvSpPr>
        <p:spPr>
          <a:xfrm>
            <a:off x="1228816" y="3008211"/>
            <a:ext cx="6911884" cy="2030514"/>
          </a:xfrm>
          <a:prstGeom prst="rect">
            <a:avLst/>
          </a:prstGeom>
        </p:spPr>
        <p:txBody>
          <a:bodyPr spcFirstLastPara="1" wrap="square" lIns="91425" tIns="91425" rIns="91425" bIns="91425" anchor="t" anchorCtr="0">
            <a:noAutofit/>
          </a:bodyPr>
          <a:lstStyle/>
          <a:p>
            <a:pPr algn="l"/>
            <a:r>
              <a:rPr lang="fr-FR" sz="1600" dirty="0"/>
              <a:t>Les objectifs de ce </a:t>
            </a:r>
            <a:r>
              <a:rPr lang="fr-FR" sz="1600" dirty="0" err="1"/>
              <a:t>lab</a:t>
            </a:r>
            <a:r>
              <a:rPr lang="fr-FR" sz="1600" dirty="0"/>
              <a:t> sont les suivants </a:t>
            </a:r>
            <a:r>
              <a:rPr lang="fr-FR" sz="1600" dirty="0" smtClean="0"/>
              <a:t>:</a:t>
            </a:r>
          </a:p>
          <a:p>
            <a:pPr algn="l"/>
            <a:endParaRPr lang="fr-FR" sz="1600" dirty="0"/>
          </a:p>
          <a:p>
            <a:pPr lvl="0" algn="l">
              <a:buFont typeface="Arial" panose="020B0604020202020204" pitchFamily="34" charset="0"/>
              <a:buChar char="•"/>
            </a:pPr>
            <a:r>
              <a:rPr lang="fr-FR" sz="1600" dirty="0"/>
              <a:t>Comprendre le fonctionnement du protocole STP</a:t>
            </a:r>
          </a:p>
          <a:p>
            <a:pPr lvl="0" algn="l">
              <a:buFont typeface="Arial" panose="020B0604020202020204" pitchFamily="34" charset="0"/>
              <a:buChar char="•"/>
            </a:pPr>
            <a:r>
              <a:rPr lang="fr-FR" sz="1600" dirty="0"/>
              <a:t>Configurer le protocole STP sur un ou plusieurs </a:t>
            </a:r>
            <a:r>
              <a:rPr lang="fr-FR" sz="1600" dirty="0" smtClean="0"/>
              <a:t>commutateurs</a:t>
            </a:r>
          </a:p>
          <a:p>
            <a:pPr algn="l">
              <a:buFont typeface="Arial" panose="020B0604020202020204" pitchFamily="34" charset="0"/>
              <a:buChar char="•"/>
            </a:pPr>
            <a:r>
              <a:rPr lang="fr-FR" sz="1600" dirty="0"/>
              <a:t>Configuration du commutateur </a:t>
            </a:r>
            <a:r>
              <a:rPr lang="fr-FR" sz="1600" dirty="0" err="1"/>
              <a:t>root</a:t>
            </a:r>
            <a:r>
              <a:rPr lang="fr-FR" sz="1600" dirty="0"/>
              <a:t> et examen de la convergence PVST</a:t>
            </a:r>
            <a:r>
              <a:rPr lang="fr-FR" sz="1600" dirty="0" smtClean="0"/>
              <a:t>+</a:t>
            </a:r>
            <a:endParaRPr lang="fr-FR" sz="1600" dirty="0"/>
          </a:p>
          <a:p>
            <a:pPr lvl="0" algn="l">
              <a:buFont typeface="Arial" panose="020B0604020202020204" pitchFamily="34" charset="0"/>
              <a:buChar char="•"/>
            </a:pPr>
            <a:r>
              <a:rPr lang="fr-FR" sz="1600" dirty="0"/>
              <a:t>Vérifier la convergence du protocole STP après une défaillance de l'un des </a:t>
            </a:r>
            <a:r>
              <a:rPr lang="fr-FR" sz="1600" dirty="0" smtClean="0"/>
              <a:t>commutateurs</a:t>
            </a:r>
            <a:endParaRPr lang="fr-FR"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49" y="1934525"/>
            <a:ext cx="8178851" cy="1546500"/>
          </a:xfrm>
          <a:prstGeom prst="rect">
            <a:avLst/>
          </a:prstGeom>
        </p:spPr>
        <p:txBody>
          <a:bodyPr spcFirstLastPara="1" wrap="square" lIns="91425" tIns="91425" rIns="91425" bIns="91425" anchor="t" anchorCtr="0">
            <a:noAutofit/>
          </a:bodyPr>
          <a:lstStyle/>
          <a:p>
            <a:pPr lvl="0"/>
            <a:r>
              <a:rPr lang="fr-FR" dirty="0"/>
              <a:t>Fonctionnement du </a:t>
            </a:r>
            <a:r>
              <a:rPr lang="fr-FR" dirty="0" smtClean="0"/>
              <a:t/>
            </a:r>
            <a:br>
              <a:rPr lang="fr-FR" dirty="0" smtClean="0"/>
            </a:br>
            <a:r>
              <a:rPr lang="fr-FR" dirty="0" smtClean="0"/>
              <a:t>STP</a:t>
            </a:r>
            <a:endParaRPr lang="fr-F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02.</a:t>
            </a:r>
            <a:endParaRPr dirty="0"/>
          </a:p>
        </p:txBody>
      </p:sp>
      <p:sp>
        <p:nvSpPr>
          <p:cNvPr id="4385" name="Google Shape;4385;p37"/>
          <p:cNvSpPr/>
          <p:nvPr/>
        </p:nvSpPr>
        <p:spPr>
          <a:xfrm>
            <a:off x="5661650" y="1135138"/>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60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669375" y="0"/>
            <a:ext cx="7207799" cy="546100"/>
          </a:xfrm>
          <a:prstGeom prst="rect">
            <a:avLst/>
          </a:prstGeom>
        </p:spPr>
        <p:txBody>
          <a:bodyPr spcFirstLastPara="1" wrap="square" lIns="91425" tIns="91425" rIns="91425" bIns="91425" anchor="t" anchorCtr="0">
            <a:noAutofit/>
          </a:bodyPr>
          <a:lstStyle/>
          <a:p>
            <a:r>
              <a:rPr lang="fr-FR" sz="2500" b="1" dirty="0" smtClean="0">
                <a:latin typeface="Times New Roman" panose="02020603050405020304" pitchFamily="18" charset="0"/>
                <a:cs typeface="Times New Roman" panose="02020603050405020304" pitchFamily="18" charset="0"/>
              </a:rPr>
              <a:t>Explication du fonctionnement du protocole STP</a:t>
            </a:r>
            <a:endParaRPr lang="fr-FR" sz="2500" b="1" dirty="0">
              <a:latin typeface="Times New Roman" panose="02020603050405020304" pitchFamily="18" charset="0"/>
              <a:cs typeface="Times New Roman" panose="02020603050405020304" pitchFamily="18" charset="0"/>
            </a:endParaRPr>
          </a:p>
        </p:txBody>
      </p:sp>
      <p:sp>
        <p:nvSpPr>
          <p:cNvPr id="4" name="Google Shape;4403;p38"/>
          <p:cNvSpPr txBox="1">
            <a:spLocks noGrp="1"/>
          </p:cNvSpPr>
          <p:nvPr>
            <p:ph type="subTitle" idx="4"/>
          </p:nvPr>
        </p:nvSpPr>
        <p:spPr>
          <a:xfrm>
            <a:off x="1060541" y="438148"/>
            <a:ext cx="7153184" cy="4616451"/>
          </a:xfrm>
          <a:prstGeom prst="rect">
            <a:avLst/>
          </a:prstGeom>
        </p:spPr>
        <p:txBody>
          <a:bodyPr spcFirstLastPara="1" wrap="square" lIns="91425" tIns="91425" rIns="91425" bIns="91425" anchor="t" anchorCtr="0">
            <a:noAutofit/>
          </a:bodyPr>
          <a:lstStyle/>
          <a:p>
            <a:pPr marL="0" lvl="0" indent="0" algn="l"/>
            <a:r>
              <a:rPr lang="fr-FR" dirty="0">
                <a:solidFill>
                  <a:schemeClr val="tx1"/>
                </a:solidFill>
              </a:rPr>
              <a:t>Le protocole </a:t>
            </a:r>
            <a:r>
              <a:rPr lang="fr-FR" dirty="0" err="1">
                <a:solidFill>
                  <a:schemeClr val="tx1"/>
                </a:solidFill>
              </a:rPr>
              <a:t>Spanning</a:t>
            </a:r>
            <a:r>
              <a:rPr lang="fr-FR" dirty="0">
                <a:solidFill>
                  <a:schemeClr val="tx1"/>
                </a:solidFill>
              </a:rPr>
              <a:t> </a:t>
            </a:r>
            <a:r>
              <a:rPr lang="fr-FR" dirty="0" err="1">
                <a:solidFill>
                  <a:schemeClr val="tx1"/>
                </a:solidFill>
              </a:rPr>
              <a:t>Tree</a:t>
            </a:r>
            <a:r>
              <a:rPr lang="fr-FR" dirty="0">
                <a:solidFill>
                  <a:schemeClr val="tx1"/>
                </a:solidFill>
              </a:rPr>
              <a:t> (STP) est un protocole de couche 2 qui permet d'éviter les boucles dans les réseaux de commutation Ethernet. </a:t>
            </a:r>
          </a:p>
          <a:p>
            <a:pPr marL="0" lvl="0" indent="0" algn="l"/>
            <a:r>
              <a:rPr lang="fr-FR" dirty="0">
                <a:solidFill>
                  <a:schemeClr val="tx1"/>
                </a:solidFill>
              </a:rPr>
              <a:t>Le fonctionnement du protocole STP peut être résumé en quelques étapes </a:t>
            </a:r>
            <a:r>
              <a:rPr lang="fr-FR" sz="1500" dirty="0" smtClean="0">
                <a:solidFill>
                  <a:schemeClr val="tx1"/>
                </a:solidFill>
              </a:rPr>
              <a:t>:</a:t>
            </a:r>
          </a:p>
          <a:p>
            <a:pPr marL="0" lvl="0" indent="0" algn="l"/>
            <a:r>
              <a:rPr lang="fr-FR" sz="1500" dirty="0" smtClean="0">
                <a:solidFill>
                  <a:schemeClr val="tx1"/>
                </a:solidFill>
              </a:rPr>
              <a:t>	</a:t>
            </a:r>
          </a:p>
          <a:p>
            <a:pPr marL="285750" lvl="0" indent="-285750" algn="l">
              <a:buFont typeface="Arial" panose="020B0604020202020204" pitchFamily="34" charset="0"/>
              <a:buChar char="•"/>
            </a:pPr>
            <a:r>
              <a:rPr lang="fr-FR" dirty="0" smtClean="0">
                <a:solidFill>
                  <a:schemeClr val="tx1"/>
                </a:solidFill>
              </a:rPr>
              <a:t>Chaque </a:t>
            </a:r>
            <a:r>
              <a:rPr lang="fr-FR" dirty="0">
                <a:solidFill>
                  <a:schemeClr val="tx1"/>
                </a:solidFill>
              </a:rPr>
              <a:t>commutateur élit un commutateur racine (</a:t>
            </a:r>
            <a:r>
              <a:rPr lang="fr-FR" dirty="0" err="1">
                <a:solidFill>
                  <a:schemeClr val="tx2">
                    <a:lumMod val="60000"/>
                    <a:lumOff val="40000"/>
                  </a:schemeClr>
                </a:solidFill>
              </a:rPr>
              <a:t>Root</a:t>
            </a:r>
            <a:r>
              <a:rPr lang="fr-FR" dirty="0">
                <a:solidFill>
                  <a:schemeClr val="tx2">
                    <a:lumMod val="60000"/>
                    <a:lumOff val="40000"/>
                  </a:schemeClr>
                </a:solidFill>
              </a:rPr>
              <a:t> Switch</a:t>
            </a:r>
            <a:r>
              <a:rPr lang="fr-FR" dirty="0">
                <a:solidFill>
                  <a:schemeClr val="tx1"/>
                </a:solidFill>
              </a:rPr>
              <a:t>) pour le réseau. Ce commutateur est choisi en fonction de sa priorité, qui est configurée manuellement ou calculée automatiquement en fonction de son identifiant unique</a:t>
            </a:r>
            <a:r>
              <a:rPr lang="fr-FR" dirty="0" smtClean="0">
                <a:solidFill>
                  <a:schemeClr val="tx1"/>
                </a:solidFill>
              </a:rPr>
              <a:t>.</a:t>
            </a:r>
          </a:p>
          <a:p>
            <a:pPr marL="0" lvl="0" indent="0" algn="l"/>
            <a:endParaRPr lang="fr-FR" dirty="0" smtClean="0">
              <a:solidFill>
                <a:schemeClr val="tx1"/>
              </a:solidFill>
            </a:endParaRPr>
          </a:p>
          <a:p>
            <a:pPr marL="285750" indent="-285750" algn="l">
              <a:buFont typeface="Arial" panose="020B0604020202020204" pitchFamily="34" charset="0"/>
              <a:buChar char="•"/>
            </a:pPr>
            <a:r>
              <a:rPr lang="fr-FR" dirty="0" smtClean="0">
                <a:solidFill>
                  <a:schemeClr val="tx1"/>
                </a:solidFill>
              </a:rPr>
              <a:t>Chaque </a:t>
            </a:r>
            <a:r>
              <a:rPr lang="fr-FR" dirty="0">
                <a:solidFill>
                  <a:schemeClr val="tx1"/>
                </a:solidFill>
              </a:rPr>
              <a:t>commutateur détermine le chemin le plus court vers le commutateur racine. Les liens qui ne font pas partie du chemin le plus court sont désignés comme "bloqués" ou "inactifs". Cela évite les boucles potentielles dans le réseau</a:t>
            </a:r>
            <a:r>
              <a:rPr lang="fr-FR" dirty="0" smtClean="0">
                <a:solidFill>
                  <a:schemeClr val="tx1"/>
                </a:solidFill>
              </a:rPr>
              <a:t>.</a:t>
            </a:r>
          </a:p>
          <a:p>
            <a:pPr marL="0" lvl="0" indent="0" algn="l"/>
            <a:endParaRPr lang="fr-FR" dirty="0">
              <a:solidFill>
                <a:schemeClr val="tx1"/>
              </a:solidFill>
            </a:endParaRPr>
          </a:p>
          <a:p>
            <a:pPr marL="285750" lvl="0" indent="-285750" algn="l">
              <a:buFont typeface="Arial" panose="020B0604020202020204" pitchFamily="34" charset="0"/>
              <a:buChar char="•"/>
            </a:pPr>
            <a:r>
              <a:rPr lang="fr-FR" dirty="0">
                <a:solidFill>
                  <a:schemeClr val="tx1"/>
                </a:solidFill>
              </a:rPr>
              <a:t>Si un lien devient indisponible, le commutateur met à jour la topologie du réseau et recalcule le chemin le plus court pour chaque périphérique. Le réseau converge alors vers une nouvelle topologie valide.</a:t>
            </a:r>
          </a:p>
          <a:p>
            <a:pPr marL="285750" lvl="0" indent="-285750" algn="l">
              <a:buFont typeface="Arial" panose="020B0604020202020204" pitchFamily="34" charset="0"/>
              <a:buChar char="•"/>
            </a:pPr>
            <a:endParaRPr lang="fr-FR" dirty="0">
              <a:solidFill>
                <a:schemeClr val="tx1"/>
              </a:solidFill>
            </a:endParaRPr>
          </a:p>
          <a:p>
            <a:pPr marL="285750" lvl="0" indent="-285750" algn="l">
              <a:buFont typeface="Arial" panose="020B0604020202020204" pitchFamily="34" charset="0"/>
              <a:buChar char="•"/>
            </a:pPr>
            <a:r>
              <a:rPr lang="fr-FR" dirty="0">
                <a:solidFill>
                  <a:schemeClr val="tx1"/>
                </a:solidFill>
              </a:rPr>
              <a:t>Si un lien bloqué devient actif (par exemple, en cas de panne d'un autre lien), le commutateur reconfigure la topologie du réseau pour inclure ce lien et </a:t>
            </a:r>
            <a:r>
              <a:rPr lang="fr-FR" dirty="0" err="1">
                <a:solidFill>
                  <a:schemeClr val="tx1"/>
                </a:solidFill>
              </a:rPr>
              <a:t>redétermine</a:t>
            </a:r>
            <a:r>
              <a:rPr lang="fr-FR" dirty="0">
                <a:solidFill>
                  <a:schemeClr val="tx1"/>
                </a:solidFill>
              </a:rPr>
              <a:t> le chemin le plus court.</a:t>
            </a:r>
          </a:p>
          <a:p>
            <a:pPr marL="285750" indent="-285750" algn="l">
              <a:buFont typeface="Arial" panose="020B0604020202020204" pitchFamily="34" charset="0"/>
              <a:buChar char="•"/>
            </a:pPr>
            <a:endParaRPr lang="fr-FR" sz="1500" dirty="0" smtClean="0">
              <a:solidFill>
                <a:schemeClr val="tx1"/>
              </a:solidFill>
            </a:endParaRPr>
          </a:p>
          <a:p>
            <a:pPr marL="285750" lvl="0" indent="-285750" algn="l">
              <a:buFont typeface="Arial" panose="020B0604020202020204" pitchFamily="34" charset="0"/>
              <a:buChar char="•"/>
            </a:pPr>
            <a:endParaRPr lang="fr-FR" sz="1500" dirty="0">
              <a:solidFill>
                <a:schemeClr val="tx1"/>
              </a:solidFill>
            </a:endParaRPr>
          </a:p>
          <a:p>
            <a:pPr marL="285750" lvl="0" indent="-285750" algn="l">
              <a:buFont typeface="Arial" panose="020B0604020202020204" pitchFamily="34" charset="0"/>
              <a:buChar char="•"/>
            </a:pPr>
            <a:endParaRPr lang="fr-FR" sz="1500" dirty="0">
              <a:solidFill>
                <a:schemeClr val="tx1"/>
              </a:solidFill>
            </a:endParaRPr>
          </a:p>
        </p:txBody>
      </p:sp>
    </p:spTree>
    <p:extLst>
      <p:ext uri="{BB962C8B-B14F-4D97-AF65-F5344CB8AC3E}">
        <p14:creationId xmlns:p14="http://schemas.microsoft.com/office/powerpoint/2010/main" val="3576416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49" y="1934525"/>
            <a:ext cx="8178851" cy="1546500"/>
          </a:xfrm>
          <a:prstGeom prst="rect">
            <a:avLst/>
          </a:prstGeom>
        </p:spPr>
        <p:txBody>
          <a:bodyPr spcFirstLastPara="1" wrap="square" lIns="91425" tIns="91425" rIns="91425" bIns="91425" anchor="t" anchorCtr="0">
            <a:noAutofit/>
          </a:bodyPr>
          <a:lstStyle/>
          <a:p>
            <a:r>
              <a:rPr lang="fr-FR" dirty="0"/>
              <a:t>Les </a:t>
            </a:r>
            <a:r>
              <a:rPr lang="fr-FR" dirty="0" err="1"/>
              <a:t>differents</a:t>
            </a:r>
            <a:r>
              <a:rPr lang="fr-FR" dirty="0"/>
              <a:t> modes STP</a:t>
            </a:r>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03.</a:t>
            </a:r>
            <a:endParaRPr dirty="0"/>
          </a:p>
        </p:txBody>
      </p:sp>
      <p:sp>
        <p:nvSpPr>
          <p:cNvPr id="4385" name="Google Shape;4385;p37"/>
          <p:cNvSpPr/>
          <p:nvPr/>
        </p:nvSpPr>
        <p:spPr>
          <a:xfrm>
            <a:off x="5661650" y="1135138"/>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942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669375" y="0"/>
            <a:ext cx="3877225" cy="546100"/>
          </a:xfrm>
          <a:prstGeom prst="rect">
            <a:avLst/>
          </a:prstGeom>
        </p:spPr>
        <p:txBody>
          <a:bodyPr spcFirstLastPara="1" wrap="square" lIns="91425" tIns="91425" rIns="91425" bIns="91425" anchor="t" anchorCtr="0">
            <a:noAutofit/>
          </a:bodyPr>
          <a:lstStyle/>
          <a:p>
            <a:r>
              <a:rPr lang="fr-FR" sz="2500" b="1" dirty="0">
                <a:latin typeface="Times New Roman" panose="02020603050405020304" pitchFamily="18" charset="0"/>
                <a:cs typeface="Times New Roman" panose="02020603050405020304" pitchFamily="18" charset="0"/>
              </a:rPr>
              <a:t>Les </a:t>
            </a:r>
            <a:r>
              <a:rPr lang="fr-FR" sz="2500" b="1" dirty="0" err="1">
                <a:latin typeface="Times New Roman" panose="02020603050405020304" pitchFamily="18" charset="0"/>
                <a:cs typeface="Times New Roman" panose="02020603050405020304" pitchFamily="18" charset="0"/>
              </a:rPr>
              <a:t>differents</a:t>
            </a:r>
            <a:r>
              <a:rPr lang="fr-FR" sz="2500" b="1" dirty="0">
                <a:latin typeface="Times New Roman" panose="02020603050405020304" pitchFamily="18" charset="0"/>
                <a:cs typeface="Times New Roman" panose="02020603050405020304" pitchFamily="18" charset="0"/>
              </a:rPr>
              <a:t> modes STP</a:t>
            </a:r>
          </a:p>
        </p:txBody>
      </p:sp>
      <p:sp>
        <p:nvSpPr>
          <p:cNvPr id="4" name="Google Shape;4403;p38"/>
          <p:cNvSpPr txBox="1">
            <a:spLocks noGrp="1"/>
          </p:cNvSpPr>
          <p:nvPr>
            <p:ph type="subTitle" idx="4"/>
          </p:nvPr>
        </p:nvSpPr>
        <p:spPr>
          <a:xfrm>
            <a:off x="1060541" y="438148"/>
            <a:ext cx="7153184" cy="461645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fr-FR" dirty="0" smtClean="0">
                <a:solidFill>
                  <a:schemeClr val="tx1"/>
                </a:solidFill>
              </a:rPr>
              <a:t>STP </a:t>
            </a:r>
            <a:r>
              <a:rPr lang="fr-FR" dirty="0">
                <a:solidFill>
                  <a:schemeClr val="tx1"/>
                </a:solidFill>
              </a:rPr>
              <a:t>(</a:t>
            </a:r>
            <a:r>
              <a:rPr lang="fr-FR" dirty="0" err="1">
                <a:solidFill>
                  <a:schemeClr val="tx1"/>
                </a:solidFill>
              </a:rPr>
              <a:t>Spanning-Tree</a:t>
            </a:r>
            <a:r>
              <a:rPr lang="fr-FR" dirty="0">
                <a:solidFill>
                  <a:schemeClr val="tx1"/>
                </a:solidFill>
              </a:rPr>
              <a:t> Protocol) : c'est la version originale du protocole STP, qui a été introduite pour éviter les boucles de commutation et maintenir une topologie d'arbre unique pour le réseau.</a:t>
            </a:r>
          </a:p>
          <a:p>
            <a:pPr marL="0" lvl="0" indent="0" algn="l"/>
            <a:endParaRPr lang="fr-FR" dirty="0">
              <a:solidFill>
                <a:schemeClr val="tx1"/>
              </a:solidFill>
            </a:endParaRPr>
          </a:p>
          <a:p>
            <a:pPr marL="285750" lvl="0" indent="-285750" algn="l">
              <a:buFont typeface="Arial" panose="020B0604020202020204" pitchFamily="34" charset="0"/>
              <a:buChar char="•"/>
            </a:pPr>
            <a:r>
              <a:rPr lang="fr-FR" dirty="0">
                <a:solidFill>
                  <a:schemeClr val="tx1"/>
                </a:solidFill>
              </a:rPr>
              <a:t>RSTP (Rapid </a:t>
            </a:r>
            <a:r>
              <a:rPr lang="fr-FR" dirty="0" err="1">
                <a:solidFill>
                  <a:schemeClr val="tx1"/>
                </a:solidFill>
              </a:rPr>
              <a:t>Spanning-Tree</a:t>
            </a:r>
            <a:r>
              <a:rPr lang="fr-FR" dirty="0">
                <a:solidFill>
                  <a:schemeClr val="tx1"/>
                </a:solidFill>
              </a:rPr>
              <a:t> Protocol) : c'est une version améliorée du protocole STP qui offre une convergence plus rapide après une panne du réseau. RSTP utilise des </a:t>
            </a:r>
            <a:r>
              <a:rPr lang="fr-FR" dirty="0" err="1">
                <a:solidFill>
                  <a:schemeClr val="tx1"/>
                </a:solidFill>
              </a:rPr>
              <a:t>timers</a:t>
            </a:r>
            <a:r>
              <a:rPr lang="fr-FR" dirty="0">
                <a:solidFill>
                  <a:schemeClr val="tx1"/>
                </a:solidFill>
              </a:rPr>
              <a:t> plus courts pour détecter les pannes et pour reconstruire la topologie de l'arbre de couverture.</a:t>
            </a:r>
          </a:p>
          <a:p>
            <a:pPr marL="0" lvl="0" indent="0" algn="l"/>
            <a:endParaRPr lang="fr-FR" dirty="0">
              <a:solidFill>
                <a:schemeClr val="tx1"/>
              </a:solidFill>
            </a:endParaRPr>
          </a:p>
          <a:p>
            <a:pPr marL="285750" lvl="0" indent="-285750" algn="l">
              <a:buFont typeface="Arial" panose="020B0604020202020204" pitchFamily="34" charset="0"/>
              <a:buChar char="•"/>
            </a:pPr>
            <a:r>
              <a:rPr lang="fr-FR" dirty="0">
                <a:solidFill>
                  <a:schemeClr val="tx1"/>
                </a:solidFill>
              </a:rPr>
              <a:t>MSTP (Multiple </a:t>
            </a:r>
            <a:r>
              <a:rPr lang="fr-FR" dirty="0" err="1">
                <a:solidFill>
                  <a:schemeClr val="tx1"/>
                </a:solidFill>
              </a:rPr>
              <a:t>Spanning-Tree</a:t>
            </a:r>
            <a:r>
              <a:rPr lang="fr-FR" dirty="0">
                <a:solidFill>
                  <a:schemeClr val="tx1"/>
                </a:solidFill>
              </a:rPr>
              <a:t> Protocol) : c'est une évolution du protocole STP qui permet de créer plusieurs instances de l'arbre de couverture sur un même réseau. MSTP permet de segmenter le réseau en plusieurs zones, chacune avec sa propre topologie d'arbre de couverture, ce qui améliore les performances et la redondance du réseau</a:t>
            </a:r>
            <a:r>
              <a:rPr lang="fr-FR" dirty="0" smtClean="0">
                <a:solidFill>
                  <a:schemeClr val="tx1"/>
                </a:solidFill>
              </a:rPr>
              <a:t>.</a:t>
            </a:r>
          </a:p>
          <a:p>
            <a:pPr marL="285750" lvl="0" indent="-285750" algn="l">
              <a:buFont typeface="Arial" panose="020B0604020202020204" pitchFamily="34" charset="0"/>
              <a:buChar char="•"/>
            </a:pPr>
            <a:endParaRPr lang="fr-FR" dirty="0" smtClean="0">
              <a:solidFill>
                <a:schemeClr val="tx1"/>
              </a:solidFill>
            </a:endParaRPr>
          </a:p>
          <a:p>
            <a:pPr marL="285750" lvl="0" indent="-285750" algn="l">
              <a:buFont typeface="Arial" panose="020B0604020202020204" pitchFamily="34" charset="0"/>
              <a:buChar char="•"/>
            </a:pPr>
            <a:r>
              <a:rPr lang="fr-FR" dirty="0">
                <a:solidFill>
                  <a:schemeClr val="tx1"/>
                </a:solidFill>
              </a:rPr>
              <a:t>PVST+ (Per-VLAN </a:t>
            </a:r>
            <a:r>
              <a:rPr lang="fr-FR" dirty="0" err="1">
                <a:solidFill>
                  <a:schemeClr val="tx1"/>
                </a:solidFill>
              </a:rPr>
              <a:t>Spanning-Tree</a:t>
            </a:r>
            <a:r>
              <a:rPr lang="fr-FR" dirty="0">
                <a:solidFill>
                  <a:schemeClr val="tx1"/>
                </a:solidFill>
              </a:rPr>
              <a:t> Plus) : c'est une version améliorée du protocole STP qui permet de créer une topologie d'arbre de couverture par VLAN. PVST+ permet de configurer des priorités de commutation différentes pour chaque VLAN, ce qui permet de mieux gérer le trafic et d'optimiser les performances.</a:t>
            </a:r>
          </a:p>
          <a:p>
            <a:pPr marL="285750" lvl="0" indent="-285750" algn="l">
              <a:buFont typeface="Arial" panose="020B0604020202020204" pitchFamily="34" charset="0"/>
              <a:buChar char="•"/>
            </a:pPr>
            <a:endParaRPr lang="fr-FR" dirty="0">
              <a:solidFill>
                <a:schemeClr val="tx1"/>
              </a:solidFill>
            </a:endParaRPr>
          </a:p>
          <a:p>
            <a:pPr marL="285750" lvl="0" indent="-285750" algn="l">
              <a:buFont typeface="Arial" panose="020B0604020202020204" pitchFamily="34" charset="0"/>
              <a:buChar char="•"/>
            </a:pPr>
            <a:endParaRPr lang="fr-FR" dirty="0" smtClean="0">
              <a:solidFill>
                <a:schemeClr val="tx1"/>
              </a:solidFill>
            </a:endParaRPr>
          </a:p>
          <a:p>
            <a:pPr marL="0" lvl="0" indent="0" algn="l"/>
            <a:endParaRPr lang="fr-FR" dirty="0">
              <a:solidFill>
                <a:schemeClr val="tx1"/>
              </a:solidFill>
            </a:endParaRPr>
          </a:p>
        </p:txBody>
      </p:sp>
    </p:spTree>
    <p:extLst>
      <p:ext uri="{BB962C8B-B14F-4D97-AF65-F5344CB8AC3E}">
        <p14:creationId xmlns:p14="http://schemas.microsoft.com/office/powerpoint/2010/main" val="1783297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49" y="1934525"/>
            <a:ext cx="8178851" cy="1546500"/>
          </a:xfrm>
          <a:prstGeom prst="rect">
            <a:avLst/>
          </a:prstGeom>
        </p:spPr>
        <p:txBody>
          <a:bodyPr spcFirstLastPara="1" wrap="square" lIns="91425" tIns="91425" rIns="91425" bIns="91425" anchor="t" anchorCtr="0">
            <a:noAutofit/>
          </a:bodyPr>
          <a:lstStyle/>
          <a:p>
            <a:r>
              <a:rPr lang="fr-FR" dirty="0"/>
              <a:t>Les </a:t>
            </a:r>
            <a:r>
              <a:rPr lang="fr-FR" dirty="0" err="1" smtClean="0"/>
              <a:t>differents</a:t>
            </a:r>
            <a:r>
              <a:rPr lang="fr-FR" dirty="0" smtClean="0"/>
              <a:t> </a:t>
            </a:r>
            <a:r>
              <a:rPr lang="fr-FR" dirty="0" err="1"/>
              <a:t>e</a:t>
            </a:r>
            <a:r>
              <a:rPr lang="fr-FR" dirty="0" err="1" smtClean="0"/>
              <a:t>tats</a:t>
            </a:r>
            <a:r>
              <a:rPr lang="fr-FR" dirty="0" smtClean="0"/>
              <a:t> </a:t>
            </a:r>
            <a:r>
              <a:rPr lang="fr-FR" dirty="0"/>
              <a:t>des ports</a:t>
            </a:r>
            <a:br>
              <a:rPr lang="fr-FR" dirty="0"/>
            </a:br>
            <a:r>
              <a:rPr lang="fr-FR" dirty="0"/>
              <a:t/>
            </a:r>
            <a:br>
              <a:rPr lang="fr-FR" dirty="0"/>
            </a:br>
            <a:endParaRPr lang="fr-F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04.</a:t>
            </a:r>
            <a:endParaRPr dirty="0"/>
          </a:p>
        </p:txBody>
      </p:sp>
      <p:sp>
        <p:nvSpPr>
          <p:cNvPr id="4385" name="Google Shape;4385;p37"/>
          <p:cNvSpPr/>
          <p:nvPr/>
        </p:nvSpPr>
        <p:spPr>
          <a:xfrm>
            <a:off x="5661650" y="1135138"/>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224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955</Words>
  <Application>Microsoft Office PowerPoint</Application>
  <PresentationFormat>Affichage à l'écran (16:9)</PresentationFormat>
  <Paragraphs>94</Paragraphs>
  <Slides>20</Slides>
  <Notes>20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Imprint MT Shadow</vt:lpstr>
      <vt:lpstr>Times New Roman</vt:lpstr>
      <vt:lpstr>Arial</vt:lpstr>
      <vt:lpstr>ABeeZee</vt:lpstr>
      <vt:lpstr>Black Han Sans</vt:lpstr>
      <vt:lpstr>Smart Home Project Proposal by Slidesgo</vt:lpstr>
      <vt:lpstr>RAPPORT DE TEST</vt:lpstr>
      <vt:lpstr>SOMMAIRE</vt:lpstr>
      <vt:lpstr>INTRODUCTION</vt:lpstr>
      <vt:lpstr>A. Présentation du sujet</vt:lpstr>
      <vt:lpstr>Fonctionnement du  STP</vt:lpstr>
      <vt:lpstr>Explication du fonctionnement du protocole STP</vt:lpstr>
      <vt:lpstr>Les differents modes STP</vt:lpstr>
      <vt:lpstr>Les differents modes STP</vt:lpstr>
      <vt:lpstr>Les differents etats des ports  </vt:lpstr>
      <vt:lpstr>Présentation PowerPoint</vt:lpstr>
      <vt:lpstr>Demonstration</vt:lpstr>
      <vt:lpstr>CONCLUSION</vt:lpstr>
      <vt:lpstr>Présentation PowerPoint</vt:lpstr>
      <vt:lpstr>THANKS</vt:lpstr>
      <vt:lpstr>THANKS</vt:lpstr>
      <vt:lpstr>B.1  Comment le commutateur élit un commutateur racine (Root Switch)</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place de protocole STP sur commutateur CIsco</dc:title>
  <cp:lastModifiedBy>michel</cp:lastModifiedBy>
  <cp:revision>37</cp:revision>
  <dcterms:modified xsi:type="dcterms:W3CDTF">2023-05-10T23:46:59Z</dcterms:modified>
</cp:coreProperties>
</file>