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4"/>
  </p:notesMasterIdLst>
  <p:sldIdLst>
    <p:sldId id="257" r:id="rId2"/>
    <p:sldId id="441" r:id="rId3"/>
    <p:sldId id="884" r:id="rId4"/>
    <p:sldId id="829" r:id="rId5"/>
    <p:sldId id="830" r:id="rId6"/>
    <p:sldId id="831" r:id="rId7"/>
    <p:sldId id="832" r:id="rId8"/>
    <p:sldId id="833" r:id="rId9"/>
    <p:sldId id="834" r:id="rId10"/>
    <p:sldId id="835" r:id="rId11"/>
    <p:sldId id="837" r:id="rId12"/>
    <p:sldId id="838" r:id="rId13"/>
    <p:sldId id="839" r:id="rId14"/>
    <p:sldId id="840" r:id="rId15"/>
    <p:sldId id="841" r:id="rId16"/>
    <p:sldId id="842" r:id="rId17"/>
    <p:sldId id="843" r:id="rId18"/>
    <p:sldId id="844" r:id="rId19"/>
    <p:sldId id="845" r:id="rId20"/>
    <p:sldId id="846" r:id="rId21"/>
    <p:sldId id="847" r:id="rId22"/>
    <p:sldId id="848" r:id="rId23"/>
    <p:sldId id="849" r:id="rId24"/>
    <p:sldId id="850" r:id="rId25"/>
    <p:sldId id="851" r:id="rId26"/>
    <p:sldId id="852" r:id="rId27"/>
    <p:sldId id="854" r:id="rId28"/>
    <p:sldId id="855" r:id="rId29"/>
    <p:sldId id="856" r:id="rId30"/>
    <p:sldId id="857" r:id="rId31"/>
    <p:sldId id="858" r:id="rId32"/>
    <p:sldId id="859" r:id="rId33"/>
    <p:sldId id="860" r:id="rId34"/>
    <p:sldId id="861" r:id="rId35"/>
    <p:sldId id="862" r:id="rId36"/>
    <p:sldId id="863" r:id="rId37"/>
    <p:sldId id="864" r:id="rId38"/>
    <p:sldId id="865" r:id="rId39"/>
    <p:sldId id="866" r:id="rId40"/>
    <p:sldId id="867" r:id="rId41"/>
    <p:sldId id="868" r:id="rId42"/>
    <p:sldId id="869" r:id="rId43"/>
    <p:sldId id="870" r:id="rId44"/>
    <p:sldId id="872" r:id="rId45"/>
    <p:sldId id="875" r:id="rId46"/>
    <p:sldId id="876" r:id="rId47"/>
    <p:sldId id="877" r:id="rId48"/>
    <p:sldId id="878" r:id="rId49"/>
    <p:sldId id="879" r:id="rId50"/>
    <p:sldId id="880" r:id="rId51"/>
    <p:sldId id="881" r:id="rId52"/>
    <p:sldId id="88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024"/>
  </p:normalViewPr>
  <p:slideViewPr>
    <p:cSldViewPr snapToGrid="0" snapToObjects="1">
      <p:cViewPr varScale="1">
        <p:scale>
          <a:sx n="66" d="100"/>
          <a:sy n="66" d="100"/>
        </p:scale>
        <p:origin x="7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1BBA50-CB32-EF45-BA03-A5A94048EF17}" type="datetimeFigureOut">
              <a:rPr lang="en-US" smtClean="0"/>
              <a:t>12/31/2020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D7CAFF-37A1-1345-8031-653CFBA59FEA}" type="slidenum">
              <a:rPr lang="en-US" smtClean="0"/>
              <a:t>‹#›</a:t>
            </a:fld>
            <a:endParaRPr lang="en-US"/>
          </a:p>
        </p:txBody>
      </p:sp>
    </p:spTree>
    <p:extLst>
      <p:ext uri="{BB962C8B-B14F-4D97-AF65-F5344CB8AC3E}">
        <p14:creationId xmlns:p14="http://schemas.microsoft.com/office/powerpoint/2010/main" val="4341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1</a:t>
            </a:fld>
            <a:endParaRPr lang="en-US"/>
          </a:p>
        </p:txBody>
      </p:sp>
    </p:spTree>
    <p:extLst>
      <p:ext uri="{BB962C8B-B14F-4D97-AF65-F5344CB8AC3E}">
        <p14:creationId xmlns:p14="http://schemas.microsoft.com/office/powerpoint/2010/main" val="2132161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21</a:t>
            </a:fld>
            <a:endParaRPr lang="en-US"/>
          </a:p>
        </p:txBody>
      </p:sp>
    </p:spTree>
    <p:extLst>
      <p:ext uri="{BB962C8B-B14F-4D97-AF65-F5344CB8AC3E}">
        <p14:creationId xmlns:p14="http://schemas.microsoft.com/office/powerpoint/2010/main" val="599737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22</a:t>
            </a:fld>
            <a:endParaRPr lang="en-US"/>
          </a:p>
        </p:txBody>
      </p:sp>
    </p:spTree>
    <p:extLst>
      <p:ext uri="{BB962C8B-B14F-4D97-AF65-F5344CB8AC3E}">
        <p14:creationId xmlns:p14="http://schemas.microsoft.com/office/powerpoint/2010/main" val="1498635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23</a:t>
            </a:fld>
            <a:endParaRPr lang="en-US"/>
          </a:p>
        </p:txBody>
      </p:sp>
    </p:spTree>
    <p:extLst>
      <p:ext uri="{BB962C8B-B14F-4D97-AF65-F5344CB8AC3E}">
        <p14:creationId xmlns:p14="http://schemas.microsoft.com/office/powerpoint/2010/main" val="2605840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24</a:t>
            </a:fld>
            <a:endParaRPr lang="en-US"/>
          </a:p>
        </p:txBody>
      </p:sp>
    </p:spTree>
    <p:extLst>
      <p:ext uri="{BB962C8B-B14F-4D97-AF65-F5344CB8AC3E}">
        <p14:creationId xmlns:p14="http://schemas.microsoft.com/office/powerpoint/2010/main" val="473339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25</a:t>
            </a:fld>
            <a:endParaRPr lang="en-US"/>
          </a:p>
        </p:txBody>
      </p:sp>
    </p:spTree>
    <p:extLst>
      <p:ext uri="{BB962C8B-B14F-4D97-AF65-F5344CB8AC3E}">
        <p14:creationId xmlns:p14="http://schemas.microsoft.com/office/powerpoint/2010/main" val="2347843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CoAP</a:t>
            </a:r>
            <a:r>
              <a:rPr lang="en-US" sz="1200" b="0" i="0" u="none" strike="noStrike" kern="1200" baseline="0" dirty="0">
                <a:solidFill>
                  <a:schemeClr val="tx1"/>
                </a:solidFill>
                <a:latin typeface="+mn-lt"/>
                <a:ea typeface="+mn-ea"/>
                <a:cs typeface="+mn-cs"/>
              </a:rPr>
              <a:t> can run over IPv4 or IPv6. However, it is recommended that the message fit within a single IP packet and UDP payload to avoid fragmentation. For IPv6, with the default MTU size being 1280 bytes and allowing for no fragmentation across nodes, the maximum </a:t>
            </a:r>
            <a:r>
              <a:rPr lang="en-US" sz="1200" b="0" i="0" u="none" strike="noStrike" kern="1200" baseline="0" dirty="0" err="1">
                <a:solidFill>
                  <a:schemeClr val="tx1"/>
                </a:solidFill>
                <a:latin typeface="+mn-lt"/>
                <a:ea typeface="+mn-ea"/>
                <a:cs typeface="+mn-cs"/>
              </a:rPr>
              <a:t>CoAP</a:t>
            </a:r>
            <a:r>
              <a:rPr lang="en-US" sz="1200" b="0" i="0" u="none" strike="noStrike" kern="1200" baseline="0" dirty="0">
                <a:solidFill>
                  <a:schemeClr val="tx1"/>
                </a:solidFill>
                <a:latin typeface="+mn-lt"/>
                <a:ea typeface="+mn-ea"/>
                <a:cs typeface="+mn-cs"/>
              </a:rPr>
              <a:t> message size could be up to 1152 bytes, including 1024 bytes for the payload. In the case of IPv4, as IP fragmentation may exist across the network, implementations should limit themselves to more conservative values and set the IPv4 Don’t Fragment (DF) bit.</a:t>
            </a:r>
          </a:p>
          <a:p>
            <a:r>
              <a:rPr lang="en-US" sz="1200" b="0" i="0" u="none" strike="noStrike" kern="1200" baseline="0" dirty="0">
                <a:solidFill>
                  <a:schemeClr val="tx1"/>
                </a:solidFill>
                <a:latin typeface="+mn-lt"/>
                <a:ea typeface="+mn-ea"/>
                <a:cs typeface="+mn-cs"/>
              </a:rPr>
              <a:t>While most sensor and actuator traffic utilizes small-packet payloads, some use cases, such as firmware upgrades, require the capability to send larger payloads. </a:t>
            </a:r>
            <a:r>
              <a:rPr lang="en-US" sz="1200" b="0" i="0" u="none" strike="noStrike" kern="1200" baseline="0" dirty="0" err="1">
                <a:solidFill>
                  <a:schemeClr val="tx1"/>
                </a:solidFill>
                <a:latin typeface="+mn-lt"/>
                <a:ea typeface="+mn-ea"/>
                <a:cs typeface="+mn-cs"/>
              </a:rPr>
              <a:t>CoAP</a:t>
            </a:r>
            <a:r>
              <a:rPr lang="en-US" sz="1200" b="0" i="0" u="none" strike="noStrike" kern="1200" baseline="0" dirty="0">
                <a:solidFill>
                  <a:schemeClr val="tx1"/>
                </a:solidFill>
                <a:latin typeface="+mn-lt"/>
                <a:ea typeface="+mn-ea"/>
                <a:cs typeface="+mn-cs"/>
              </a:rPr>
              <a:t> doesn’t rely on IP fragmentation but defines (in RFC 7959) a pair of Block options for transferring multiple blocks of information from a resource representation in multiple request/response pairs.</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26</a:t>
            </a:fld>
            <a:endParaRPr lang="en-US"/>
          </a:p>
        </p:txBody>
      </p:sp>
    </p:spTree>
    <p:extLst>
      <p:ext uri="{BB962C8B-B14F-4D97-AF65-F5344CB8AC3E}">
        <p14:creationId xmlns:p14="http://schemas.microsoft.com/office/powerpoint/2010/main" val="981661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27</a:t>
            </a:fld>
            <a:endParaRPr lang="en-US"/>
          </a:p>
        </p:txBody>
      </p:sp>
    </p:spTree>
    <p:extLst>
      <p:ext uri="{BB962C8B-B14F-4D97-AF65-F5344CB8AC3E}">
        <p14:creationId xmlns:p14="http://schemas.microsoft.com/office/powerpoint/2010/main" val="2336112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CoAP</a:t>
            </a:r>
            <a:r>
              <a:rPr lang="en-US" sz="1200" b="0" i="0" u="none" strike="noStrike" kern="1200" baseline="0" dirty="0">
                <a:solidFill>
                  <a:schemeClr val="tx1"/>
                </a:solidFill>
                <a:latin typeface="+mn-lt"/>
                <a:ea typeface="+mn-ea"/>
                <a:cs typeface="+mn-cs"/>
              </a:rPr>
              <a:t> defines four types of messages: confirmable, non-confirmable, acknowledgement, and reset. Method codes and response codes included in some of these messages make them carry requests or responses. </a:t>
            </a:r>
            <a:r>
              <a:rPr lang="en-US" sz="1200" b="0" i="0" u="none" strike="noStrike" kern="1200" baseline="0" dirty="0" err="1">
                <a:solidFill>
                  <a:schemeClr val="tx1"/>
                </a:solidFill>
                <a:latin typeface="+mn-lt"/>
                <a:ea typeface="+mn-ea"/>
                <a:cs typeface="+mn-cs"/>
              </a:rPr>
              <a:t>CoAP</a:t>
            </a:r>
            <a:r>
              <a:rPr lang="en-US" sz="1200" b="0" i="0" u="none" strike="noStrike" kern="1200" baseline="0" dirty="0">
                <a:solidFill>
                  <a:schemeClr val="tx1"/>
                </a:solidFill>
                <a:latin typeface="+mn-lt"/>
                <a:ea typeface="+mn-ea"/>
                <a:cs typeface="+mn-cs"/>
              </a:rPr>
              <a:t> code, method and response codes, option numbers, and content format have been assigned by IANA as Constrained RESTful Environments (</a:t>
            </a:r>
            <a:r>
              <a:rPr lang="en-US" sz="1200" b="0" i="0" u="none" strike="noStrike" kern="1200" baseline="0" dirty="0" err="1">
                <a:solidFill>
                  <a:schemeClr val="tx1"/>
                </a:solidFill>
                <a:latin typeface="+mn-lt"/>
                <a:ea typeface="+mn-ea"/>
                <a:cs typeface="+mn-cs"/>
              </a:rPr>
              <a:t>CoRE</a:t>
            </a:r>
            <a:r>
              <a:rPr lang="en-US" sz="1200" b="0" i="0" u="none" strike="noStrike" kern="1200" baseline="0" dirty="0">
                <a:solidFill>
                  <a:schemeClr val="tx1"/>
                </a:solidFill>
                <a:latin typeface="+mn-lt"/>
                <a:ea typeface="+mn-ea"/>
                <a:cs typeface="+mn-cs"/>
              </a:rPr>
              <a:t>) parameters.</a:t>
            </a:r>
          </a:p>
          <a:p>
            <a:endParaRPr lang="en-US" sz="1200" b="0" i="0" u="none" strike="noStrike" kern="1200" baseline="0" dirty="0">
              <a:solidFill>
                <a:schemeClr val="tx1"/>
              </a:solidFill>
              <a:latin typeface="+mn-lt"/>
              <a:ea typeface="+mn-ea"/>
              <a:cs typeface="+mn-cs"/>
            </a:endParaRPr>
          </a:p>
          <a:p>
            <a:r>
              <a:rPr lang="en-US" dirty="0"/>
              <a:t>A message that does not require reliable transmission (for example, each single measurement out of a stream of sensor data) can be sent as a Non-confirmable message (NON). These are not acknowledged, but still have a Message ID for duplicate detection (in this example, 0x01a0); see Figure 3. When a recipient is not able to process a Non-confirmable message, it may reply with a Reset message (RST).</a:t>
            </a:r>
          </a:p>
        </p:txBody>
      </p:sp>
      <p:sp>
        <p:nvSpPr>
          <p:cNvPr id="4" name="Slide Number Placeholder 3"/>
          <p:cNvSpPr>
            <a:spLocks noGrp="1"/>
          </p:cNvSpPr>
          <p:nvPr>
            <p:ph type="sldNum" sz="quarter" idx="10"/>
          </p:nvPr>
        </p:nvSpPr>
        <p:spPr/>
        <p:txBody>
          <a:bodyPr/>
          <a:lstStyle/>
          <a:p>
            <a:fld id="{5893209A-5C87-42F2-8069-F6C9540DFEF7}" type="slidenum">
              <a:rPr lang="en-US" smtClean="0"/>
              <a:t>28</a:t>
            </a:fld>
            <a:endParaRPr lang="en-US"/>
          </a:p>
        </p:txBody>
      </p:sp>
    </p:spTree>
    <p:extLst>
      <p:ext uri="{BB962C8B-B14F-4D97-AF65-F5344CB8AC3E}">
        <p14:creationId xmlns:p14="http://schemas.microsoft.com/office/powerpoint/2010/main" val="3479879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CoAP</a:t>
            </a:r>
            <a:r>
              <a:rPr lang="en-US" sz="1200" b="0" i="0" u="none" strike="noStrike" kern="1200" baseline="0" dirty="0">
                <a:solidFill>
                  <a:schemeClr val="tx1"/>
                </a:solidFill>
                <a:latin typeface="+mn-lt"/>
                <a:ea typeface="+mn-ea"/>
                <a:cs typeface="+mn-cs"/>
              </a:rPr>
              <a:t> defines four types of messages: confirmable, non-confirmable, acknowledgement, and reset. Method codes and response codes included in some of these messages make them carry requests or responses. </a:t>
            </a:r>
            <a:r>
              <a:rPr lang="en-US" sz="1200" b="0" i="0" u="none" strike="noStrike" kern="1200" baseline="0" dirty="0" err="1">
                <a:solidFill>
                  <a:schemeClr val="tx1"/>
                </a:solidFill>
                <a:latin typeface="+mn-lt"/>
                <a:ea typeface="+mn-ea"/>
                <a:cs typeface="+mn-cs"/>
              </a:rPr>
              <a:t>CoAP</a:t>
            </a:r>
            <a:r>
              <a:rPr lang="en-US" sz="1200" b="0" i="0" u="none" strike="noStrike" kern="1200" baseline="0" dirty="0">
                <a:solidFill>
                  <a:schemeClr val="tx1"/>
                </a:solidFill>
                <a:latin typeface="+mn-lt"/>
                <a:ea typeface="+mn-ea"/>
                <a:cs typeface="+mn-cs"/>
              </a:rPr>
              <a:t> code, method and response codes, option numbers, and content format have been assigned by IANA as Constrained RESTful Environments (</a:t>
            </a:r>
            <a:r>
              <a:rPr lang="en-US" sz="1200" b="0" i="0" u="none" strike="noStrike" kern="1200" baseline="0" dirty="0" err="1">
                <a:solidFill>
                  <a:schemeClr val="tx1"/>
                </a:solidFill>
                <a:latin typeface="+mn-lt"/>
                <a:ea typeface="+mn-ea"/>
                <a:cs typeface="+mn-cs"/>
              </a:rPr>
              <a:t>CoRE</a:t>
            </a:r>
            <a:r>
              <a:rPr lang="en-US" sz="1200" b="0" i="0" u="none" strike="noStrike" kern="1200" baseline="0" dirty="0">
                <a:solidFill>
                  <a:schemeClr val="tx1"/>
                </a:solidFill>
                <a:latin typeface="+mn-lt"/>
                <a:ea typeface="+mn-ea"/>
                <a:cs typeface="+mn-cs"/>
              </a:rPr>
              <a:t>) parameters.</a:t>
            </a:r>
          </a:p>
          <a:p>
            <a:endParaRPr lang="en-US" sz="1200" b="0" i="0" u="none" strike="noStrike" kern="1200" baseline="0" dirty="0">
              <a:solidFill>
                <a:schemeClr val="tx1"/>
              </a:solidFill>
              <a:latin typeface="+mn-lt"/>
              <a:ea typeface="+mn-ea"/>
              <a:cs typeface="+mn-cs"/>
            </a:endParaRPr>
          </a:p>
          <a:p>
            <a:r>
              <a:rPr lang="en-US" dirty="0"/>
              <a:t>A message that does not require reliable transmission (for example, each single measurement out of a stream of sensor data) can be sent as a Non-confirmable message (NON). These are not acknowledged, but still have a Message ID for duplicate detection (in this example, 0x01a0); see Figure 3. When a recipient is not able to process a Non-confirmable message, it may reply with a Reset message (RST).</a:t>
            </a:r>
          </a:p>
        </p:txBody>
      </p:sp>
      <p:sp>
        <p:nvSpPr>
          <p:cNvPr id="4" name="Slide Number Placeholder 3"/>
          <p:cNvSpPr>
            <a:spLocks noGrp="1"/>
          </p:cNvSpPr>
          <p:nvPr>
            <p:ph type="sldNum" sz="quarter" idx="10"/>
          </p:nvPr>
        </p:nvSpPr>
        <p:spPr/>
        <p:txBody>
          <a:bodyPr/>
          <a:lstStyle/>
          <a:p>
            <a:fld id="{5893209A-5C87-42F2-8069-F6C9540DFEF7}" type="slidenum">
              <a:rPr lang="en-US" smtClean="0"/>
              <a:t>29</a:t>
            </a:fld>
            <a:endParaRPr lang="en-US"/>
          </a:p>
        </p:txBody>
      </p:sp>
    </p:spTree>
    <p:extLst>
      <p:ext uri="{BB962C8B-B14F-4D97-AF65-F5344CB8AC3E}">
        <p14:creationId xmlns:p14="http://schemas.microsoft.com/office/powerpoint/2010/main" val="1492752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CoAP</a:t>
            </a:r>
            <a:r>
              <a:rPr lang="en-US" sz="1200" b="0" i="0" u="none" strike="noStrike" kern="1200" baseline="0" dirty="0">
                <a:solidFill>
                  <a:schemeClr val="tx1"/>
                </a:solidFill>
                <a:latin typeface="+mn-lt"/>
                <a:ea typeface="+mn-ea"/>
                <a:cs typeface="+mn-cs"/>
              </a:rPr>
              <a:t> defines four types of messages: confirmable, non-confirmable, acknowledgement, and reset. Method codes and response codes included in some of these messages make them carry requests or responses. </a:t>
            </a:r>
            <a:r>
              <a:rPr lang="en-US" sz="1200" b="0" i="0" u="none" strike="noStrike" kern="1200" baseline="0" dirty="0" err="1">
                <a:solidFill>
                  <a:schemeClr val="tx1"/>
                </a:solidFill>
                <a:latin typeface="+mn-lt"/>
                <a:ea typeface="+mn-ea"/>
                <a:cs typeface="+mn-cs"/>
              </a:rPr>
              <a:t>CoAP</a:t>
            </a:r>
            <a:r>
              <a:rPr lang="en-US" sz="1200" b="0" i="0" u="none" strike="noStrike" kern="1200" baseline="0" dirty="0">
                <a:solidFill>
                  <a:schemeClr val="tx1"/>
                </a:solidFill>
                <a:latin typeface="+mn-lt"/>
                <a:ea typeface="+mn-ea"/>
                <a:cs typeface="+mn-cs"/>
              </a:rPr>
              <a:t> code, method and response codes, option numbers, and content format have been assigned by IANA as Constrained RESTful Environments (</a:t>
            </a:r>
            <a:r>
              <a:rPr lang="en-US" sz="1200" b="0" i="0" u="none" strike="noStrike" kern="1200" baseline="0" dirty="0" err="1">
                <a:solidFill>
                  <a:schemeClr val="tx1"/>
                </a:solidFill>
                <a:latin typeface="+mn-lt"/>
                <a:ea typeface="+mn-ea"/>
                <a:cs typeface="+mn-cs"/>
              </a:rPr>
              <a:t>CoRE</a:t>
            </a:r>
            <a:r>
              <a:rPr lang="en-US" sz="1200" b="0" i="0" u="none" strike="noStrike" kern="1200" baseline="0" dirty="0">
                <a:solidFill>
                  <a:schemeClr val="tx1"/>
                </a:solidFill>
                <a:latin typeface="+mn-lt"/>
                <a:ea typeface="+mn-ea"/>
                <a:cs typeface="+mn-cs"/>
              </a:rPr>
              <a:t>) parameters.</a:t>
            </a:r>
          </a:p>
          <a:p>
            <a:endParaRPr lang="en-US" sz="1200" b="0" i="0" u="none" strike="noStrike" kern="1200" baseline="0" dirty="0">
              <a:solidFill>
                <a:schemeClr val="tx1"/>
              </a:solidFill>
              <a:latin typeface="+mn-lt"/>
              <a:ea typeface="+mn-ea"/>
              <a:cs typeface="+mn-cs"/>
            </a:endParaRPr>
          </a:p>
          <a:p>
            <a:r>
              <a:rPr lang="en-US" dirty="0"/>
              <a:t>A message that does not require reliable transmission (for example, each single measurement out of a stream of sensor data) can be sent as a Non-confirmable message (NON). These are not acknowledged, but still have a Message ID for duplicate detection (in this example, 0x01a0); see Figure 3. When a recipient is not able to process a Non-confirmable message, it may reply with a Reset message (RST).</a:t>
            </a:r>
          </a:p>
        </p:txBody>
      </p:sp>
      <p:sp>
        <p:nvSpPr>
          <p:cNvPr id="4" name="Slide Number Placeholder 3"/>
          <p:cNvSpPr>
            <a:spLocks noGrp="1"/>
          </p:cNvSpPr>
          <p:nvPr>
            <p:ph type="sldNum" sz="quarter" idx="10"/>
          </p:nvPr>
        </p:nvSpPr>
        <p:spPr/>
        <p:txBody>
          <a:bodyPr/>
          <a:lstStyle/>
          <a:p>
            <a:fld id="{5893209A-5C87-42F2-8069-F6C9540DFEF7}" type="slidenum">
              <a:rPr lang="en-US" smtClean="0"/>
              <a:t>30</a:t>
            </a:fld>
            <a:endParaRPr lang="en-US"/>
          </a:p>
        </p:txBody>
      </p:sp>
    </p:spTree>
    <p:extLst>
      <p:ext uri="{BB962C8B-B14F-4D97-AF65-F5344CB8AC3E}">
        <p14:creationId xmlns:p14="http://schemas.microsoft.com/office/powerpoint/2010/main" val="1425072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13</a:t>
            </a:fld>
            <a:endParaRPr lang="en-US"/>
          </a:p>
        </p:txBody>
      </p:sp>
    </p:spTree>
    <p:extLst>
      <p:ext uri="{BB962C8B-B14F-4D97-AF65-F5344CB8AC3E}">
        <p14:creationId xmlns:p14="http://schemas.microsoft.com/office/powerpoint/2010/main" val="29004992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From RFC-7252</a:t>
            </a:r>
          </a:p>
          <a:p>
            <a:r>
              <a:rPr lang="en-US" sz="1200" b="1" kern="1200" dirty="0">
                <a:solidFill>
                  <a:schemeClr val="tx1"/>
                </a:solidFill>
                <a:effectLst/>
                <a:latin typeface="+mn-lt"/>
                <a:ea typeface="+mn-ea"/>
                <a:cs typeface="+mn-cs"/>
              </a:rPr>
              <a:t>GET</a:t>
            </a:r>
          </a:p>
          <a:p>
            <a:r>
              <a:rPr lang="en-US" dirty="0"/>
              <a:t>The GET method retrieves a representation for the information that currently corresponds to the resource identified by the request URI. If the request includes an Accept Option, that indicates the preferred content-format of a response. If the request includes an </a:t>
            </a:r>
            <a:r>
              <a:rPr lang="en-US" dirty="0" err="1"/>
              <a:t>ETag</a:t>
            </a:r>
            <a:r>
              <a:rPr lang="en-US" dirty="0"/>
              <a:t> Option, the GET method requests that </a:t>
            </a:r>
            <a:r>
              <a:rPr lang="en-US" dirty="0" err="1"/>
              <a:t>ETag</a:t>
            </a:r>
            <a:r>
              <a:rPr lang="en-US" dirty="0"/>
              <a:t> be validated and that the representation be transferred only if validation failed. Upon success, a 2.05 (Content) or 2.03 (Valid) Response Code SHOULD be present in the response. The GET method is safe and idempotent. </a:t>
            </a:r>
          </a:p>
          <a:p>
            <a:r>
              <a:rPr lang="en-US" sz="1200" b="1" kern="1200" dirty="0">
                <a:solidFill>
                  <a:schemeClr val="tx1"/>
                </a:solidFill>
                <a:effectLst/>
                <a:latin typeface="+mn-lt"/>
                <a:ea typeface="+mn-ea"/>
                <a:cs typeface="+mn-cs"/>
              </a:rPr>
              <a:t>POST</a:t>
            </a:r>
          </a:p>
          <a:p>
            <a:r>
              <a:rPr lang="en-US" dirty="0"/>
              <a:t>The POST method requests that the representation enclosed in the request be processed. The actual function performed by the POST method is determined by the origin server and dependent on the target resource. It usually results in a new resource being created or the target resource being updated. If a resource has been created on the server, the response returned by the server SHOULD have a 2.01 (Created) Response Code and SHOULD include the URI of the new resource in a sequence of one or more Location-Path and/or Location-Query Options .</a:t>
            </a:r>
            <a:r>
              <a:rPr lang="en-US" baseline="0" dirty="0"/>
              <a:t> </a:t>
            </a:r>
            <a:r>
              <a:rPr lang="en-US" dirty="0"/>
              <a:t>If the POST succeeds but does not result in a new resource being created on the server, the response SHOULD have a 2.04 (Changed) Response Code. If the POST succeeds and results in the target resource being deleted, the response SHOULD have a 2.02 (Deleted) Response Code. POST is neither safe nor idempotent.</a:t>
            </a:r>
          </a:p>
          <a:p>
            <a:r>
              <a:rPr lang="en-US" sz="1200" b="1" kern="1200" dirty="0">
                <a:solidFill>
                  <a:schemeClr val="tx1"/>
                </a:solidFill>
                <a:effectLst/>
                <a:latin typeface="+mn-lt"/>
                <a:ea typeface="+mn-ea"/>
                <a:cs typeface="+mn-cs"/>
              </a:rPr>
              <a:t>PUT</a:t>
            </a:r>
          </a:p>
          <a:p>
            <a:r>
              <a:rPr lang="en-US" dirty="0"/>
              <a:t>The PUT method requests that the resource identified by the request URI be updated or created with the enclosed representation. The representation format is specified by the media type and content coding given in the Content-Format Option, if provided. If a resource exists at the request URI, the enclosed representation SHOULD be considered a modified version of that resource, and a 2.04 (Changed) Response Code SHOULD be returned. If no resource exists, then the server MAY create a new resource with that URI, resulting in a 2.01 (Created) Response Code. If the resource could not be created or modified, then an appropriate error Response Code SHOULD be sent. Further restrictions to a PUT can be made by including the If-Match or If-None-Match options in the request. PUT is not safe but is idempotent.</a:t>
            </a:r>
          </a:p>
          <a:p>
            <a:r>
              <a:rPr lang="en-US" sz="1200" b="1" kern="1200" dirty="0">
                <a:solidFill>
                  <a:schemeClr val="tx1"/>
                </a:solidFill>
                <a:effectLst/>
                <a:latin typeface="+mn-lt"/>
                <a:ea typeface="+mn-ea"/>
                <a:cs typeface="+mn-cs"/>
              </a:rPr>
              <a:t>DELETE</a:t>
            </a:r>
          </a:p>
          <a:p>
            <a:r>
              <a:rPr lang="en-US" dirty="0"/>
              <a:t>The DELETE method requests that the resource identified by the request URI be deleted. A 2.02 (Deleted) Response Code SHOULD be used on success or in case the resource did not exist before the request. DELETE is not safe but is idempotent.</a:t>
            </a:r>
          </a:p>
        </p:txBody>
      </p:sp>
      <p:sp>
        <p:nvSpPr>
          <p:cNvPr id="4" name="Slide Number Placeholder 3"/>
          <p:cNvSpPr>
            <a:spLocks noGrp="1"/>
          </p:cNvSpPr>
          <p:nvPr>
            <p:ph type="sldNum" sz="quarter" idx="10"/>
          </p:nvPr>
        </p:nvSpPr>
        <p:spPr/>
        <p:txBody>
          <a:bodyPr/>
          <a:lstStyle/>
          <a:p>
            <a:fld id="{5893209A-5C87-42F2-8069-F6C9540DFEF7}" type="slidenum">
              <a:rPr lang="en-US" smtClean="0"/>
              <a:t>31</a:t>
            </a:fld>
            <a:endParaRPr lang="en-US"/>
          </a:p>
        </p:txBody>
      </p:sp>
    </p:spTree>
    <p:extLst>
      <p:ext uri="{BB962C8B-B14F-4D97-AF65-F5344CB8AC3E}">
        <p14:creationId xmlns:p14="http://schemas.microsoft.com/office/powerpoint/2010/main" val="29028407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Figure 6-9 shows a utility operations center on the left, acting as the </a:t>
            </a:r>
            <a:r>
              <a:rPr lang="en-US" sz="1200" b="0" i="0" u="none" strike="noStrike" kern="1200" baseline="0" dirty="0" err="1">
                <a:solidFill>
                  <a:schemeClr val="tx1"/>
                </a:solidFill>
                <a:latin typeface="+mn-lt"/>
                <a:ea typeface="+mn-ea"/>
                <a:cs typeface="+mn-cs"/>
              </a:rPr>
              <a:t>CoAP</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client, with the </a:t>
            </a:r>
            <a:r>
              <a:rPr lang="en-US" sz="1200" b="0" i="0" u="none" strike="noStrike" kern="1200" baseline="0" dirty="0" err="1">
                <a:solidFill>
                  <a:schemeClr val="tx1"/>
                </a:solidFill>
                <a:latin typeface="+mn-lt"/>
                <a:ea typeface="+mn-ea"/>
                <a:cs typeface="+mn-cs"/>
              </a:rPr>
              <a:t>CoAP</a:t>
            </a:r>
            <a:r>
              <a:rPr lang="en-US" sz="1200" b="0" i="0" u="none" strike="noStrike" kern="1200" baseline="0" dirty="0">
                <a:solidFill>
                  <a:schemeClr val="tx1"/>
                </a:solidFill>
                <a:latin typeface="+mn-lt"/>
                <a:ea typeface="+mn-ea"/>
                <a:cs typeface="+mn-cs"/>
              </a:rPr>
              <a:t> server being a temperature sensor on the right of the</a:t>
            </a:r>
          </a:p>
          <a:p>
            <a:r>
              <a:rPr lang="en-US" sz="1200" b="0" i="0" u="none" strike="noStrike" kern="1200" baseline="0" dirty="0">
                <a:solidFill>
                  <a:schemeClr val="tx1"/>
                </a:solidFill>
                <a:latin typeface="+mn-lt"/>
                <a:ea typeface="+mn-ea"/>
                <a:cs typeface="+mn-cs"/>
              </a:rPr>
              <a:t>figure. The communication between the client and server uses a </a:t>
            </a:r>
            <a:r>
              <a:rPr lang="en-US" sz="1200" b="0" i="0" u="none" strike="noStrike" kern="1200" baseline="0" dirty="0" err="1">
                <a:solidFill>
                  <a:schemeClr val="tx1"/>
                </a:solidFill>
                <a:latin typeface="+mn-lt"/>
                <a:ea typeface="+mn-ea"/>
                <a:cs typeface="+mn-cs"/>
              </a:rPr>
              <a:t>CoAP</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message ID of 0x47. The </a:t>
            </a:r>
            <a:r>
              <a:rPr lang="en-US" sz="1200" b="0" i="0" u="none" strike="noStrike" kern="1200" baseline="0" dirty="0" err="1">
                <a:solidFill>
                  <a:schemeClr val="tx1"/>
                </a:solidFill>
                <a:latin typeface="+mn-lt"/>
                <a:ea typeface="+mn-ea"/>
                <a:cs typeface="+mn-cs"/>
              </a:rPr>
              <a:t>CoAP</a:t>
            </a:r>
            <a:r>
              <a:rPr lang="en-US" sz="1200" b="0" i="0" u="none" strike="noStrike" kern="1200" baseline="0" dirty="0">
                <a:solidFill>
                  <a:schemeClr val="tx1"/>
                </a:solidFill>
                <a:latin typeface="+mn-lt"/>
                <a:ea typeface="+mn-ea"/>
                <a:cs typeface="+mn-cs"/>
              </a:rPr>
              <a:t> Message ID ensures reliability and is used to</a:t>
            </a:r>
          </a:p>
          <a:p>
            <a:r>
              <a:rPr lang="en-US" sz="1200" b="0" i="0" u="none" strike="noStrike" kern="1200" baseline="0" dirty="0">
                <a:solidFill>
                  <a:schemeClr val="tx1"/>
                </a:solidFill>
                <a:latin typeface="+mn-lt"/>
                <a:ea typeface="+mn-ea"/>
                <a:cs typeface="+mn-cs"/>
              </a:rPr>
              <a:t>detect duplicate messages.</a:t>
            </a:r>
          </a:p>
          <a:p>
            <a:r>
              <a:rPr lang="en-US" sz="1200" b="0" i="0" u="none" strike="noStrike" kern="1200" baseline="0" dirty="0">
                <a:solidFill>
                  <a:schemeClr val="tx1"/>
                </a:solidFill>
                <a:latin typeface="+mn-lt"/>
                <a:ea typeface="+mn-ea"/>
                <a:cs typeface="+mn-cs"/>
              </a:rPr>
              <a:t>The client in Figure 6-9 sends a GET message to get the temperature from the</a:t>
            </a:r>
          </a:p>
          <a:p>
            <a:r>
              <a:rPr lang="en-US" sz="1200" b="0" i="0" u="none" strike="noStrike" kern="1200" baseline="0" dirty="0">
                <a:solidFill>
                  <a:schemeClr val="tx1"/>
                </a:solidFill>
                <a:latin typeface="+mn-lt"/>
                <a:ea typeface="+mn-ea"/>
                <a:cs typeface="+mn-cs"/>
              </a:rPr>
              <a:t>sensor. Notice that the 0x47 message ID is present for this GET message and</a:t>
            </a:r>
          </a:p>
          <a:p>
            <a:r>
              <a:rPr lang="en-US" sz="1200" b="0" i="0" u="none" strike="noStrike" kern="1200" baseline="0" dirty="0">
                <a:solidFill>
                  <a:schemeClr val="tx1"/>
                </a:solidFill>
                <a:latin typeface="+mn-lt"/>
                <a:ea typeface="+mn-ea"/>
                <a:cs typeface="+mn-cs"/>
              </a:rPr>
              <a:t>that the message is also marked with CON. A CON, or confirmable, marking</a:t>
            </a:r>
          </a:p>
          <a:p>
            <a:r>
              <a:rPr lang="en-US" sz="1200" b="0" i="0" u="none" strike="noStrike" kern="1200" baseline="0" dirty="0">
                <a:solidFill>
                  <a:schemeClr val="tx1"/>
                </a:solidFill>
                <a:latin typeface="+mn-lt"/>
                <a:ea typeface="+mn-ea"/>
                <a:cs typeface="+mn-cs"/>
              </a:rPr>
              <a:t>in a </a:t>
            </a:r>
            <a:r>
              <a:rPr lang="en-US" sz="1200" b="0" i="0" u="none" strike="noStrike" kern="1200" baseline="0" dirty="0" err="1">
                <a:solidFill>
                  <a:schemeClr val="tx1"/>
                </a:solidFill>
                <a:latin typeface="+mn-lt"/>
                <a:ea typeface="+mn-ea"/>
                <a:cs typeface="+mn-cs"/>
              </a:rPr>
              <a:t>CoAP</a:t>
            </a:r>
            <a:r>
              <a:rPr lang="en-US" sz="1200" b="0" i="0" u="none" strike="noStrike" kern="1200" baseline="0" dirty="0">
                <a:solidFill>
                  <a:schemeClr val="tx1"/>
                </a:solidFill>
                <a:latin typeface="+mn-lt"/>
                <a:ea typeface="+mn-ea"/>
                <a:cs typeface="+mn-cs"/>
              </a:rPr>
              <a:t> message means the message will be retransmitted until the</a:t>
            </a:r>
          </a:p>
          <a:p>
            <a:r>
              <a:rPr lang="en-US" sz="1200" b="0" i="0" u="none" strike="noStrike" kern="1200" baseline="0" dirty="0">
                <a:solidFill>
                  <a:schemeClr val="tx1"/>
                </a:solidFill>
                <a:latin typeface="+mn-lt"/>
                <a:ea typeface="+mn-ea"/>
                <a:cs typeface="+mn-cs"/>
              </a:rPr>
              <a:t>recipient sends an acknowledgement (or ACK) with the same message ID.</a:t>
            </a:r>
          </a:p>
          <a:p>
            <a:r>
              <a:rPr lang="en-US" sz="1200" b="0" i="0" u="none" strike="noStrike" kern="1200" baseline="0" dirty="0">
                <a:solidFill>
                  <a:schemeClr val="tx1"/>
                </a:solidFill>
                <a:latin typeface="+mn-lt"/>
                <a:ea typeface="+mn-ea"/>
                <a:cs typeface="+mn-cs"/>
              </a:rPr>
              <a:t>In Figure 6-9, the temperature sensor does reply with an ACK message referencing the correct message ID of 0x47. In addition, this ACK message</a:t>
            </a:r>
          </a:p>
          <a:p>
            <a:r>
              <a:rPr lang="en-US" sz="1200" b="0" i="0" u="none" strike="noStrike" kern="1200" baseline="0" dirty="0">
                <a:solidFill>
                  <a:schemeClr val="tx1"/>
                </a:solidFill>
                <a:latin typeface="+mn-lt"/>
                <a:ea typeface="+mn-ea"/>
                <a:cs typeface="+mn-cs"/>
              </a:rPr>
              <a:t>piggybacks a successful response to the GET request itself. This is indicated</a:t>
            </a:r>
          </a:p>
          <a:p>
            <a:r>
              <a:rPr lang="en-US" sz="1200" b="0" i="0" u="none" strike="noStrike" kern="1200" baseline="0" dirty="0">
                <a:solidFill>
                  <a:schemeClr val="tx1"/>
                </a:solidFill>
                <a:latin typeface="+mn-lt"/>
                <a:ea typeface="+mn-ea"/>
                <a:cs typeface="+mn-cs"/>
              </a:rPr>
              <a:t>by the 2.05 response code followed by the requested data.</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32</a:t>
            </a:fld>
            <a:endParaRPr lang="en-US"/>
          </a:p>
        </p:txBody>
      </p:sp>
    </p:spTree>
    <p:extLst>
      <p:ext uri="{BB962C8B-B14F-4D97-AF65-F5344CB8AC3E}">
        <p14:creationId xmlns:p14="http://schemas.microsoft.com/office/powerpoint/2010/main" val="24764382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33</a:t>
            </a:fld>
            <a:endParaRPr lang="en-US"/>
          </a:p>
        </p:txBody>
      </p:sp>
    </p:spTree>
    <p:extLst>
      <p:ext uri="{BB962C8B-B14F-4D97-AF65-F5344CB8AC3E}">
        <p14:creationId xmlns:p14="http://schemas.microsoft.com/office/powerpoint/2010/main" val="1186293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34</a:t>
            </a:fld>
            <a:endParaRPr lang="en-US"/>
          </a:p>
        </p:txBody>
      </p:sp>
    </p:spTree>
    <p:extLst>
      <p:ext uri="{BB962C8B-B14F-4D97-AF65-F5344CB8AC3E}">
        <p14:creationId xmlns:p14="http://schemas.microsoft.com/office/powerpoint/2010/main" val="5244864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35</a:t>
            </a:fld>
            <a:endParaRPr lang="en-US"/>
          </a:p>
        </p:txBody>
      </p:sp>
    </p:spTree>
    <p:extLst>
      <p:ext uri="{BB962C8B-B14F-4D97-AF65-F5344CB8AC3E}">
        <p14:creationId xmlns:p14="http://schemas.microsoft.com/office/powerpoint/2010/main" val="2901642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36</a:t>
            </a:fld>
            <a:endParaRPr lang="en-US"/>
          </a:p>
        </p:txBody>
      </p:sp>
    </p:spTree>
    <p:extLst>
      <p:ext uri="{BB962C8B-B14F-4D97-AF65-F5344CB8AC3E}">
        <p14:creationId xmlns:p14="http://schemas.microsoft.com/office/powerpoint/2010/main" val="36675427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37</a:t>
            </a:fld>
            <a:endParaRPr lang="en-US"/>
          </a:p>
        </p:txBody>
      </p:sp>
    </p:spTree>
    <p:extLst>
      <p:ext uri="{BB962C8B-B14F-4D97-AF65-F5344CB8AC3E}">
        <p14:creationId xmlns:p14="http://schemas.microsoft.com/office/powerpoint/2010/main" val="34961839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38</a:t>
            </a:fld>
            <a:endParaRPr lang="en-US"/>
          </a:p>
        </p:txBody>
      </p:sp>
    </p:spTree>
    <p:extLst>
      <p:ext uri="{BB962C8B-B14F-4D97-AF65-F5344CB8AC3E}">
        <p14:creationId xmlns:p14="http://schemas.microsoft.com/office/powerpoint/2010/main" val="2944657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An MQTT client can act as a publisher to send data (or resource information) to an MQTT server acting as an MQTT message broker. In Figure, the MQTT client on the left side is a temperature (Temp) and relative humidity (RH) sensor that publishes its Temp/RH data. </a:t>
            </a:r>
          </a:p>
          <a:p>
            <a:r>
              <a:rPr lang="en-US" sz="1200" b="0" i="0" u="none" strike="noStrike" kern="1200" baseline="0" dirty="0">
                <a:solidFill>
                  <a:schemeClr val="tx1"/>
                </a:solidFill>
                <a:latin typeface="+mn-lt"/>
                <a:ea typeface="+mn-ea"/>
                <a:cs typeface="+mn-cs"/>
              </a:rPr>
              <a:t>The MQTT server (or message broker) accepts the network connection along with application messages, such as Temp/RH data, from the publishers. It also handles the subscription and </a:t>
            </a:r>
            <a:r>
              <a:rPr lang="en-US" sz="1200" b="0" i="0" u="none" strike="noStrike" kern="1200" baseline="0" dirty="0" err="1">
                <a:solidFill>
                  <a:schemeClr val="tx1"/>
                </a:solidFill>
                <a:latin typeface="+mn-lt"/>
                <a:ea typeface="+mn-ea"/>
                <a:cs typeface="+mn-cs"/>
              </a:rPr>
              <a:t>unsubscription</a:t>
            </a:r>
            <a:r>
              <a:rPr lang="en-US" sz="1200" b="0" i="0" u="none" strike="noStrike" kern="1200" baseline="0" dirty="0">
                <a:solidFill>
                  <a:schemeClr val="tx1"/>
                </a:solidFill>
                <a:latin typeface="+mn-lt"/>
                <a:ea typeface="+mn-ea"/>
                <a:cs typeface="+mn-cs"/>
              </a:rPr>
              <a:t> process and pushes the application data to MQTT clients acting as subscribers.</a:t>
            </a:r>
          </a:p>
          <a:p>
            <a:r>
              <a:rPr lang="en-US" sz="1200" b="0" i="0" u="none" strike="noStrike" kern="1200" baseline="0" dirty="0">
                <a:solidFill>
                  <a:schemeClr val="tx1"/>
                </a:solidFill>
                <a:latin typeface="+mn-lt"/>
                <a:ea typeface="+mn-ea"/>
                <a:cs typeface="+mn-cs"/>
              </a:rPr>
              <a:t>The application on the right side of Figure is an MQTT client that is a subscriber to the Temp/RH data being generated by the publisher or sensor on the left. This model, where subscribers express a desire to receive information from publishers, is well known.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With MQTT, clients can subscribe to all data (using a wildcard character) or specific data from the information tree of a publisher. In addition, the presence of a message broker in MQTT decouples the data transmission between clients acting as publishers and subscribers. In fact, publishers and subscribers do not even know (or need to know) about each other. A benefit of having this decoupling is that the MQTT message broker ensures that information can be buffered and cached in case of network failures. This also means that publishers and subscribers do not have to be online at the same time.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MQTT control packets run over a TCP transport using port 1883. TCP ensures an ordered, lossless stream of bytes between the MQTT client and the MQTT server. Optionally, MQTT can be secured using TLS on port 8883, and </a:t>
            </a:r>
            <a:r>
              <a:rPr lang="en-US" sz="1200" b="0" i="0" u="none" strike="noStrike" kern="1200" baseline="0" dirty="0" err="1">
                <a:solidFill>
                  <a:schemeClr val="tx1"/>
                </a:solidFill>
                <a:latin typeface="+mn-lt"/>
                <a:ea typeface="+mn-ea"/>
                <a:cs typeface="+mn-cs"/>
              </a:rPr>
              <a:t>WebSocket</a:t>
            </a:r>
            <a:r>
              <a:rPr lang="en-US" sz="1200" b="0" i="0" u="none" strike="noStrike" kern="1200" baseline="0" dirty="0">
                <a:solidFill>
                  <a:schemeClr val="tx1"/>
                </a:solidFill>
                <a:latin typeface="+mn-lt"/>
                <a:ea typeface="+mn-ea"/>
                <a:cs typeface="+mn-cs"/>
              </a:rPr>
              <a:t> (defined in RFC 6455) can also be used.</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39</a:t>
            </a:fld>
            <a:endParaRPr lang="en-US"/>
          </a:p>
        </p:txBody>
      </p:sp>
    </p:spTree>
    <p:extLst>
      <p:ext uri="{BB962C8B-B14F-4D97-AF65-F5344CB8AC3E}">
        <p14:creationId xmlns:p14="http://schemas.microsoft.com/office/powerpoint/2010/main" val="30680492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40</a:t>
            </a:fld>
            <a:endParaRPr lang="en-US"/>
          </a:p>
        </p:txBody>
      </p:sp>
    </p:spTree>
    <p:extLst>
      <p:ext uri="{BB962C8B-B14F-4D97-AF65-F5344CB8AC3E}">
        <p14:creationId xmlns:p14="http://schemas.microsoft.com/office/powerpoint/2010/main" val="3473979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14</a:t>
            </a:fld>
            <a:endParaRPr lang="en-US"/>
          </a:p>
        </p:txBody>
      </p:sp>
    </p:spTree>
    <p:extLst>
      <p:ext uri="{BB962C8B-B14F-4D97-AF65-F5344CB8AC3E}">
        <p14:creationId xmlns:p14="http://schemas.microsoft.com/office/powerpoint/2010/main" val="33035198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41</a:t>
            </a:fld>
            <a:endParaRPr lang="en-US"/>
          </a:p>
        </p:txBody>
      </p:sp>
    </p:spTree>
    <p:extLst>
      <p:ext uri="{BB962C8B-B14F-4D97-AF65-F5344CB8AC3E}">
        <p14:creationId xmlns:p14="http://schemas.microsoft.com/office/powerpoint/2010/main" val="11552894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next field in the MQTT header is DUP (Duplication Flag). This flag,</a:t>
            </a:r>
          </a:p>
          <a:p>
            <a:r>
              <a:rPr lang="en-US" sz="1200" b="0" i="0" u="none" strike="noStrike" kern="1200" baseline="0" dirty="0">
                <a:solidFill>
                  <a:schemeClr val="tx1"/>
                </a:solidFill>
                <a:latin typeface="+mn-lt"/>
                <a:ea typeface="+mn-ea"/>
                <a:cs typeface="+mn-cs"/>
              </a:rPr>
              <a:t>when set, allows the client to notate that the packet has been sent previously,</a:t>
            </a:r>
          </a:p>
          <a:p>
            <a:r>
              <a:rPr lang="en-US" sz="1200" b="0" i="0" u="none" strike="noStrike" kern="1200" baseline="0" dirty="0">
                <a:solidFill>
                  <a:schemeClr val="tx1"/>
                </a:solidFill>
                <a:latin typeface="+mn-lt"/>
                <a:ea typeface="+mn-ea"/>
                <a:cs typeface="+mn-cs"/>
              </a:rPr>
              <a:t>but an acknowledgement was not received.</a:t>
            </a:r>
          </a:p>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QoS</a:t>
            </a:r>
            <a:r>
              <a:rPr lang="en-US" sz="1200" b="0" i="0" u="none" strike="noStrike" kern="1200" baseline="0" dirty="0">
                <a:solidFill>
                  <a:schemeClr val="tx1"/>
                </a:solidFill>
                <a:latin typeface="+mn-lt"/>
                <a:ea typeface="+mn-ea"/>
                <a:cs typeface="+mn-cs"/>
              </a:rPr>
              <a:t> header field allows for the selection of three different </a:t>
            </a:r>
            <a:r>
              <a:rPr lang="en-US" sz="1200" b="0" i="0" u="none" strike="noStrike" kern="1200" baseline="0" dirty="0" err="1">
                <a:solidFill>
                  <a:schemeClr val="tx1"/>
                </a:solidFill>
                <a:latin typeface="+mn-lt"/>
                <a:ea typeface="+mn-ea"/>
                <a:cs typeface="+mn-cs"/>
              </a:rPr>
              <a:t>QoS</a:t>
            </a:r>
            <a:r>
              <a:rPr lang="en-US" sz="1200" b="0" i="0" u="none" strike="noStrike" kern="1200" baseline="0" dirty="0">
                <a:solidFill>
                  <a:schemeClr val="tx1"/>
                </a:solidFill>
                <a:latin typeface="+mn-lt"/>
                <a:ea typeface="+mn-ea"/>
                <a:cs typeface="+mn-cs"/>
              </a:rPr>
              <a:t> levels.</a:t>
            </a:r>
          </a:p>
          <a:p>
            <a:r>
              <a:rPr lang="en-US" sz="1200" b="0" i="0" u="none" strike="noStrike" kern="1200" baseline="0" dirty="0">
                <a:solidFill>
                  <a:schemeClr val="tx1"/>
                </a:solidFill>
                <a:latin typeface="+mn-lt"/>
                <a:ea typeface="+mn-ea"/>
                <a:cs typeface="+mn-cs"/>
              </a:rPr>
              <a:t>These are discussed in more detail later in this chapter.</a:t>
            </a:r>
          </a:p>
          <a:p>
            <a:r>
              <a:rPr lang="en-US" sz="1200" b="0" i="0" u="none" strike="noStrike" kern="1200" baseline="0" dirty="0">
                <a:solidFill>
                  <a:schemeClr val="tx1"/>
                </a:solidFill>
                <a:latin typeface="+mn-lt"/>
                <a:ea typeface="+mn-ea"/>
                <a:cs typeface="+mn-cs"/>
              </a:rPr>
              <a:t>The next field is the Retain flag. Only found in a PUBLISH message (refer to</a:t>
            </a:r>
          </a:p>
          <a:p>
            <a:r>
              <a:rPr lang="en-US" sz="1200" b="0" i="0" u="none" strike="noStrike" kern="1200" baseline="0" dirty="0">
                <a:solidFill>
                  <a:schemeClr val="tx1"/>
                </a:solidFill>
                <a:latin typeface="+mn-lt"/>
                <a:ea typeface="+mn-ea"/>
                <a:cs typeface="+mn-cs"/>
              </a:rPr>
              <a:t>Table 6-2), the Retain flag notifies the server to hold onto the message data.</a:t>
            </a:r>
          </a:p>
          <a:p>
            <a:r>
              <a:rPr lang="en-US" sz="1200" b="0" i="0" u="none" strike="noStrike" kern="1200" baseline="0" dirty="0">
                <a:solidFill>
                  <a:schemeClr val="tx1"/>
                </a:solidFill>
                <a:latin typeface="+mn-lt"/>
                <a:ea typeface="+mn-ea"/>
                <a:cs typeface="+mn-cs"/>
              </a:rPr>
              <a:t>This allows new subscribers to instantly receive the last known value without</a:t>
            </a:r>
          </a:p>
          <a:p>
            <a:r>
              <a:rPr lang="en-US" sz="1200" b="0" i="0" u="none" strike="noStrike" kern="1200" baseline="0" dirty="0">
                <a:solidFill>
                  <a:schemeClr val="tx1"/>
                </a:solidFill>
                <a:latin typeface="+mn-lt"/>
                <a:ea typeface="+mn-ea"/>
                <a:cs typeface="+mn-cs"/>
              </a:rPr>
              <a:t>having to wait for the next update from the publisher.</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42</a:t>
            </a:fld>
            <a:endParaRPr lang="en-US"/>
          </a:p>
        </p:txBody>
      </p:sp>
    </p:spTree>
    <p:extLst>
      <p:ext uri="{BB962C8B-B14F-4D97-AF65-F5344CB8AC3E}">
        <p14:creationId xmlns:p14="http://schemas.microsoft.com/office/powerpoint/2010/main" val="2043844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next field in the MQTT header is DUP (Duplication Flag). This flag,</a:t>
            </a:r>
          </a:p>
          <a:p>
            <a:r>
              <a:rPr lang="en-US" sz="1200" b="0" i="0" u="none" strike="noStrike" kern="1200" baseline="0" dirty="0">
                <a:solidFill>
                  <a:schemeClr val="tx1"/>
                </a:solidFill>
                <a:latin typeface="+mn-lt"/>
                <a:ea typeface="+mn-ea"/>
                <a:cs typeface="+mn-cs"/>
              </a:rPr>
              <a:t>when set, allows the client to notate that the packet has been sent previously,</a:t>
            </a:r>
          </a:p>
          <a:p>
            <a:r>
              <a:rPr lang="en-US" sz="1200" b="0" i="0" u="none" strike="noStrike" kern="1200" baseline="0" dirty="0">
                <a:solidFill>
                  <a:schemeClr val="tx1"/>
                </a:solidFill>
                <a:latin typeface="+mn-lt"/>
                <a:ea typeface="+mn-ea"/>
                <a:cs typeface="+mn-cs"/>
              </a:rPr>
              <a:t>but an acknowledgement was not received.</a:t>
            </a:r>
          </a:p>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QoS</a:t>
            </a:r>
            <a:r>
              <a:rPr lang="en-US" sz="1200" b="0" i="0" u="none" strike="noStrike" kern="1200" baseline="0" dirty="0">
                <a:solidFill>
                  <a:schemeClr val="tx1"/>
                </a:solidFill>
                <a:latin typeface="+mn-lt"/>
                <a:ea typeface="+mn-ea"/>
                <a:cs typeface="+mn-cs"/>
              </a:rPr>
              <a:t> header field allows for the selection of three different </a:t>
            </a:r>
            <a:r>
              <a:rPr lang="en-US" sz="1200" b="0" i="0" u="none" strike="noStrike" kern="1200" baseline="0" dirty="0" err="1">
                <a:solidFill>
                  <a:schemeClr val="tx1"/>
                </a:solidFill>
                <a:latin typeface="+mn-lt"/>
                <a:ea typeface="+mn-ea"/>
                <a:cs typeface="+mn-cs"/>
              </a:rPr>
              <a:t>QoS</a:t>
            </a:r>
            <a:r>
              <a:rPr lang="en-US" sz="1200" b="0" i="0" u="none" strike="noStrike" kern="1200" baseline="0" dirty="0">
                <a:solidFill>
                  <a:schemeClr val="tx1"/>
                </a:solidFill>
                <a:latin typeface="+mn-lt"/>
                <a:ea typeface="+mn-ea"/>
                <a:cs typeface="+mn-cs"/>
              </a:rPr>
              <a:t> levels.</a:t>
            </a:r>
          </a:p>
          <a:p>
            <a:r>
              <a:rPr lang="en-US" sz="1200" b="0" i="0" u="none" strike="noStrike" kern="1200" baseline="0" dirty="0">
                <a:solidFill>
                  <a:schemeClr val="tx1"/>
                </a:solidFill>
                <a:latin typeface="+mn-lt"/>
                <a:ea typeface="+mn-ea"/>
                <a:cs typeface="+mn-cs"/>
              </a:rPr>
              <a:t>These are discussed in more detail later in this chapter.</a:t>
            </a:r>
          </a:p>
          <a:p>
            <a:r>
              <a:rPr lang="en-US" sz="1200" b="0" i="0" u="none" strike="noStrike" kern="1200" baseline="0" dirty="0">
                <a:solidFill>
                  <a:schemeClr val="tx1"/>
                </a:solidFill>
                <a:latin typeface="+mn-lt"/>
                <a:ea typeface="+mn-ea"/>
                <a:cs typeface="+mn-cs"/>
              </a:rPr>
              <a:t>The next field is the Retain flag. Only found in a PUBLISH message (refer to</a:t>
            </a:r>
          </a:p>
          <a:p>
            <a:r>
              <a:rPr lang="en-US" sz="1200" b="0" i="0" u="none" strike="noStrike" kern="1200" baseline="0" dirty="0">
                <a:solidFill>
                  <a:schemeClr val="tx1"/>
                </a:solidFill>
                <a:latin typeface="+mn-lt"/>
                <a:ea typeface="+mn-ea"/>
                <a:cs typeface="+mn-cs"/>
              </a:rPr>
              <a:t>Table 6-2), the Retain flag notifies the server to hold onto the message data.</a:t>
            </a:r>
          </a:p>
          <a:p>
            <a:r>
              <a:rPr lang="en-US" sz="1200" b="0" i="0" u="none" strike="noStrike" kern="1200" baseline="0" dirty="0">
                <a:solidFill>
                  <a:schemeClr val="tx1"/>
                </a:solidFill>
                <a:latin typeface="+mn-lt"/>
                <a:ea typeface="+mn-ea"/>
                <a:cs typeface="+mn-cs"/>
              </a:rPr>
              <a:t>This allows new subscribers to instantly receive the last known value without</a:t>
            </a:r>
          </a:p>
          <a:p>
            <a:r>
              <a:rPr lang="en-US" sz="1200" b="0" i="0" u="none" strike="noStrike" kern="1200" baseline="0" dirty="0">
                <a:solidFill>
                  <a:schemeClr val="tx1"/>
                </a:solidFill>
                <a:latin typeface="+mn-lt"/>
                <a:ea typeface="+mn-ea"/>
                <a:cs typeface="+mn-cs"/>
              </a:rPr>
              <a:t>having to wait for the next update from the publisher.</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43</a:t>
            </a:fld>
            <a:endParaRPr lang="en-US"/>
          </a:p>
        </p:txBody>
      </p:sp>
    </p:spTree>
    <p:extLst>
      <p:ext uri="{BB962C8B-B14F-4D97-AF65-F5344CB8AC3E}">
        <p14:creationId xmlns:p14="http://schemas.microsoft.com/office/powerpoint/2010/main" val="18845989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44</a:t>
            </a:fld>
            <a:endParaRPr lang="en-US"/>
          </a:p>
        </p:txBody>
      </p:sp>
    </p:spTree>
    <p:extLst>
      <p:ext uri="{BB962C8B-B14F-4D97-AF65-F5344CB8AC3E}">
        <p14:creationId xmlns:p14="http://schemas.microsoft.com/office/powerpoint/2010/main" val="5510794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45</a:t>
            </a:fld>
            <a:endParaRPr lang="en-US"/>
          </a:p>
        </p:txBody>
      </p:sp>
    </p:spTree>
    <p:extLst>
      <p:ext uri="{BB962C8B-B14F-4D97-AF65-F5344CB8AC3E}">
        <p14:creationId xmlns:p14="http://schemas.microsoft.com/office/powerpoint/2010/main" val="1454687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46</a:t>
            </a:fld>
            <a:endParaRPr lang="en-US"/>
          </a:p>
        </p:txBody>
      </p:sp>
    </p:spTree>
    <p:extLst>
      <p:ext uri="{BB962C8B-B14F-4D97-AF65-F5344CB8AC3E}">
        <p14:creationId xmlns:p14="http://schemas.microsoft.com/office/powerpoint/2010/main" val="8562095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47</a:t>
            </a:fld>
            <a:endParaRPr lang="en-US"/>
          </a:p>
        </p:txBody>
      </p:sp>
    </p:spTree>
    <p:extLst>
      <p:ext uri="{BB962C8B-B14F-4D97-AF65-F5344CB8AC3E}">
        <p14:creationId xmlns:p14="http://schemas.microsoft.com/office/powerpoint/2010/main" val="21344795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48</a:t>
            </a:fld>
            <a:endParaRPr lang="en-US"/>
          </a:p>
        </p:txBody>
      </p:sp>
    </p:spTree>
    <p:extLst>
      <p:ext uri="{BB962C8B-B14F-4D97-AF65-F5344CB8AC3E}">
        <p14:creationId xmlns:p14="http://schemas.microsoft.com/office/powerpoint/2010/main" val="16005946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MQTT is data centric whereas HTTP is document-centric. HTTP is request-response protocol for client-server computing and not always optimized for mobile devices. Main solid benefits of MQTT in these terms are </a:t>
            </a:r>
            <a:r>
              <a:rPr lang="en-US" sz="1200" b="0" i="0" kern="1200" dirty="0" err="1">
                <a:solidFill>
                  <a:schemeClr val="tx1"/>
                </a:solidFill>
                <a:effectLst/>
                <a:latin typeface="+mn-lt"/>
                <a:ea typeface="+mn-ea"/>
                <a:cs typeface="+mn-cs"/>
              </a:rPr>
              <a:t>lightweightness</a:t>
            </a:r>
            <a:r>
              <a:rPr lang="en-US" sz="1200" b="0" i="0" kern="1200" dirty="0">
                <a:solidFill>
                  <a:schemeClr val="tx1"/>
                </a:solidFill>
                <a:effectLst/>
                <a:latin typeface="+mn-lt"/>
                <a:ea typeface="+mn-ea"/>
                <a:cs typeface="+mn-cs"/>
              </a:rPr>
              <a:t> (MQTT transfers data as a byte array) and publish/subscribe model, which makes it perfect for resource-constrained devices and help to save battery.</a:t>
            </a:r>
          </a:p>
          <a:p>
            <a:r>
              <a:rPr lang="en-US" sz="1200" b="0" i="0" kern="1200" dirty="0">
                <a:solidFill>
                  <a:schemeClr val="tx1"/>
                </a:solidFill>
                <a:effectLst/>
                <a:latin typeface="+mn-lt"/>
                <a:ea typeface="+mn-ea"/>
                <a:cs typeface="+mn-cs"/>
              </a:rPr>
              <a:t>Besides, publish/subscribe model provides clients with independent existence from one another and enhance the reliability of the whole system. When one client is out of order the whole system can keep on working properly.</a:t>
            </a:r>
          </a:p>
          <a:p>
            <a:r>
              <a:rPr lang="en-US" sz="1200" b="1" i="0" kern="1200" dirty="0">
                <a:solidFill>
                  <a:schemeClr val="tx1"/>
                </a:solidFill>
                <a:effectLst/>
                <a:latin typeface="+mn-lt"/>
                <a:ea typeface="+mn-ea"/>
                <a:cs typeface="+mn-cs"/>
              </a:rPr>
              <a:t>Speed and Delivery</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According to measurements in 3G networks, throughput of MQTT is 93 times faster than HTTP’s.</a:t>
            </a:r>
          </a:p>
          <a:p>
            <a:r>
              <a:rPr lang="en-US" sz="1200" b="0" i="0" kern="1200" dirty="0">
                <a:solidFill>
                  <a:schemeClr val="tx1"/>
                </a:solidFill>
                <a:effectLst/>
                <a:latin typeface="+mn-lt"/>
                <a:ea typeface="+mn-ea"/>
                <a:cs typeface="+mn-cs"/>
              </a:rPr>
              <a:t>Besides, in comparison to HTTP, MQTT Protocol ensures high delivery guarantees. There are 3 levels of Quality of Services:</a:t>
            </a:r>
          </a:p>
          <a:p>
            <a:r>
              <a:rPr lang="en-US" sz="1200" b="0" i="0" kern="1200" dirty="0">
                <a:solidFill>
                  <a:schemeClr val="tx1"/>
                </a:solidFill>
                <a:effectLst/>
                <a:latin typeface="+mn-lt"/>
                <a:ea typeface="+mn-ea"/>
                <a:cs typeface="+mn-cs"/>
              </a:rPr>
              <a:t>- at most once: guarantees a best effort delivery.</a:t>
            </a:r>
          </a:p>
          <a:p>
            <a:r>
              <a:rPr lang="en-US" sz="1200" b="0" i="0" kern="1200" dirty="0">
                <a:solidFill>
                  <a:schemeClr val="tx1"/>
                </a:solidFill>
                <a:effectLst/>
                <a:latin typeface="+mn-lt"/>
                <a:ea typeface="+mn-ea"/>
                <a:cs typeface="+mn-cs"/>
              </a:rPr>
              <a:t>- at least once: guaranteed that a message will be delivered at least once. But the message can also be delivered more than once.</a:t>
            </a:r>
          </a:p>
          <a:p>
            <a:r>
              <a:rPr lang="en-US" sz="1200" b="0" i="0" kern="1200" dirty="0">
                <a:solidFill>
                  <a:schemeClr val="tx1"/>
                </a:solidFill>
                <a:effectLst/>
                <a:latin typeface="+mn-lt"/>
                <a:ea typeface="+mn-ea"/>
                <a:cs typeface="+mn-cs"/>
              </a:rPr>
              <a:t>- exactly once: guarantees that each message is received only once by the counterpart</a:t>
            </a:r>
          </a:p>
          <a:p>
            <a:r>
              <a:rPr lang="en-US" sz="1200" b="0" i="0" kern="1200" dirty="0">
                <a:solidFill>
                  <a:schemeClr val="tx1"/>
                </a:solidFill>
                <a:effectLst/>
                <a:latin typeface="+mn-lt"/>
                <a:ea typeface="+mn-ea"/>
                <a:cs typeface="+mn-cs"/>
              </a:rPr>
              <a:t>MQTT also provides users with options of Last will &amp; Testament and Retained messages. The first means that in case of unexpected disconnection of a client all subscribed clients will get a message from a broker. Retained message means that a newly subscribed client will get an immediate status update.</a:t>
            </a:r>
          </a:p>
          <a:p>
            <a:r>
              <a:rPr lang="en-US" sz="1200" b="0" i="0" kern="1200" dirty="0">
                <a:solidFill>
                  <a:schemeClr val="tx1"/>
                </a:solidFill>
                <a:effectLst/>
                <a:latin typeface="+mn-lt"/>
                <a:ea typeface="+mn-ea"/>
                <a:cs typeface="+mn-cs"/>
              </a:rPr>
              <a:t>HTTP Protocol has none of these abilities.</a:t>
            </a:r>
          </a:p>
          <a:p>
            <a:r>
              <a:rPr lang="en-US" sz="1200" b="1" i="0" kern="1200" dirty="0">
                <a:solidFill>
                  <a:schemeClr val="tx1"/>
                </a:solidFill>
                <a:effectLst/>
                <a:latin typeface="+mn-lt"/>
                <a:ea typeface="+mn-ea"/>
                <a:cs typeface="+mn-cs"/>
              </a:rPr>
              <a:t>Complexity and Message Size</a:t>
            </a:r>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MQTT has pretty short specification. There are only CONNECT, PUBLISH, SUBSCRIBE, UNSUBSCRIBE and DISCONNECT types that are significant for developers. Whereas HTTP specifications are much longer.</a:t>
            </a:r>
          </a:p>
          <a:p>
            <a:r>
              <a:rPr lang="en-US" sz="1200" b="0" i="0" kern="1200" dirty="0">
                <a:solidFill>
                  <a:schemeClr val="tx1"/>
                </a:solidFill>
                <a:effectLst/>
                <a:latin typeface="+mn-lt"/>
                <a:ea typeface="+mn-ea"/>
                <a:cs typeface="+mn-cs"/>
              </a:rPr>
              <a:t>MQTT has a very short message header and the smallest packet message size of 2 bytes. Using text message format by HTTP protocol allows it to compose lengthy headers and messages. It helps to eliminate troubles because it can be read by humans, but at the same time it’s needless for resource-constrained devices.</a:t>
            </a:r>
          </a:p>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49</a:t>
            </a:fld>
            <a:endParaRPr lang="en-US"/>
          </a:p>
        </p:txBody>
      </p:sp>
    </p:spTree>
    <p:extLst>
      <p:ext uri="{BB962C8B-B14F-4D97-AF65-F5344CB8AC3E}">
        <p14:creationId xmlns:p14="http://schemas.microsoft.com/office/powerpoint/2010/main" val="41511163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50</a:t>
            </a:fld>
            <a:endParaRPr lang="en-US"/>
          </a:p>
        </p:txBody>
      </p:sp>
    </p:spTree>
    <p:extLst>
      <p:ext uri="{BB962C8B-B14F-4D97-AF65-F5344CB8AC3E}">
        <p14:creationId xmlns:p14="http://schemas.microsoft.com/office/powerpoint/2010/main" val="1263370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15</a:t>
            </a:fld>
            <a:endParaRPr lang="en-US"/>
          </a:p>
        </p:txBody>
      </p:sp>
    </p:spTree>
    <p:extLst>
      <p:ext uri="{BB962C8B-B14F-4D97-AF65-F5344CB8AC3E}">
        <p14:creationId xmlns:p14="http://schemas.microsoft.com/office/powerpoint/2010/main" val="19405104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51</a:t>
            </a:fld>
            <a:endParaRPr lang="en-US"/>
          </a:p>
        </p:txBody>
      </p:sp>
    </p:spTree>
    <p:extLst>
      <p:ext uri="{BB962C8B-B14F-4D97-AF65-F5344CB8AC3E}">
        <p14:creationId xmlns:p14="http://schemas.microsoft.com/office/powerpoint/2010/main" val="1221240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52</a:t>
            </a:fld>
            <a:endParaRPr lang="en-US"/>
          </a:p>
        </p:txBody>
      </p:sp>
    </p:spTree>
    <p:extLst>
      <p:ext uri="{BB962C8B-B14F-4D97-AF65-F5344CB8AC3E}">
        <p14:creationId xmlns:p14="http://schemas.microsoft.com/office/powerpoint/2010/main" val="3349378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16</a:t>
            </a:fld>
            <a:endParaRPr lang="en-US"/>
          </a:p>
        </p:txBody>
      </p:sp>
    </p:spTree>
    <p:extLst>
      <p:ext uri="{BB962C8B-B14F-4D97-AF65-F5344CB8AC3E}">
        <p14:creationId xmlns:p14="http://schemas.microsoft.com/office/powerpoint/2010/main" val="1963981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all know that computers and other electronic devices—printers, routers, laptops, smartphones, and more—are networked so they can exchange information.</a:t>
            </a:r>
          </a:p>
          <a:p>
            <a:r>
              <a:rPr lang="en-US" sz="1200" b="0" i="0" kern="1200" dirty="0">
                <a:solidFill>
                  <a:schemeClr val="tx1"/>
                </a:solidFill>
                <a:effectLst/>
                <a:latin typeface="+mn-lt"/>
                <a:ea typeface="+mn-ea"/>
                <a:cs typeface="+mn-cs"/>
              </a:rPr>
              <a:t>But how does that information get where it’s supposed to go?</a:t>
            </a:r>
          </a:p>
          <a:p>
            <a:r>
              <a:rPr lang="en-US" sz="1200" b="0" i="0" kern="1200" dirty="0">
                <a:solidFill>
                  <a:schemeClr val="tx1"/>
                </a:solidFill>
                <a:effectLst/>
                <a:latin typeface="+mn-lt"/>
                <a:ea typeface="+mn-ea"/>
                <a:cs typeface="+mn-cs"/>
              </a:rPr>
              <a:t>How does a spreadsheet get to the printer, a YouTube video get to your smartphone, or—most important for automation engineers—a value from a sensor get to your HMI?</a:t>
            </a:r>
          </a:p>
          <a:p>
            <a:r>
              <a:rPr lang="en-US" sz="1200" b="0" i="0" kern="1200" dirty="0">
                <a:solidFill>
                  <a:schemeClr val="tx1"/>
                </a:solidFill>
                <a:effectLst/>
                <a:latin typeface="+mn-lt"/>
                <a:ea typeface="+mn-ea"/>
                <a:cs typeface="+mn-cs"/>
              </a:rPr>
              <a:t>Let's take a look at a couple of models for network communication, and then in part 2 we'll compare them to see which one might be better in certain scenarios. The two we'll look at are </a:t>
            </a:r>
            <a:r>
              <a:rPr lang="en-US" sz="1200" b="1" i="0" kern="1200" dirty="0">
                <a:solidFill>
                  <a:schemeClr val="tx1"/>
                </a:solidFill>
                <a:effectLst/>
                <a:latin typeface="+mn-lt"/>
                <a:ea typeface="+mn-ea"/>
                <a:cs typeface="+mn-cs"/>
              </a:rPr>
              <a:t>request-response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publish-subscribe</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17</a:t>
            </a:fld>
            <a:endParaRPr lang="en-US"/>
          </a:p>
        </p:txBody>
      </p:sp>
    </p:spTree>
    <p:extLst>
      <p:ext uri="{BB962C8B-B14F-4D97-AF65-F5344CB8AC3E}">
        <p14:creationId xmlns:p14="http://schemas.microsoft.com/office/powerpoint/2010/main" val="3684655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example, when you send a spreadsheet to the printer, your spreadsheet program is the client. Its request for printer services goes to your company’s print server, which responds to the request and allocates resources for printers on the network. The print server handles all the client requests for printing, making sure your spreadsheet and your coworkers’ print jobs are all completed in an orderly way.</a:t>
            </a:r>
          </a:p>
          <a:p>
            <a:r>
              <a:rPr lang="en-US" sz="1200" b="0" i="0" kern="1200" dirty="0">
                <a:solidFill>
                  <a:schemeClr val="tx1"/>
                </a:solidFill>
                <a:effectLst/>
                <a:latin typeface="+mn-lt"/>
                <a:ea typeface="+mn-ea"/>
                <a:cs typeface="+mn-cs"/>
              </a:rPr>
              <a:t>When you want to watch that YouTube video on your smartphone, your web browser or YouTube app is the client, requesting the video over that giant of networks, the Internet. YouTube’s web server receives the request and responds by serving the video page to you, along with the other millions of video pages going to other millions of viewers worldwide.</a:t>
            </a:r>
          </a:p>
          <a:p>
            <a:r>
              <a:rPr lang="en-US" sz="1200" b="0" i="0" kern="1200" dirty="0">
                <a:solidFill>
                  <a:schemeClr val="tx1"/>
                </a:solidFill>
                <a:effectLst/>
                <a:latin typeface="+mn-lt"/>
                <a:ea typeface="+mn-ea"/>
                <a:cs typeface="+mn-cs"/>
              </a:rPr>
              <a:t>In automation, the client is typically a PC, and the server is a PLC or PAC. The HMI application on your PC requests data from the PLC or PAC in order to display it on the monitor.</a:t>
            </a:r>
          </a:p>
          <a:p>
            <a:r>
              <a:rPr lang="en-US" sz="1200" b="0" i="0" kern="1200" dirty="0">
                <a:solidFill>
                  <a:schemeClr val="tx1"/>
                </a:solidFill>
                <a:effectLst/>
                <a:latin typeface="+mn-lt"/>
                <a:ea typeface="+mn-ea"/>
                <a:cs typeface="+mn-cs"/>
              </a:rPr>
              <a:t>You can imagine request-response as a client sending an empty truck out to be filled with data. The server responds by putting the data on the truck and sending it back.</a:t>
            </a:r>
          </a:p>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18</a:t>
            </a:fld>
            <a:endParaRPr lang="en-US"/>
          </a:p>
        </p:txBody>
      </p:sp>
    </p:spTree>
    <p:extLst>
      <p:ext uri="{BB962C8B-B14F-4D97-AF65-F5344CB8AC3E}">
        <p14:creationId xmlns:p14="http://schemas.microsoft.com/office/powerpoint/2010/main" val="3044273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19</a:t>
            </a:fld>
            <a:endParaRPr lang="en-US"/>
          </a:p>
        </p:txBody>
      </p:sp>
    </p:spTree>
    <p:extLst>
      <p:ext uri="{BB962C8B-B14F-4D97-AF65-F5344CB8AC3E}">
        <p14:creationId xmlns:p14="http://schemas.microsoft.com/office/powerpoint/2010/main" val="3195447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20</a:t>
            </a:fld>
            <a:endParaRPr lang="en-US"/>
          </a:p>
        </p:txBody>
      </p:sp>
    </p:spTree>
    <p:extLst>
      <p:ext uri="{BB962C8B-B14F-4D97-AF65-F5344CB8AC3E}">
        <p14:creationId xmlns:p14="http://schemas.microsoft.com/office/powerpoint/2010/main" val="377123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8154B9-AD1D-0347-B0E8-7569DA23115A}"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68923-5768-B444-8AB3-2CAE382B6C2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6735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CF8154B9-AD1D-0347-B0E8-7569DA23115A}" type="datetimeFigureOut">
              <a:rPr lang="en-US" smtClean="0"/>
              <a:t>12/31/2020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168923-5768-B444-8AB3-2CAE382B6C2E}" type="slidenum">
              <a:rPr lang="en-US" smtClean="0"/>
              <a:t>‹#›</a:t>
            </a:fld>
            <a:endParaRPr lang="en-US"/>
          </a:p>
        </p:txBody>
      </p:sp>
    </p:spTree>
    <p:extLst>
      <p:ext uri="{BB962C8B-B14F-4D97-AF65-F5344CB8AC3E}">
        <p14:creationId xmlns:p14="http://schemas.microsoft.com/office/powerpoint/2010/main" val="2386803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8154B9-AD1D-0347-B0E8-7569DA23115A}"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68923-5768-B444-8AB3-2CAE382B6C2E}" type="slidenum">
              <a:rPr lang="en-US" smtClean="0"/>
              <a:t>‹#›</a:t>
            </a:fld>
            <a:endParaRPr lang="en-US"/>
          </a:p>
        </p:txBody>
      </p:sp>
    </p:spTree>
    <p:extLst>
      <p:ext uri="{BB962C8B-B14F-4D97-AF65-F5344CB8AC3E}">
        <p14:creationId xmlns:p14="http://schemas.microsoft.com/office/powerpoint/2010/main" val="3707519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8154B9-AD1D-0347-B0E8-7569DA23115A}"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68923-5768-B444-8AB3-2CAE382B6C2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374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8154B9-AD1D-0347-B0E8-7569DA23115A}"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68923-5768-B444-8AB3-2CAE382B6C2E}" type="slidenum">
              <a:rPr lang="en-US" smtClean="0"/>
              <a:t>‹#›</a:t>
            </a:fld>
            <a:endParaRPr lang="en-US"/>
          </a:p>
        </p:txBody>
      </p:sp>
    </p:spTree>
    <p:extLst>
      <p:ext uri="{BB962C8B-B14F-4D97-AF65-F5344CB8AC3E}">
        <p14:creationId xmlns:p14="http://schemas.microsoft.com/office/powerpoint/2010/main" val="852575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8154B9-AD1D-0347-B0E8-7569DA23115A}"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68923-5768-B444-8AB3-2CAE382B6C2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10789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8154B9-AD1D-0347-B0E8-7569DA23115A}"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68923-5768-B444-8AB3-2CAE382B6C2E}" type="slidenum">
              <a:rPr lang="en-US" smtClean="0"/>
              <a:t>‹#›</a:t>
            </a:fld>
            <a:endParaRPr lang="en-US"/>
          </a:p>
        </p:txBody>
      </p:sp>
    </p:spTree>
    <p:extLst>
      <p:ext uri="{BB962C8B-B14F-4D97-AF65-F5344CB8AC3E}">
        <p14:creationId xmlns:p14="http://schemas.microsoft.com/office/powerpoint/2010/main" val="1295680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8154B9-AD1D-0347-B0E8-7569DA23115A}"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68923-5768-B444-8AB3-2CAE382B6C2E}" type="slidenum">
              <a:rPr lang="en-US" smtClean="0"/>
              <a:t>‹#›</a:t>
            </a:fld>
            <a:endParaRPr lang="en-US"/>
          </a:p>
        </p:txBody>
      </p:sp>
    </p:spTree>
    <p:extLst>
      <p:ext uri="{BB962C8B-B14F-4D97-AF65-F5344CB8AC3E}">
        <p14:creationId xmlns:p14="http://schemas.microsoft.com/office/powerpoint/2010/main" val="674124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8154B9-AD1D-0347-B0E8-7569DA23115A}"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68923-5768-B444-8AB3-2CAE382B6C2E}" type="slidenum">
              <a:rPr lang="en-US" smtClean="0"/>
              <a:t>‹#›</a:t>
            </a:fld>
            <a:endParaRPr lang="en-US"/>
          </a:p>
        </p:txBody>
      </p:sp>
    </p:spTree>
    <p:extLst>
      <p:ext uri="{BB962C8B-B14F-4D97-AF65-F5344CB8AC3E}">
        <p14:creationId xmlns:p14="http://schemas.microsoft.com/office/powerpoint/2010/main" val="3478606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8154B9-AD1D-0347-B0E8-7569DA23115A}"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68923-5768-B444-8AB3-2CAE382B6C2E}" type="slidenum">
              <a:rPr lang="en-US" smtClean="0"/>
              <a:t>‹#›</a:t>
            </a:fld>
            <a:endParaRPr lang="en-US"/>
          </a:p>
        </p:txBody>
      </p:sp>
    </p:spTree>
    <p:extLst>
      <p:ext uri="{BB962C8B-B14F-4D97-AF65-F5344CB8AC3E}">
        <p14:creationId xmlns:p14="http://schemas.microsoft.com/office/powerpoint/2010/main" val="1826644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8154B9-AD1D-0347-B0E8-7569DA23115A}"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68923-5768-B444-8AB3-2CAE382B6C2E}" type="slidenum">
              <a:rPr lang="en-US" smtClean="0"/>
              <a:t>‹#›</a:t>
            </a:fld>
            <a:endParaRPr lang="en-US"/>
          </a:p>
        </p:txBody>
      </p:sp>
    </p:spTree>
    <p:extLst>
      <p:ext uri="{BB962C8B-B14F-4D97-AF65-F5344CB8AC3E}">
        <p14:creationId xmlns:p14="http://schemas.microsoft.com/office/powerpoint/2010/main" val="2947721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8154B9-AD1D-0347-B0E8-7569DA23115A}" type="datetimeFigureOut">
              <a:rPr lang="en-US" smtClean="0"/>
              <a:t>12/31/2020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68923-5768-B444-8AB3-2CAE382B6C2E}" type="slidenum">
              <a:rPr lang="en-US" smtClean="0"/>
              <a:t>‹#›</a:t>
            </a:fld>
            <a:endParaRPr lang="en-US"/>
          </a:p>
        </p:txBody>
      </p:sp>
    </p:spTree>
    <p:extLst>
      <p:ext uri="{BB962C8B-B14F-4D97-AF65-F5344CB8AC3E}">
        <p14:creationId xmlns:p14="http://schemas.microsoft.com/office/powerpoint/2010/main" val="2385944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8154B9-AD1D-0347-B0E8-7569DA23115A}" type="datetimeFigureOut">
              <a:rPr lang="en-US" smtClean="0"/>
              <a:t>12/31/2020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168923-5768-B444-8AB3-2CAE382B6C2E}" type="slidenum">
              <a:rPr lang="en-US" smtClean="0"/>
              <a:t>‹#›</a:t>
            </a:fld>
            <a:endParaRPr lang="en-US"/>
          </a:p>
        </p:txBody>
      </p:sp>
    </p:spTree>
    <p:extLst>
      <p:ext uri="{BB962C8B-B14F-4D97-AF65-F5344CB8AC3E}">
        <p14:creationId xmlns:p14="http://schemas.microsoft.com/office/powerpoint/2010/main" val="808833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8154B9-AD1D-0347-B0E8-7569DA23115A}" type="datetimeFigureOut">
              <a:rPr lang="en-US" smtClean="0"/>
              <a:t>12/31/2020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168923-5768-B444-8AB3-2CAE382B6C2E}" type="slidenum">
              <a:rPr lang="en-US" smtClean="0"/>
              <a:t>‹#›</a:t>
            </a:fld>
            <a:endParaRPr lang="en-US"/>
          </a:p>
        </p:txBody>
      </p:sp>
    </p:spTree>
    <p:extLst>
      <p:ext uri="{BB962C8B-B14F-4D97-AF65-F5344CB8AC3E}">
        <p14:creationId xmlns:p14="http://schemas.microsoft.com/office/powerpoint/2010/main" val="14701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8154B9-AD1D-0347-B0E8-7569DA23115A}" type="datetimeFigureOut">
              <a:rPr lang="en-US" smtClean="0"/>
              <a:t>12/31/2020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168923-5768-B444-8AB3-2CAE382B6C2E}" type="slidenum">
              <a:rPr lang="en-US" smtClean="0"/>
              <a:t>‹#›</a:t>
            </a:fld>
            <a:endParaRPr lang="en-US"/>
          </a:p>
        </p:txBody>
      </p:sp>
    </p:spTree>
    <p:extLst>
      <p:ext uri="{BB962C8B-B14F-4D97-AF65-F5344CB8AC3E}">
        <p14:creationId xmlns:p14="http://schemas.microsoft.com/office/powerpoint/2010/main" val="1319735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8154B9-AD1D-0347-B0E8-7569DA23115A}" type="datetimeFigureOut">
              <a:rPr lang="en-US" smtClean="0"/>
              <a:t>12/31/2020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68923-5768-B444-8AB3-2CAE382B6C2E}" type="slidenum">
              <a:rPr lang="en-US" smtClean="0"/>
              <a:t>‹#›</a:t>
            </a:fld>
            <a:endParaRPr lang="en-US"/>
          </a:p>
        </p:txBody>
      </p:sp>
    </p:spTree>
    <p:extLst>
      <p:ext uri="{BB962C8B-B14F-4D97-AF65-F5344CB8AC3E}">
        <p14:creationId xmlns:p14="http://schemas.microsoft.com/office/powerpoint/2010/main" val="2692935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8154B9-AD1D-0347-B0E8-7569DA23115A}" type="datetimeFigureOut">
              <a:rPr lang="en-US" smtClean="0"/>
              <a:t>12/31/2020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68923-5768-B444-8AB3-2CAE382B6C2E}" type="slidenum">
              <a:rPr lang="en-US" smtClean="0"/>
              <a:t>‹#›</a:t>
            </a:fld>
            <a:endParaRPr lang="en-US"/>
          </a:p>
        </p:txBody>
      </p:sp>
    </p:spTree>
    <p:extLst>
      <p:ext uri="{BB962C8B-B14F-4D97-AF65-F5344CB8AC3E}">
        <p14:creationId xmlns:p14="http://schemas.microsoft.com/office/powerpoint/2010/main" val="2201891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F8154B9-AD1D-0347-B0E8-7569DA23115A}" type="datetimeFigureOut">
              <a:rPr lang="en-US" smtClean="0"/>
              <a:t>12/31/2020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C168923-5768-B444-8AB3-2CAE382B6C2E}" type="slidenum">
              <a:rPr lang="en-US" smtClean="0"/>
              <a:t>‹#›</a:t>
            </a:fld>
            <a:endParaRPr lang="en-US"/>
          </a:p>
        </p:txBody>
      </p:sp>
    </p:spTree>
    <p:extLst>
      <p:ext uri="{BB962C8B-B14F-4D97-AF65-F5344CB8AC3E}">
        <p14:creationId xmlns:p14="http://schemas.microsoft.com/office/powerpoint/2010/main" val="657263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wespeakiot.com/application-protocols-for-the-internet-of-thing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wespeakiot.com/application-protocols-for-the-internet-of-thing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wespeakiot.com/application-protocols-for-the-internet-of-thing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ibm.com/articles/iot-mqtt-why-good-for-io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log.opto22.com/optoblog/request-response-vs-pub-sub-part-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blog.opto22.com/optoblog/request-response-vs-pub-sub-part-1"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blog.opto22.com/optoblog/request-response-vs-pub-sub-part-1"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log.opto22.com/optoblog/request-response-vs-pub-sub-part-2"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blog.opto22.com/optoblog/request-response-vs-pub-sub-part-2"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hyperlink" Target="https://blog.opto22.com/optoblog/request-response-vs-pub-sub-part-2"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hyperlink" Target="https://blog.opto22.com/optoblog/request-response-vs-pub-sub-part-2"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wespeakiot.com/application-protocols-for-the-internet-of-thing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rfwireless-world.com/Terminology/Difference-between-CoAP-and-HTTP.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rfwireless-world.com/Terminology/Difference-between-CoAP-and-HTTP.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wespeakiot.com/application-protocols-for-the-internet-of-thing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wespeakiot.com/application-protocols-for-the-internet-of-thing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wespeakiot.com/application-protocols-for-the-internet-of-things/"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rfwireless-world.com/Terminology/Difference-between-CoAP-and-HTTP.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blog.opto22.com/optoblog/request-response-vs-pub-sub-part-1"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ebcache.googleusercontent.com/search?q=cache:Xf5S89tdunkJ:https://developer.ibm.com/articles/iot-mqtt-why-good-for-iot/+&amp;cd=10&amp;hl=en&amp;ct=clnk&amp;gl=ir"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thenewstack.io/mqtt-protocol-iot/"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thenewstack.io/mqtt-protocol-iot/" TargetMode="External"/><Relationship Id="rId3" Type="http://schemas.openxmlformats.org/officeDocument/2006/relationships/hyperlink" Target="http://www.hivemq.com/" TargetMode="External"/><Relationship Id="rId7" Type="http://schemas.openxmlformats.org/officeDocument/2006/relationships/hyperlink" Target="http://mosquitto.org/"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litmusautomation.com/" TargetMode="External"/><Relationship Id="rId5" Type="http://schemas.openxmlformats.org/officeDocument/2006/relationships/hyperlink" Target="https://aws.amazon.com/iot/" TargetMode="External"/><Relationship Id="rId4" Type="http://schemas.openxmlformats.org/officeDocument/2006/relationships/hyperlink" Target="https://xively.com/"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thenewstack.io/mqtt-protocol-iot/"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medium.com/mqtt-buddy/mqtt-vs-http-which-one-is-the-best-for-iot-c868169b3105"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medium.com/mqtt-buddy/mqtt-vs-http-which-one-is-the-best-for-iot-c868169b3105"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iotdunia.com/mqtt-and-http/"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1716" y="391823"/>
            <a:ext cx="8394998" cy="783803"/>
          </a:xfrm>
        </p:spPr>
        <p:txBody>
          <a:bodyPr>
            <a:normAutofit/>
          </a:bodyPr>
          <a:lstStyle/>
          <a:p>
            <a:pPr algn="ctr"/>
            <a:r>
              <a:rPr lang="en-US" sz="4400" dirty="0" smtClean="0">
                <a:solidFill>
                  <a:schemeClr val="bg1"/>
                </a:solidFill>
                <a:latin typeface="Comic Sans MS" panose="030F0702030302020204" pitchFamily="66" charset="0"/>
              </a:rPr>
              <a:t>Internet </a:t>
            </a:r>
            <a:r>
              <a:rPr lang="en-US" sz="4400" dirty="0">
                <a:solidFill>
                  <a:schemeClr val="bg1"/>
                </a:solidFill>
                <a:latin typeface="Comic Sans MS" panose="030F0702030302020204" pitchFamily="66" charset="0"/>
              </a:rPr>
              <a:t>of Things</a:t>
            </a:r>
          </a:p>
        </p:txBody>
      </p:sp>
      <p:sp>
        <p:nvSpPr>
          <p:cNvPr id="3" name="Subtitle 2"/>
          <p:cNvSpPr>
            <a:spLocks noGrp="1"/>
          </p:cNvSpPr>
          <p:nvPr>
            <p:ph type="subTitle" idx="1"/>
          </p:nvPr>
        </p:nvSpPr>
        <p:spPr>
          <a:xfrm>
            <a:off x="1291772" y="2061029"/>
            <a:ext cx="9608457" cy="5203371"/>
          </a:xfrm>
        </p:spPr>
        <p:txBody>
          <a:bodyPr>
            <a:noAutofit/>
          </a:bodyPr>
          <a:lstStyle/>
          <a:p>
            <a:pPr algn="ctr"/>
            <a:r>
              <a:rPr lang="en-US" sz="2000" b="1" dirty="0" err="1" smtClean="0">
                <a:solidFill>
                  <a:schemeClr val="bg1">
                    <a:lumMod val="95000"/>
                    <a:lumOff val="5000"/>
                  </a:schemeClr>
                </a:solidFill>
                <a:latin typeface="Comic Sans MS" panose="030F0702030302020204" pitchFamily="66" charset="0"/>
              </a:rPr>
              <a:t>IoT</a:t>
            </a:r>
            <a:r>
              <a:rPr lang="en-US" sz="2000" b="1" dirty="0" smtClean="0">
                <a:solidFill>
                  <a:schemeClr val="bg1">
                    <a:lumMod val="95000"/>
                    <a:lumOff val="5000"/>
                  </a:schemeClr>
                </a:solidFill>
                <a:latin typeface="Comic Sans MS" panose="030F0702030302020204" pitchFamily="66" charset="0"/>
              </a:rPr>
              <a:t> Application </a:t>
            </a:r>
            <a:r>
              <a:rPr lang="en-US" sz="2000" b="1" dirty="0">
                <a:solidFill>
                  <a:schemeClr val="bg1">
                    <a:lumMod val="95000"/>
                    <a:lumOff val="5000"/>
                  </a:schemeClr>
                </a:solidFill>
                <a:latin typeface="Comic Sans MS" panose="030F0702030302020204" pitchFamily="66" charset="0"/>
              </a:rPr>
              <a:t>Protocols</a:t>
            </a:r>
          </a:p>
          <a:p>
            <a:pPr algn="ctr"/>
            <a:endParaRPr lang="en-US" sz="2000" b="1" dirty="0">
              <a:solidFill>
                <a:schemeClr val="bg1">
                  <a:lumMod val="95000"/>
                  <a:lumOff val="5000"/>
                </a:schemeClr>
              </a:solidFill>
            </a:endParaRPr>
          </a:p>
          <a:p>
            <a:pPr algn="ctr"/>
            <a:r>
              <a:rPr lang="en-US" sz="2000" dirty="0" smtClean="0">
                <a:solidFill>
                  <a:schemeClr val="bg1">
                    <a:lumMod val="95000"/>
                    <a:lumOff val="5000"/>
                  </a:schemeClr>
                </a:solidFill>
                <a:latin typeface="Comic Sans MS" panose="030F0702030302020204" pitchFamily="66" charset="0"/>
              </a:rPr>
              <a:t>Professor</a:t>
            </a:r>
            <a:r>
              <a:rPr lang="fa-IR" sz="2000" dirty="0" smtClean="0">
                <a:solidFill>
                  <a:schemeClr val="bg1">
                    <a:lumMod val="95000"/>
                    <a:lumOff val="5000"/>
                  </a:schemeClr>
                </a:solidFill>
                <a:latin typeface="Comic Sans MS" panose="030F0702030302020204" pitchFamily="66" charset="0"/>
              </a:rPr>
              <a:t>:</a:t>
            </a:r>
            <a:r>
              <a:rPr lang="en-US" sz="2000" dirty="0" smtClean="0">
                <a:solidFill>
                  <a:schemeClr val="bg1">
                    <a:lumMod val="95000"/>
                    <a:lumOff val="5000"/>
                  </a:schemeClr>
                </a:solidFill>
                <a:latin typeface="Comic Sans MS" panose="030F0702030302020204" pitchFamily="66" charset="0"/>
              </a:rPr>
              <a:t> </a:t>
            </a:r>
            <a:r>
              <a:rPr lang="en-US" sz="2000" dirty="0" err="1" smtClean="0">
                <a:solidFill>
                  <a:schemeClr val="bg1">
                    <a:lumMod val="95000"/>
                    <a:lumOff val="5000"/>
                  </a:schemeClr>
                </a:solidFill>
                <a:latin typeface="Comic Sans MS" panose="030F0702030302020204" pitchFamily="66" charset="0"/>
              </a:rPr>
              <a:t>Dr.Siavash</a:t>
            </a:r>
            <a:r>
              <a:rPr lang="en-US" sz="2000" dirty="0" smtClean="0">
                <a:solidFill>
                  <a:schemeClr val="bg1">
                    <a:lumMod val="95000"/>
                    <a:lumOff val="5000"/>
                  </a:schemeClr>
                </a:solidFill>
                <a:latin typeface="Comic Sans MS" panose="030F0702030302020204" pitchFamily="66" charset="0"/>
              </a:rPr>
              <a:t> </a:t>
            </a:r>
            <a:r>
              <a:rPr lang="en-US" sz="2000" dirty="0" err="1" smtClean="0">
                <a:solidFill>
                  <a:schemeClr val="bg1">
                    <a:lumMod val="95000"/>
                    <a:lumOff val="5000"/>
                  </a:schemeClr>
                </a:solidFill>
                <a:latin typeface="Comic Sans MS" panose="030F0702030302020204" pitchFamily="66" charset="0"/>
              </a:rPr>
              <a:t>Khorsandi</a:t>
            </a:r>
            <a:endParaRPr lang="en-US" sz="2000" dirty="0" smtClean="0">
              <a:solidFill>
                <a:schemeClr val="bg1">
                  <a:lumMod val="95000"/>
                  <a:lumOff val="5000"/>
                </a:schemeClr>
              </a:solidFill>
              <a:latin typeface="Comic Sans MS" panose="030F0702030302020204" pitchFamily="66" charset="0"/>
            </a:endParaRPr>
          </a:p>
          <a:p>
            <a:pPr algn="ctr"/>
            <a:r>
              <a:rPr lang="en-US" sz="2000" dirty="0" smtClean="0">
                <a:solidFill>
                  <a:schemeClr val="bg1">
                    <a:lumMod val="95000"/>
                    <a:lumOff val="5000"/>
                  </a:schemeClr>
                </a:solidFill>
                <a:latin typeface="Comic Sans MS" panose="030F0702030302020204" pitchFamily="66" charset="0"/>
              </a:rPr>
              <a:t>Lecturer: </a:t>
            </a:r>
            <a:r>
              <a:rPr lang="en-US" sz="2000" dirty="0" err="1" smtClean="0">
                <a:solidFill>
                  <a:schemeClr val="bg1">
                    <a:lumMod val="95000"/>
                    <a:lumOff val="5000"/>
                  </a:schemeClr>
                </a:solidFill>
                <a:latin typeface="Comic Sans MS" panose="030F0702030302020204" pitchFamily="66" charset="0"/>
              </a:rPr>
              <a:t>Jaber</a:t>
            </a:r>
            <a:r>
              <a:rPr lang="en-US" sz="2000" dirty="0" smtClean="0">
                <a:solidFill>
                  <a:schemeClr val="bg1">
                    <a:lumMod val="95000"/>
                    <a:lumOff val="5000"/>
                  </a:schemeClr>
                </a:solidFill>
                <a:latin typeface="Comic Sans MS" panose="030F0702030302020204" pitchFamily="66" charset="0"/>
              </a:rPr>
              <a:t> </a:t>
            </a:r>
            <a:r>
              <a:rPr lang="en-US" sz="2000" dirty="0" err="1" smtClean="0">
                <a:solidFill>
                  <a:schemeClr val="bg1">
                    <a:lumMod val="95000"/>
                    <a:lumOff val="5000"/>
                  </a:schemeClr>
                </a:solidFill>
                <a:latin typeface="Comic Sans MS" panose="030F0702030302020204" pitchFamily="66" charset="0"/>
              </a:rPr>
              <a:t>Babaki</a:t>
            </a:r>
            <a:endParaRPr lang="en-US" sz="2000" dirty="0" smtClean="0">
              <a:solidFill>
                <a:schemeClr val="bg1">
                  <a:lumMod val="95000"/>
                  <a:lumOff val="5000"/>
                </a:schemeClr>
              </a:solidFill>
              <a:latin typeface="Comic Sans MS" panose="030F0702030302020204" pitchFamily="66" charset="0"/>
            </a:endParaRPr>
          </a:p>
          <a:p>
            <a:pPr algn="ctr"/>
            <a:endParaRPr lang="en-US" sz="2000" dirty="0">
              <a:solidFill>
                <a:schemeClr val="bg1">
                  <a:lumMod val="95000"/>
                  <a:lumOff val="5000"/>
                </a:schemeClr>
              </a:solidFill>
              <a:latin typeface="Comic Sans MS" panose="030F0702030302020204" pitchFamily="66" charset="0"/>
            </a:endParaRPr>
          </a:p>
          <a:p>
            <a:pPr algn="ctr"/>
            <a:endParaRPr lang="en-US" sz="2000" dirty="0" smtClean="0">
              <a:solidFill>
                <a:schemeClr val="bg1">
                  <a:lumMod val="95000"/>
                  <a:lumOff val="5000"/>
                </a:schemeClr>
              </a:solidFill>
              <a:latin typeface="Comic Sans MS" panose="030F0702030302020204" pitchFamily="66" charset="0"/>
            </a:endParaRPr>
          </a:p>
          <a:p>
            <a:pPr algn="ctr"/>
            <a:endParaRPr lang="en-US" sz="2000" dirty="0">
              <a:solidFill>
                <a:schemeClr val="bg1">
                  <a:lumMod val="95000"/>
                  <a:lumOff val="5000"/>
                </a:schemeClr>
              </a:solidFill>
              <a:latin typeface="Comic Sans MS" panose="030F0702030302020204" pitchFamily="66" charset="0"/>
            </a:endParaRPr>
          </a:p>
          <a:p>
            <a:pPr algn="ctr"/>
            <a:r>
              <a:rPr lang="en-US" sz="2000" dirty="0" err="1">
                <a:solidFill>
                  <a:schemeClr val="bg1">
                    <a:lumMod val="95000"/>
                    <a:lumOff val="5000"/>
                  </a:schemeClr>
                </a:solidFill>
                <a:latin typeface="Comic Sans MS" panose="030F0702030302020204" pitchFamily="66" charset="0"/>
              </a:rPr>
              <a:t>Amirkabir</a:t>
            </a:r>
            <a:r>
              <a:rPr lang="en-US" sz="2000" dirty="0">
                <a:solidFill>
                  <a:schemeClr val="bg1">
                    <a:lumMod val="95000"/>
                    <a:lumOff val="5000"/>
                  </a:schemeClr>
                </a:solidFill>
                <a:latin typeface="Comic Sans MS" panose="030F0702030302020204" pitchFamily="66" charset="0"/>
              </a:rPr>
              <a:t> University of </a:t>
            </a:r>
            <a:r>
              <a:rPr lang="en-US" sz="2000" dirty="0" smtClean="0">
                <a:solidFill>
                  <a:schemeClr val="bg1">
                    <a:lumMod val="95000"/>
                    <a:lumOff val="5000"/>
                  </a:schemeClr>
                </a:solidFill>
                <a:latin typeface="Comic Sans MS" panose="030F0702030302020204" pitchFamily="66" charset="0"/>
              </a:rPr>
              <a:t>Technology</a:t>
            </a:r>
            <a:endParaRPr lang="en-US" sz="2000" dirty="0">
              <a:solidFill>
                <a:schemeClr val="bg1">
                  <a:lumMod val="95000"/>
                  <a:lumOff val="5000"/>
                </a:schemeClr>
              </a:solidFill>
              <a:latin typeface="Comic Sans MS" panose="030F0702030302020204" pitchFamily="66" charset="0"/>
            </a:endParaRPr>
          </a:p>
          <a:p>
            <a:pPr algn="ctr"/>
            <a:r>
              <a:rPr lang="en-US" sz="2000" dirty="0" smtClean="0">
                <a:solidFill>
                  <a:schemeClr val="bg1">
                    <a:lumMod val="95000"/>
                    <a:lumOff val="5000"/>
                  </a:schemeClr>
                </a:solidFill>
                <a:latin typeface="Comic Sans MS" panose="030F0702030302020204" pitchFamily="66" charset="0"/>
              </a:rPr>
              <a:t>Fall 2020</a:t>
            </a:r>
            <a:endParaRPr lang="en-US" sz="2000" dirty="0">
              <a:solidFill>
                <a:schemeClr val="bg1">
                  <a:lumMod val="95000"/>
                  <a:lumOff val="5000"/>
                </a:schemeClr>
              </a:solidFill>
              <a:latin typeface="Comic Sans MS" panose="030F0702030302020204" pitchFamily="66" charset="0"/>
            </a:endParaRPr>
          </a:p>
        </p:txBody>
      </p:sp>
    </p:spTree>
    <p:extLst>
      <p:ext uri="{BB962C8B-B14F-4D97-AF65-F5344CB8AC3E}">
        <p14:creationId xmlns:p14="http://schemas.microsoft.com/office/powerpoint/2010/main" val="35022644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Application Layer Protocol Not Present </a:t>
            </a:r>
          </a:p>
        </p:txBody>
      </p:sp>
      <p:sp>
        <p:nvSpPr>
          <p:cNvPr id="3" name="Content Placeholder 2"/>
          <p:cNvSpPr>
            <a:spLocks noGrp="1"/>
          </p:cNvSpPr>
          <p:nvPr>
            <p:ph idx="1"/>
          </p:nvPr>
        </p:nvSpPr>
        <p:spPr>
          <a:xfrm>
            <a:off x="841828" y="1078777"/>
            <a:ext cx="6429829" cy="768678"/>
          </a:xfrm>
        </p:spPr>
        <p:txBody>
          <a:bodyPr>
            <a:normAutofit/>
          </a:bodyPr>
          <a:lstStyle/>
          <a:p>
            <a:r>
              <a:rPr lang="en-US" sz="2400" dirty="0" err="1">
                <a:latin typeface="Comic Sans MS" panose="030F0702030302020204" pitchFamily="66" charset="0"/>
              </a:rPr>
              <a:t>IoT</a:t>
            </a:r>
            <a:r>
              <a:rPr lang="en-US" sz="2400" dirty="0">
                <a:latin typeface="Comic Sans MS" panose="030F0702030302020204" pitchFamily="66" charset="0"/>
              </a:rPr>
              <a:t> Data Broker</a:t>
            </a:r>
          </a:p>
        </p:txBody>
      </p:sp>
      <p:pic>
        <p:nvPicPr>
          <p:cNvPr id="4" name="Picture 3"/>
          <p:cNvPicPr>
            <a:picLocks noChangeAspect="1"/>
          </p:cNvPicPr>
          <p:nvPr/>
        </p:nvPicPr>
        <p:blipFill>
          <a:blip r:embed="rId2"/>
          <a:stretch>
            <a:fillRect/>
          </a:stretch>
        </p:blipFill>
        <p:spPr>
          <a:xfrm>
            <a:off x="1896654" y="1847455"/>
            <a:ext cx="7915981" cy="4718641"/>
          </a:xfrm>
          <a:prstGeom prst="rect">
            <a:avLst/>
          </a:prstGeom>
        </p:spPr>
      </p:pic>
      <p:sp>
        <p:nvSpPr>
          <p:cNvPr id="5" name="TextBox 4"/>
          <p:cNvSpPr txBox="1"/>
          <p:nvPr/>
        </p:nvSpPr>
        <p:spPr>
          <a:xfrm>
            <a:off x="115910" y="6534382"/>
            <a:ext cx="11477470" cy="307777"/>
          </a:xfrm>
          <a:prstGeom prst="rect">
            <a:avLst/>
          </a:prstGeom>
          <a:noFill/>
        </p:spPr>
        <p:txBody>
          <a:bodyPr wrap="square" rtlCol="0">
            <a:spAutoFit/>
          </a:bodyPr>
          <a:lstStyle/>
          <a:p>
            <a:r>
              <a:rPr lang="en-US" sz="1400" dirty="0">
                <a:latin typeface="Comic Sans MS" panose="030F0702030302020204" pitchFamily="66" charset="0"/>
              </a:rPr>
              <a:t>* </a:t>
            </a:r>
            <a:r>
              <a:rPr lang="en-US" sz="1400" dirty="0">
                <a:solidFill>
                  <a:srgbClr val="FF0000"/>
                </a:solidFill>
                <a:latin typeface="Comic Sans MS" panose="030F0702030302020204" pitchFamily="66" charset="0"/>
              </a:rPr>
              <a:t>IoT Fundamentals: Networking Technologies, Protocols, and Use Cases for the Internet of Thing</a:t>
            </a:r>
            <a:r>
              <a:rPr lang="en-US" sz="1400" dirty="0">
                <a:latin typeface="Comic Sans MS" panose="030F0702030302020204" pitchFamily="66" charset="0"/>
              </a:rPr>
              <a:t>, Cisco press, 2017</a:t>
            </a:r>
          </a:p>
        </p:txBody>
      </p:sp>
    </p:spTree>
    <p:extLst>
      <p:ext uri="{BB962C8B-B14F-4D97-AF65-F5344CB8AC3E}">
        <p14:creationId xmlns:p14="http://schemas.microsoft.com/office/powerpoint/2010/main" val="5670663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Application Layer Protocol Not Present </a:t>
            </a:r>
          </a:p>
        </p:txBody>
      </p:sp>
      <p:sp>
        <p:nvSpPr>
          <p:cNvPr id="3" name="Content Placeholder 2"/>
          <p:cNvSpPr>
            <a:spLocks noGrp="1"/>
          </p:cNvSpPr>
          <p:nvPr>
            <p:ph idx="1"/>
          </p:nvPr>
        </p:nvSpPr>
        <p:spPr>
          <a:xfrm>
            <a:off x="700424" y="1211577"/>
            <a:ext cx="10892956" cy="4428445"/>
          </a:xfrm>
        </p:spPr>
        <p:txBody>
          <a:bodyPr>
            <a:normAutofit/>
          </a:bodyPr>
          <a:lstStyle/>
          <a:p>
            <a:r>
              <a:rPr lang="en-US" dirty="0">
                <a:solidFill>
                  <a:schemeClr val="bg1"/>
                </a:solidFill>
              </a:rPr>
              <a:t>Directly transporting data payload without a structured network stack clearly optimizes data transmission over low-data-rate networks, </a:t>
            </a:r>
          </a:p>
          <a:p>
            <a:endParaRPr lang="en-US" dirty="0">
              <a:solidFill>
                <a:schemeClr val="bg1"/>
              </a:solidFill>
            </a:endParaRPr>
          </a:p>
          <a:p>
            <a:r>
              <a:rPr lang="en-US" dirty="0">
                <a:solidFill>
                  <a:schemeClr val="bg1"/>
                </a:solidFill>
              </a:rPr>
              <a:t>However, the lack of a data model implies that each application needs to know how to interpret the data-specific format. </a:t>
            </a:r>
          </a:p>
          <a:p>
            <a:pPr lvl="1"/>
            <a:r>
              <a:rPr lang="en-US" dirty="0">
                <a:solidFill>
                  <a:schemeClr val="bg1"/>
                </a:solidFill>
              </a:rPr>
              <a:t>This becomes increasingly complex for larger networks of devices with different data payload formats.</a:t>
            </a:r>
          </a:p>
          <a:p>
            <a:endParaRPr lang="en-US" dirty="0">
              <a:solidFill>
                <a:schemeClr val="bg1"/>
              </a:solidFill>
            </a:endParaRPr>
          </a:p>
          <a:p>
            <a:r>
              <a:rPr lang="en-US" dirty="0">
                <a:solidFill>
                  <a:schemeClr val="bg1"/>
                </a:solidFill>
              </a:rPr>
              <a:t>Furthermore, it makes the </a:t>
            </a:r>
            <a:r>
              <a:rPr lang="en-US" dirty="0" err="1">
                <a:solidFill>
                  <a:schemeClr val="bg1"/>
                </a:solidFill>
              </a:rPr>
              <a:t>IoT</a:t>
            </a:r>
            <a:r>
              <a:rPr lang="en-US" dirty="0">
                <a:solidFill>
                  <a:schemeClr val="bg1"/>
                </a:solidFill>
              </a:rPr>
              <a:t> application environment challenging in terms of evolution, development, interoperability, and so on, and often calls for structured data models and data broker applications.</a:t>
            </a:r>
            <a:endParaRPr lang="en-US" sz="2400" dirty="0">
              <a:solidFill>
                <a:schemeClr val="bg1"/>
              </a:solidFill>
              <a:latin typeface="Comic Sans MS" panose="030F0702030302020204" pitchFamily="66" charset="0"/>
            </a:endParaRPr>
          </a:p>
        </p:txBody>
      </p:sp>
      <p:sp>
        <p:nvSpPr>
          <p:cNvPr id="4" name="TextBox 3"/>
          <p:cNvSpPr txBox="1"/>
          <p:nvPr/>
        </p:nvSpPr>
        <p:spPr>
          <a:xfrm>
            <a:off x="115910" y="6534382"/>
            <a:ext cx="11477470" cy="307777"/>
          </a:xfrm>
          <a:prstGeom prst="rect">
            <a:avLst/>
          </a:prstGeom>
          <a:noFill/>
        </p:spPr>
        <p:txBody>
          <a:bodyPr wrap="square" rtlCol="0">
            <a:spAutoFit/>
          </a:bodyPr>
          <a:lstStyle/>
          <a:p>
            <a:r>
              <a:rPr lang="en-US" sz="1400" dirty="0">
                <a:latin typeface="Comic Sans MS" panose="030F0702030302020204" pitchFamily="66" charset="0"/>
              </a:rPr>
              <a:t>* </a:t>
            </a:r>
            <a:r>
              <a:rPr lang="en-US" sz="1400" dirty="0">
                <a:solidFill>
                  <a:srgbClr val="FF0000"/>
                </a:solidFill>
                <a:latin typeface="Comic Sans MS" panose="030F0702030302020204" pitchFamily="66" charset="0"/>
              </a:rPr>
              <a:t>IoT Fundamentals: Networking Technologies, Protocols, and Use Cases for the Internet of Thing</a:t>
            </a:r>
            <a:r>
              <a:rPr lang="en-US" sz="1400" dirty="0">
                <a:latin typeface="Comic Sans MS" panose="030F0702030302020204" pitchFamily="66" charset="0"/>
              </a:rPr>
              <a:t>, Cisco press, 2017</a:t>
            </a:r>
          </a:p>
        </p:txBody>
      </p:sp>
    </p:spTree>
    <p:extLst>
      <p:ext uri="{BB962C8B-B14F-4D97-AF65-F5344CB8AC3E}">
        <p14:creationId xmlns:p14="http://schemas.microsoft.com/office/powerpoint/2010/main" val="3378759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Web Protocol for the Internet of Things</a:t>
            </a:r>
          </a:p>
        </p:txBody>
      </p:sp>
      <p:sp>
        <p:nvSpPr>
          <p:cNvPr id="3" name="Content Placeholder 2"/>
          <p:cNvSpPr>
            <a:spLocks noGrp="1"/>
          </p:cNvSpPr>
          <p:nvPr>
            <p:ph idx="1"/>
          </p:nvPr>
        </p:nvSpPr>
        <p:spPr>
          <a:xfrm>
            <a:off x="805563" y="756663"/>
            <a:ext cx="10686014" cy="4428445"/>
          </a:xfrm>
        </p:spPr>
        <p:txBody>
          <a:bodyPr>
            <a:normAutofit/>
          </a:bodyPr>
          <a:lstStyle/>
          <a:p>
            <a:pPr fontAlgn="base"/>
            <a:r>
              <a:rPr lang="en-US" dirty="0">
                <a:solidFill>
                  <a:schemeClr val="bg1"/>
                </a:solidFill>
              </a:rPr>
              <a:t>A web protocol like HTTP can also be used on small devices. </a:t>
            </a:r>
          </a:p>
          <a:p>
            <a:pPr lvl="1" fontAlgn="base"/>
            <a:r>
              <a:rPr lang="en-US" sz="2400" dirty="0">
                <a:solidFill>
                  <a:schemeClr val="bg1"/>
                </a:solidFill>
              </a:rPr>
              <a:t>In the Arduino boards area, for example, there are many examples of smart sensors that have their own web server. </a:t>
            </a:r>
          </a:p>
          <a:p>
            <a:pPr lvl="1" fontAlgn="base"/>
            <a:r>
              <a:rPr lang="en-US" sz="2400" dirty="0">
                <a:solidFill>
                  <a:schemeClr val="bg1"/>
                </a:solidFill>
              </a:rPr>
              <a:t>The user can direct his browser to the IP address of the device and receive data directly in the form of a web page. </a:t>
            </a:r>
          </a:p>
          <a:p>
            <a:pPr fontAlgn="base"/>
            <a:endParaRPr lang="en-US" dirty="0">
              <a:solidFill>
                <a:schemeClr val="bg1"/>
              </a:solidFill>
            </a:endParaRPr>
          </a:p>
          <a:p>
            <a:pPr fontAlgn="base"/>
            <a:r>
              <a:rPr lang="en-US" dirty="0">
                <a:solidFill>
                  <a:schemeClr val="bg1"/>
                </a:solidFill>
              </a:rPr>
              <a:t>Why don’t all small devices automatically become “web services”?</a:t>
            </a:r>
          </a:p>
          <a:p>
            <a:endParaRPr lang="en-US" sz="2400" dirty="0">
              <a:solidFill>
                <a:schemeClr val="bg1"/>
              </a:solidFill>
              <a:latin typeface="Comic Sans MS" panose="030F0702030302020204" pitchFamily="66" charset="0"/>
            </a:endParaRPr>
          </a:p>
        </p:txBody>
      </p:sp>
      <p:sp>
        <p:nvSpPr>
          <p:cNvPr id="4" name="TextBox 3"/>
          <p:cNvSpPr txBox="1"/>
          <p:nvPr/>
        </p:nvSpPr>
        <p:spPr>
          <a:xfrm>
            <a:off x="115910" y="6534382"/>
            <a:ext cx="11477470" cy="307777"/>
          </a:xfrm>
          <a:prstGeom prst="rect">
            <a:avLst/>
          </a:prstGeom>
          <a:noFill/>
        </p:spPr>
        <p:txBody>
          <a:bodyPr wrap="square" rtlCol="0">
            <a:spAutoFit/>
          </a:bodyPr>
          <a:lstStyle/>
          <a:p>
            <a:r>
              <a:rPr lang="en-US" sz="1400" b="1" dirty="0"/>
              <a:t>Application protocols for the Internet of Things, online available, </a:t>
            </a:r>
            <a:r>
              <a:rPr lang="en-US" sz="1400" dirty="0">
                <a:hlinkClick r:id="rId2"/>
              </a:rPr>
              <a:t>https://www.wespeakiot.com/application-protocols-for-the-internet-of-things/</a:t>
            </a:r>
            <a:endParaRPr lang="en-US" sz="1400" dirty="0">
              <a:latin typeface="Comic Sans MS" panose="030F0702030302020204" pitchFamily="66" charset="0"/>
            </a:endParaRPr>
          </a:p>
        </p:txBody>
      </p:sp>
    </p:spTree>
    <p:extLst>
      <p:ext uri="{BB962C8B-B14F-4D97-AF65-F5344CB8AC3E}">
        <p14:creationId xmlns:p14="http://schemas.microsoft.com/office/powerpoint/2010/main" val="36563398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Web Protocol for the Internet of Things</a:t>
            </a:r>
          </a:p>
        </p:txBody>
      </p:sp>
      <p:sp>
        <p:nvSpPr>
          <p:cNvPr id="3" name="Content Placeholder 2"/>
          <p:cNvSpPr>
            <a:spLocks noGrp="1"/>
          </p:cNvSpPr>
          <p:nvPr>
            <p:ph idx="1"/>
          </p:nvPr>
        </p:nvSpPr>
        <p:spPr>
          <a:xfrm>
            <a:off x="715146" y="1462481"/>
            <a:ext cx="10878234" cy="4747846"/>
          </a:xfrm>
        </p:spPr>
        <p:txBody>
          <a:bodyPr>
            <a:normAutofit fontScale="92500" lnSpcReduction="10000"/>
          </a:bodyPr>
          <a:lstStyle/>
          <a:p>
            <a:pPr fontAlgn="base"/>
            <a:r>
              <a:rPr lang="en-US" dirty="0">
                <a:solidFill>
                  <a:schemeClr val="bg1"/>
                </a:solidFill>
              </a:rPr>
              <a:t>Let’s take a closer look at the way HTTP works</a:t>
            </a:r>
          </a:p>
          <a:p>
            <a:pPr lvl="1" fontAlgn="base"/>
            <a:r>
              <a:rPr lang="en-US" dirty="0">
                <a:solidFill>
                  <a:schemeClr val="bg1"/>
                </a:solidFill>
              </a:rPr>
              <a:t>The protocol is used to interact with web resources (e. g. web pages or forms) on a server. </a:t>
            </a:r>
          </a:p>
          <a:p>
            <a:pPr lvl="1" fontAlgn="base"/>
            <a:r>
              <a:rPr lang="en-US" dirty="0">
                <a:solidFill>
                  <a:schemeClr val="bg1"/>
                </a:solidFill>
              </a:rPr>
              <a:t>Several methods are available for this purpose. </a:t>
            </a:r>
          </a:p>
          <a:p>
            <a:pPr lvl="2" fontAlgn="base"/>
            <a:r>
              <a:rPr lang="en-US" dirty="0">
                <a:solidFill>
                  <a:schemeClr val="bg1"/>
                </a:solidFill>
              </a:rPr>
              <a:t>Most inquiries are made to request data (“GET”), </a:t>
            </a:r>
          </a:p>
          <a:p>
            <a:pPr lvl="2" fontAlgn="base"/>
            <a:r>
              <a:rPr lang="en-US" dirty="0">
                <a:solidFill>
                  <a:schemeClr val="bg1"/>
                </a:solidFill>
              </a:rPr>
              <a:t>Other inquiries data can be transferred, e. g. when an order form has to be filled out in the online shop (method “POST”).</a:t>
            </a:r>
          </a:p>
          <a:p>
            <a:pPr fontAlgn="base"/>
            <a:endParaRPr lang="en-US" dirty="0">
              <a:solidFill>
                <a:schemeClr val="bg1"/>
              </a:solidFill>
            </a:endParaRPr>
          </a:p>
          <a:p>
            <a:pPr fontAlgn="base"/>
            <a:r>
              <a:rPr lang="en-US" dirty="0">
                <a:solidFill>
                  <a:schemeClr val="bg1"/>
                </a:solidFill>
              </a:rPr>
              <a:t> In principle, HTTP methods can also be used for interaction with devices: </a:t>
            </a:r>
          </a:p>
          <a:p>
            <a:pPr lvl="1" fontAlgn="base"/>
            <a:r>
              <a:rPr lang="en-US" dirty="0">
                <a:solidFill>
                  <a:schemeClr val="bg1"/>
                </a:solidFill>
              </a:rPr>
              <a:t>Getting data from the device (“GET /temperature”), or </a:t>
            </a:r>
          </a:p>
          <a:p>
            <a:pPr lvl="1" fontAlgn="base"/>
            <a:r>
              <a:rPr lang="en-US" dirty="0">
                <a:solidFill>
                  <a:schemeClr val="bg1"/>
                </a:solidFill>
              </a:rPr>
              <a:t>Control things/actuators (“POST /fan/control”). </a:t>
            </a:r>
          </a:p>
          <a:p>
            <a:pPr fontAlgn="base"/>
            <a:endParaRPr lang="en-US" dirty="0">
              <a:solidFill>
                <a:schemeClr val="bg1"/>
              </a:solidFill>
            </a:endParaRPr>
          </a:p>
          <a:p>
            <a:pPr fontAlgn="base"/>
            <a:r>
              <a:rPr lang="en-US" dirty="0">
                <a:solidFill>
                  <a:schemeClr val="bg1"/>
                </a:solidFill>
              </a:rPr>
              <a:t>Most developers are already familiar with HTTP web services. So, why not just have </a:t>
            </a:r>
            <a:r>
              <a:rPr lang="en-US" dirty="0" err="1">
                <a:solidFill>
                  <a:schemeClr val="bg1"/>
                </a:solidFill>
              </a:rPr>
              <a:t>IoT</a:t>
            </a:r>
            <a:r>
              <a:rPr lang="en-US" dirty="0">
                <a:solidFill>
                  <a:schemeClr val="bg1"/>
                </a:solidFill>
              </a:rPr>
              <a:t> devices connect to web services?</a:t>
            </a:r>
          </a:p>
          <a:p>
            <a:pPr fontAlgn="base"/>
            <a:endParaRPr lang="en-US" dirty="0">
              <a:solidFill>
                <a:schemeClr val="bg1"/>
              </a:solidFill>
            </a:endParaRPr>
          </a:p>
          <a:p>
            <a:endParaRPr lang="en-US" sz="2400" dirty="0">
              <a:solidFill>
                <a:schemeClr val="bg1"/>
              </a:solidFill>
              <a:latin typeface="Comic Sans MS" panose="030F0702030302020204" pitchFamily="66" charset="0"/>
            </a:endParaRPr>
          </a:p>
        </p:txBody>
      </p:sp>
      <p:sp>
        <p:nvSpPr>
          <p:cNvPr id="4" name="TextBox 3"/>
          <p:cNvSpPr txBox="1"/>
          <p:nvPr/>
        </p:nvSpPr>
        <p:spPr>
          <a:xfrm>
            <a:off x="115910" y="6534382"/>
            <a:ext cx="11477470" cy="307777"/>
          </a:xfrm>
          <a:prstGeom prst="rect">
            <a:avLst/>
          </a:prstGeom>
          <a:noFill/>
        </p:spPr>
        <p:txBody>
          <a:bodyPr wrap="square" rtlCol="0">
            <a:spAutoFit/>
          </a:bodyPr>
          <a:lstStyle/>
          <a:p>
            <a:r>
              <a:rPr lang="en-US" sz="1400" b="1" dirty="0"/>
              <a:t>Application protocols for the Internet of Things, online available, </a:t>
            </a:r>
            <a:r>
              <a:rPr lang="en-US" sz="1400" dirty="0">
                <a:hlinkClick r:id="rId3"/>
              </a:rPr>
              <a:t>https://www.wespeakiot.com/application-protocols-for-the-internet-of-things/</a:t>
            </a:r>
            <a:endParaRPr lang="en-US" sz="1400" dirty="0">
              <a:latin typeface="Comic Sans MS" panose="030F0702030302020204" pitchFamily="66" charset="0"/>
            </a:endParaRPr>
          </a:p>
        </p:txBody>
      </p:sp>
    </p:spTree>
    <p:extLst>
      <p:ext uri="{BB962C8B-B14F-4D97-AF65-F5344CB8AC3E}">
        <p14:creationId xmlns:p14="http://schemas.microsoft.com/office/powerpoint/2010/main" val="3137274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sz="2800" dirty="0">
                <a:latin typeface="Comic Sans MS" panose="030F0702030302020204" pitchFamily="66" charset="0"/>
              </a:rPr>
              <a:t>HTTP: Not necessarily suitable for small devices</a:t>
            </a:r>
          </a:p>
        </p:txBody>
      </p:sp>
      <p:sp>
        <p:nvSpPr>
          <p:cNvPr id="3" name="Content Placeholder 2"/>
          <p:cNvSpPr>
            <a:spLocks noGrp="1"/>
          </p:cNvSpPr>
          <p:nvPr>
            <p:ph idx="1"/>
          </p:nvPr>
        </p:nvSpPr>
        <p:spPr>
          <a:xfrm>
            <a:off x="700424" y="940862"/>
            <a:ext cx="10892956" cy="4747846"/>
          </a:xfrm>
        </p:spPr>
        <p:txBody>
          <a:bodyPr>
            <a:normAutofit/>
          </a:bodyPr>
          <a:lstStyle/>
          <a:p>
            <a:pPr fontAlgn="base"/>
            <a:r>
              <a:rPr lang="en-US" dirty="0">
                <a:solidFill>
                  <a:schemeClr val="bg1"/>
                </a:solidFill>
              </a:rPr>
              <a:t>There are several reasons why HTTP is not well suited to interacting with constrained devices:</a:t>
            </a:r>
          </a:p>
          <a:p>
            <a:pPr lvl="1" fontAlgn="base"/>
            <a:r>
              <a:rPr lang="en-US" dirty="0">
                <a:solidFill>
                  <a:schemeClr val="bg1"/>
                </a:solidFill>
              </a:rPr>
              <a:t>HTTP is a heavy weight protocol with many headers and rules</a:t>
            </a:r>
          </a:p>
          <a:p>
            <a:pPr lvl="2" fontAlgn="base"/>
            <a:r>
              <a:rPr lang="en-US" dirty="0">
                <a:solidFill>
                  <a:schemeClr val="bg1"/>
                </a:solidFill>
              </a:rPr>
              <a:t>HTTP would have a large header (up to several megabytes) which is not sensible for IoT usage with small packets</a:t>
            </a:r>
          </a:p>
          <a:p>
            <a:pPr lvl="1"/>
            <a:r>
              <a:rPr lang="en-US" dirty="0">
                <a:solidFill>
                  <a:schemeClr val="bg1"/>
                </a:solidFill>
              </a:rPr>
              <a:t>HTTP is a synchronous protocol. </a:t>
            </a:r>
          </a:p>
          <a:p>
            <a:pPr lvl="2"/>
            <a:r>
              <a:rPr lang="en-US" sz="2000" dirty="0">
                <a:solidFill>
                  <a:schemeClr val="bg1"/>
                </a:solidFill>
              </a:rPr>
              <a:t>The client waits for the server to respond which is not a good feature in IoT applications where the communication technology is LLN and also, in lot’s of applications an asynchronous communication is preferred. </a:t>
            </a:r>
          </a:p>
          <a:p>
            <a:endParaRPr lang="en-US" sz="2400" dirty="0">
              <a:solidFill>
                <a:schemeClr val="bg1"/>
              </a:solidFill>
              <a:latin typeface="Comic Sans MS" panose="030F0702030302020204" pitchFamily="66" charset="0"/>
            </a:endParaRPr>
          </a:p>
        </p:txBody>
      </p:sp>
      <p:sp>
        <p:nvSpPr>
          <p:cNvPr id="4" name="TextBox 3"/>
          <p:cNvSpPr txBox="1"/>
          <p:nvPr/>
        </p:nvSpPr>
        <p:spPr>
          <a:xfrm>
            <a:off x="115910" y="6534382"/>
            <a:ext cx="11477470" cy="307777"/>
          </a:xfrm>
          <a:prstGeom prst="rect">
            <a:avLst/>
          </a:prstGeom>
          <a:noFill/>
        </p:spPr>
        <p:txBody>
          <a:bodyPr wrap="square" rtlCol="0">
            <a:spAutoFit/>
          </a:bodyPr>
          <a:lstStyle/>
          <a:p>
            <a:r>
              <a:rPr lang="en-US" sz="1400" b="1" dirty="0"/>
              <a:t>Application protocols for the Internet of Things, online available, </a:t>
            </a:r>
            <a:r>
              <a:rPr lang="en-US" sz="1400" dirty="0">
                <a:hlinkClick r:id="rId3"/>
              </a:rPr>
              <a:t>https://www.wespeakiot.com/application-protocols-for-the-internet-of-things/</a:t>
            </a:r>
            <a:endParaRPr lang="en-US" sz="1400" dirty="0">
              <a:latin typeface="Comic Sans MS" panose="030F0702030302020204" pitchFamily="66" charset="0"/>
            </a:endParaRPr>
          </a:p>
        </p:txBody>
      </p:sp>
    </p:spTree>
    <p:extLst>
      <p:ext uri="{BB962C8B-B14F-4D97-AF65-F5344CB8AC3E}">
        <p14:creationId xmlns:p14="http://schemas.microsoft.com/office/powerpoint/2010/main" val="3653785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HTTP: Not Necessarily Suitable for Small Devices</a:t>
            </a:r>
          </a:p>
        </p:txBody>
      </p:sp>
      <p:sp>
        <p:nvSpPr>
          <p:cNvPr id="3" name="Content Placeholder 2"/>
          <p:cNvSpPr>
            <a:spLocks noGrp="1"/>
          </p:cNvSpPr>
          <p:nvPr>
            <p:ph idx="1"/>
          </p:nvPr>
        </p:nvSpPr>
        <p:spPr>
          <a:xfrm>
            <a:off x="326794" y="1013433"/>
            <a:ext cx="11266586" cy="4747846"/>
          </a:xfrm>
        </p:spPr>
        <p:txBody>
          <a:bodyPr>
            <a:noAutofit/>
          </a:bodyPr>
          <a:lstStyle/>
          <a:p>
            <a:pPr lvl="1"/>
            <a:r>
              <a:rPr lang="en-US" dirty="0">
                <a:solidFill>
                  <a:schemeClr val="bg1"/>
                </a:solidFill>
              </a:rPr>
              <a:t>HTTP is one-way. </a:t>
            </a:r>
          </a:p>
          <a:p>
            <a:pPr lvl="2"/>
            <a:r>
              <a:rPr lang="en-US" dirty="0">
                <a:solidFill>
                  <a:schemeClr val="bg1"/>
                </a:solidFill>
              </a:rPr>
              <a:t>The client must initiate the connection. </a:t>
            </a:r>
          </a:p>
          <a:p>
            <a:pPr lvl="2"/>
            <a:r>
              <a:rPr lang="en-US" dirty="0">
                <a:solidFill>
                  <a:schemeClr val="bg1"/>
                </a:solidFill>
              </a:rPr>
              <a:t>In an IoT application, the devices or sensors are typically clients; as a result, they cannot passively receive commands from the network.</a:t>
            </a:r>
          </a:p>
          <a:p>
            <a:pPr lvl="1"/>
            <a:endParaRPr lang="en-US" dirty="0">
              <a:solidFill>
                <a:schemeClr val="bg1"/>
              </a:solidFill>
            </a:endParaRPr>
          </a:p>
          <a:p>
            <a:pPr lvl="1"/>
            <a:r>
              <a:rPr lang="en-US" dirty="0">
                <a:solidFill>
                  <a:schemeClr val="bg1"/>
                </a:solidFill>
              </a:rPr>
              <a:t>HTTP is a 1-1 protocol. </a:t>
            </a:r>
          </a:p>
          <a:p>
            <a:pPr lvl="2"/>
            <a:r>
              <a:rPr lang="en-US" dirty="0">
                <a:solidFill>
                  <a:schemeClr val="bg1"/>
                </a:solidFill>
              </a:rPr>
              <a:t>The client makes a request, and the server responds. </a:t>
            </a:r>
          </a:p>
          <a:p>
            <a:pPr lvl="2"/>
            <a:r>
              <a:rPr lang="en-US" dirty="0">
                <a:solidFill>
                  <a:schemeClr val="bg1"/>
                </a:solidFill>
              </a:rPr>
              <a:t>It is difficult and expensive to broadcast a message to all devices on the network, which is a common use case in </a:t>
            </a:r>
            <a:r>
              <a:rPr lang="en-US" dirty="0" err="1">
                <a:solidFill>
                  <a:schemeClr val="bg1"/>
                </a:solidFill>
              </a:rPr>
              <a:t>IoT</a:t>
            </a:r>
            <a:r>
              <a:rPr lang="en-US" dirty="0">
                <a:solidFill>
                  <a:schemeClr val="bg1"/>
                </a:solidFill>
              </a:rPr>
              <a:t> applications.</a:t>
            </a:r>
          </a:p>
          <a:p>
            <a:pPr fontAlgn="base"/>
            <a:endParaRPr lang="en-US" sz="2000" dirty="0">
              <a:solidFill>
                <a:schemeClr val="bg1"/>
              </a:solidFill>
              <a:latin typeface="Comic Sans MS" panose="030F0702030302020204" pitchFamily="66" charset="0"/>
            </a:endParaRPr>
          </a:p>
        </p:txBody>
      </p:sp>
      <p:sp>
        <p:nvSpPr>
          <p:cNvPr id="4" name="TextBox 3"/>
          <p:cNvSpPr txBox="1"/>
          <p:nvPr/>
        </p:nvSpPr>
        <p:spPr>
          <a:xfrm>
            <a:off x="115910" y="6534382"/>
            <a:ext cx="11477470" cy="307777"/>
          </a:xfrm>
          <a:prstGeom prst="rect">
            <a:avLst/>
          </a:prstGeom>
          <a:noFill/>
        </p:spPr>
        <p:txBody>
          <a:bodyPr wrap="square" rtlCol="0">
            <a:spAutoFit/>
          </a:bodyPr>
          <a:lstStyle/>
          <a:p>
            <a:r>
              <a:rPr lang="en-US" sz="1400" b="1" dirty="0"/>
              <a:t>Getting to know MQTT, online available, </a:t>
            </a:r>
            <a:r>
              <a:rPr lang="en-US" sz="1400" dirty="0"/>
              <a:t> </a:t>
            </a:r>
            <a:r>
              <a:rPr lang="en-US" sz="1400" dirty="0">
                <a:hlinkClick r:id="rId3"/>
              </a:rPr>
              <a:t>https://developer.ibm.com/articles/iot-mqtt-why-good-for-iot/</a:t>
            </a:r>
            <a:endParaRPr lang="en-US" sz="1400" dirty="0">
              <a:latin typeface="Comic Sans MS" panose="030F0702030302020204" pitchFamily="66" charset="0"/>
            </a:endParaRPr>
          </a:p>
        </p:txBody>
      </p:sp>
    </p:spTree>
    <p:extLst>
      <p:ext uri="{BB962C8B-B14F-4D97-AF65-F5344CB8AC3E}">
        <p14:creationId xmlns:p14="http://schemas.microsoft.com/office/powerpoint/2010/main" val="41610888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IoT Protocol Stack- Application Layer Protocols</a:t>
            </a:r>
          </a:p>
        </p:txBody>
      </p:sp>
      <p:sp>
        <p:nvSpPr>
          <p:cNvPr id="3" name="Content Placeholder 2"/>
          <p:cNvSpPr>
            <a:spLocks noGrp="1"/>
          </p:cNvSpPr>
          <p:nvPr>
            <p:ph idx="1"/>
          </p:nvPr>
        </p:nvSpPr>
        <p:spPr>
          <a:xfrm>
            <a:off x="700424" y="1520976"/>
            <a:ext cx="11201290" cy="3615267"/>
          </a:xfrm>
        </p:spPr>
        <p:txBody>
          <a:bodyPr>
            <a:noAutofit/>
          </a:bodyPr>
          <a:lstStyle/>
          <a:p>
            <a:r>
              <a:rPr lang="en-US" dirty="0">
                <a:solidFill>
                  <a:schemeClr val="bg1"/>
                </a:solidFill>
              </a:rPr>
              <a:t>When considering constrained networks and/or a large-scale deployment of constrained nodes, verbose web-based and data model protocols, as discussed in the previous section, may be too heavy for </a:t>
            </a:r>
            <a:r>
              <a:rPr lang="en-US" dirty="0" err="1">
                <a:solidFill>
                  <a:schemeClr val="bg1"/>
                </a:solidFill>
              </a:rPr>
              <a:t>IoT</a:t>
            </a:r>
            <a:r>
              <a:rPr lang="en-US" dirty="0">
                <a:solidFill>
                  <a:schemeClr val="bg1"/>
                </a:solidFill>
              </a:rPr>
              <a:t> applications. </a:t>
            </a:r>
          </a:p>
          <a:p>
            <a:endParaRPr lang="en-US" sz="1100" dirty="0">
              <a:solidFill>
                <a:schemeClr val="bg1"/>
              </a:solidFill>
            </a:endParaRPr>
          </a:p>
          <a:p>
            <a:r>
              <a:rPr lang="en-US" dirty="0">
                <a:solidFill>
                  <a:schemeClr val="bg1"/>
                </a:solidFill>
              </a:rPr>
              <a:t>To address this problem, the </a:t>
            </a:r>
            <a:r>
              <a:rPr lang="en-US" dirty="0" err="1">
                <a:solidFill>
                  <a:schemeClr val="bg1"/>
                </a:solidFill>
              </a:rPr>
              <a:t>IoT</a:t>
            </a:r>
            <a:r>
              <a:rPr lang="en-US" dirty="0">
                <a:solidFill>
                  <a:schemeClr val="bg1"/>
                </a:solidFill>
              </a:rPr>
              <a:t> industry is working on new lightweight protocols that are better suited to large numbers of constrained nodes and networks. </a:t>
            </a:r>
          </a:p>
          <a:p>
            <a:endParaRPr lang="en-US" sz="1100" dirty="0">
              <a:solidFill>
                <a:schemeClr val="bg1"/>
              </a:solidFill>
            </a:endParaRPr>
          </a:p>
          <a:p>
            <a:r>
              <a:rPr lang="en-US" dirty="0">
                <a:solidFill>
                  <a:schemeClr val="bg1"/>
                </a:solidFill>
              </a:rPr>
              <a:t>Two of the most popular protocols are </a:t>
            </a:r>
            <a:r>
              <a:rPr lang="en-US" dirty="0" err="1">
                <a:solidFill>
                  <a:schemeClr val="bg1"/>
                </a:solidFill>
              </a:rPr>
              <a:t>CoAP</a:t>
            </a:r>
            <a:r>
              <a:rPr lang="en-US" dirty="0">
                <a:solidFill>
                  <a:schemeClr val="bg1"/>
                </a:solidFill>
              </a:rPr>
              <a:t> and MQTT. </a:t>
            </a:r>
          </a:p>
          <a:p>
            <a:endParaRPr lang="en-US" dirty="0">
              <a:solidFill>
                <a:schemeClr val="bg1"/>
              </a:solidFill>
            </a:endParaRPr>
          </a:p>
          <a:p>
            <a:r>
              <a:rPr lang="en-US" dirty="0">
                <a:solidFill>
                  <a:schemeClr val="bg1"/>
                </a:solidFill>
              </a:rPr>
              <a:t>Before introducing </a:t>
            </a:r>
            <a:r>
              <a:rPr lang="en-US" dirty="0" err="1">
                <a:solidFill>
                  <a:schemeClr val="bg1"/>
                </a:solidFill>
              </a:rPr>
              <a:t>CoAP</a:t>
            </a:r>
            <a:r>
              <a:rPr lang="en-US" dirty="0">
                <a:solidFill>
                  <a:schemeClr val="bg1"/>
                </a:solidFill>
              </a:rPr>
              <a:t> and MQTT, we review two data exchange models</a:t>
            </a:r>
          </a:p>
        </p:txBody>
      </p:sp>
      <p:sp>
        <p:nvSpPr>
          <p:cNvPr id="4" name="TextBox 3"/>
          <p:cNvSpPr txBox="1"/>
          <p:nvPr/>
        </p:nvSpPr>
        <p:spPr>
          <a:xfrm>
            <a:off x="115910" y="6386668"/>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3436582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Request-Response vs. Publish-Subscribe</a:t>
            </a:r>
            <a:r>
              <a:rPr lang="en-US" dirty="0">
                <a:effectLst/>
              </a:rPr>
              <a:t/>
            </a:r>
            <a:br>
              <a:rPr lang="en-US" dirty="0">
                <a:effectLst/>
              </a:rPr>
            </a:br>
            <a:endParaRPr lang="en-US" dirty="0">
              <a:latin typeface="Comic Sans MS" panose="030F0702030302020204" pitchFamily="66" charset="0"/>
            </a:endParaRPr>
          </a:p>
        </p:txBody>
      </p:sp>
      <p:sp>
        <p:nvSpPr>
          <p:cNvPr id="3" name="Content Placeholder 2"/>
          <p:cNvSpPr>
            <a:spLocks noGrp="1"/>
          </p:cNvSpPr>
          <p:nvPr>
            <p:ph idx="1"/>
          </p:nvPr>
        </p:nvSpPr>
        <p:spPr>
          <a:xfrm>
            <a:off x="700424" y="885951"/>
            <a:ext cx="11052405" cy="4428445"/>
          </a:xfrm>
        </p:spPr>
        <p:txBody>
          <a:bodyPr>
            <a:normAutofit/>
          </a:bodyPr>
          <a:lstStyle/>
          <a:p>
            <a:r>
              <a:rPr lang="en-US" dirty="0">
                <a:solidFill>
                  <a:schemeClr val="bg1"/>
                </a:solidFill>
              </a:rPr>
              <a:t>How does a spreadsheet get to the printer, a YouTube video get to your smartphone, or—most important for automation engineers—a value from a sensor get to your HMI?</a:t>
            </a:r>
          </a:p>
          <a:p>
            <a:endParaRPr lang="en-US" dirty="0">
              <a:solidFill>
                <a:schemeClr val="bg1"/>
              </a:solidFill>
            </a:endParaRPr>
          </a:p>
          <a:p>
            <a:r>
              <a:rPr lang="en-US" dirty="0">
                <a:solidFill>
                  <a:schemeClr val="bg1"/>
                </a:solidFill>
              </a:rPr>
              <a:t>Two Communication (Data Exchange) Models:</a:t>
            </a:r>
          </a:p>
          <a:p>
            <a:pPr lvl="1"/>
            <a:r>
              <a:rPr lang="en-US" dirty="0">
                <a:solidFill>
                  <a:schemeClr val="bg1"/>
                </a:solidFill>
              </a:rPr>
              <a:t>Request and Response</a:t>
            </a:r>
          </a:p>
          <a:p>
            <a:pPr lvl="1"/>
            <a:r>
              <a:rPr lang="en-US" dirty="0">
                <a:solidFill>
                  <a:schemeClr val="bg1"/>
                </a:solidFill>
              </a:rPr>
              <a:t>Publish and Subscribe</a:t>
            </a:r>
          </a:p>
          <a:p>
            <a:endParaRPr lang="en-US" dirty="0">
              <a:solidFill>
                <a:schemeClr val="bg1"/>
              </a:solidFill>
            </a:endParaRPr>
          </a:p>
          <a:p>
            <a:endParaRPr lang="en-US" dirty="0">
              <a:solidFill>
                <a:schemeClr val="bg1"/>
              </a:solidFill>
            </a:endParaRPr>
          </a:p>
          <a:p>
            <a:endParaRPr lang="en-US" sz="2400" dirty="0">
              <a:solidFill>
                <a:schemeClr val="bg1"/>
              </a:solidFill>
              <a:latin typeface="Comic Sans MS" panose="030F0702030302020204" pitchFamily="66" charset="0"/>
            </a:endParaRPr>
          </a:p>
        </p:txBody>
      </p:sp>
      <p:sp>
        <p:nvSpPr>
          <p:cNvPr id="4" name="TextBox 3"/>
          <p:cNvSpPr txBox="1"/>
          <p:nvPr/>
        </p:nvSpPr>
        <p:spPr>
          <a:xfrm>
            <a:off x="115910" y="6534382"/>
            <a:ext cx="11477470" cy="307777"/>
          </a:xfrm>
          <a:prstGeom prst="rect">
            <a:avLst/>
          </a:prstGeom>
          <a:noFill/>
        </p:spPr>
        <p:txBody>
          <a:bodyPr wrap="square" rtlCol="0">
            <a:spAutoFit/>
          </a:bodyPr>
          <a:lstStyle/>
          <a:p>
            <a:r>
              <a:rPr lang="en-US" sz="1400" dirty="0"/>
              <a:t>Request-response vs. publish-subscribe, part 1: What's the diff? </a:t>
            </a:r>
            <a:r>
              <a:rPr lang="en-US" sz="1400" b="1" dirty="0"/>
              <a:t>, online available, </a:t>
            </a:r>
            <a:r>
              <a:rPr lang="en-US" sz="1400" dirty="0">
                <a:hlinkClick r:id="rId3"/>
              </a:rPr>
              <a:t>https://blog.opto22.com/optoblog/request-response-vs-pub-sub-part-1</a:t>
            </a:r>
            <a:endParaRPr lang="en-US" sz="1400" dirty="0">
              <a:latin typeface="Comic Sans MS" panose="030F0702030302020204" pitchFamily="66" charset="0"/>
            </a:endParaRPr>
          </a:p>
        </p:txBody>
      </p:sp>
    </p:spTree>
    <p:extLst>
      <p:ext uri="{BB962C8B-B14F-4D97-AF65-F5344CB8AC3E}">
        <p14:creationId xmlns:p14="http://schemas.microsoft.com/office/powerpoint/2010/main" val="35051019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Request-Response vs. Publish-Subscribe</a:t>
            </a:r>
            <a:r>
              <a:rPr lang="en-US" dirty="0">
                <a:effectLst/>
              </a:rPr>
              <a:t/>
            </a:r>
            <a:br>
              <a:rPr lang="en-US" dirty="0">
                <a:effectLst/>
              </a:rPr>
            </a:br>
            <a:endParaRPr lang="en-US" dirty="0">
              <a:latin typeface="Comic Sans MS" panose="030F0702030302020204" pitchFamily="66" charset="0"/>
            </a:endParaRPr>
          </a:p>
        </p:txBody>
      </p:sp>
      <p:sp>
        <p:nvSpPr>
          <p:cNvPr id="3" name="Content Placeholder 2"/>
          <p:cNvSpPr>
            <a:spLocks noGrp="1"/>
          </p:cNvSpPr>
          <p:nvPr>
            <p:ph idx="1"/>
          </p:nvPr>
        </p:nvSpPr>
        <p:spPr>
          <a:xfrm>
            <a:off x="700424" y="1508233"/>
            <a:ext cx="11085176" cy="4656341"/>
          </a:xfrm>
        </p:spPr>
        <p:txBody>
          <a:bodyPr>
            <a:normAutofit/>
          </a:bodyPr>
          <a:lstStyle/>
          <a:p>
            <a:r>
              <a:rPr lang="en-US" dirty="0">
                <a:solidFill>
                  <a:schemeClr val="bg1"/>
                </a:solidFill>
              </a:rPr>
              <a:t>Request and Response Model</a:t>
            </a:r>
          </a:p>
          <a:p>
            <a:pPr lvl="1"/>
            <a:r>
              <a:rPr lang="en-US" sz="2600" dirty="0">
                <a:solidFill>
                  <a:schemeClr val="bg1"/>
                </a:solidFill>
              </a:rPr>
              <a:t>A client computer or software requests data or services, and a server computer or software responds to the request by providing the data or service</a:t>
            </a:r>
          </a:p>
          <a:p>
            <a:pPr lvl="1"/>
            <a:endParaRPr lang="en-US" dirty="0">
              <a:solidFill>
                <a:schemeClr val="bg1"/>
              </a:solidFill>
            </a:endParaRPr>
          </a:p>
          <a:p>
            <a:pPr lvl="1"/>
            <a:r>
              <a:rPr lang="en-US" dirty="0">
                <a:solidFill>
                  <a:schemeClr val="bg1"/>
                </a:solidFill>
              </a:rPr>
              <a:t>Examples:</a:t>
            </a:r>
          </a:p>
          <a:p>
            <a:pPr lvl="2"/>
            <a:r>
              <a:rPr lang="en-US" dirty="0">
                <a:solidFill>
                  <a:schemeClr val="bg1"/>
                </a:solidFill>
              </a:rPr>
              <a:t>Send a spreadsheet to the network printer</a:t>
            </a:r>
          </a:p>
          <a:p>
            <a:pPr lvl="3"/>
            <a:r>
              <a:rPr lang="en-US" dirty="0">
                <a:solidFill>
                  <a:schemeClr val="bg1"/>
                </a:solidFill>
              </a:rPr>
              <a:t>your spreadsheet program is the client and print server, responds to the request and allocates resources for printers on the network. </a:t>
            </a:r>
          </a:p>
          <a:p>
            <a:pPr lvl="2"/>
            <a:r>
              <a:rPr lang="en-US" dirty="0">
                <a:solidFill>
                  <a:schemeClr val="bg1"/>
                </a:solidFill>
              </a:rPr>
              <a:t>Watching the YouTube video on your smartphone </a:t>
            </a:r>
          </a:p>
          <a:p>
            <a:pPr lvl="3"/>
            <a:r>
              <a:rPr lang="en-US" dirty="0">
                <a:solidFill>
                  <a:schemeClr val="bg1"/>
                </a:solidFill>
              </a:rPr>
              <a:t>your web browser or YouTube app is the client, YouTube’s web server receives the request and responds by serving the video page to you</a:t>
            </a:r>
          </a:p>
          <a:p>
            <a:pPr lvl="1"/>
            <a:endParaRPr lang="en-US" dirty="0">
              <a:solidFill>
                <a:schemeClr val="bg1"/>
              </a:solidFill>
            </a:endParaRPr>
          </a:p>
          <a:p>
            <a:endParaRPr lang="en-US" dirty="0">
              <a:solidFill>
                <a:schemeClr val="bg1"/>
              </a:solidFill>
            </a:endParaRPr>
          </a:p>
          <a:p>
            <a:endParaRPr lang="en-US" sz="2400" dirty="0">
              <a:solidFill>
                <a:schemeClr val="bg1"/>
              </a:solidFill>
              <a:latin typeface="Comic Sans MS" panose="030F0702030302020204" pitchFamily="66" charset="0"/>
            </a:endParaRPr>
          </a:p>
        </p:txBody>
      </p:sp>
      <p:sp>
        <p:nvSpPr>
          <p:cNvPr id="4" name="TextBox 3"/>
          <p:cNvSpPr txBox="1"/>
          <p:nvPr/>
        </p:nvSpPr>
        <p:spPr>
          <a:xfrm>
            <a:off x="115910" y="6534382"/>
            <a:ext cx="11477470" cy="307777"/>
          </a:xfrm>
          <a:prstGeom prst="rect">
            <a:avLst/>
          </a:prstGeom>
          <a:noFill/>
        </p:spPr>
        <p:txBody>
          <a:bodyPr wrap="square" rtlCol="0">
            <a:spAutoFit/>
          </a:bodyPr>
          <a:lstStyle/>
          <a:p>
            <a:r>
              <a:rPr lang="en-US" sz="1400" dirty="0"/>
              <a:t>Request-response vs. publish-subscribe, part 1: What's the diff? </a:t>
            </a:r>
            <a:r>
              <a:rPr lang="en-US" sz="1400" b="1" dirty="0"/>
              <a:t>, online available, </a:t>
            </a:r>
            <a:r>
              <a:rPr lang="en-US" sz="1400" dirty="0">
                <a:hlinkClick r:id="rId3"/>
              </a:rPr>
              <a:t>https://blog.opto22.com/optoblog/request-response-vs-pub-sub-part-1</a:t>
            </a:r>
            <a:endParaRPr lang="en-US" sz="1400" dirty="0">
              <a:latin typeface="Comic Sans MS" panose="030F0702030302020204" pitchFamily="66" charset="0"/>
            </a:endParaRPr>
          </a:p>
        </p:txBody>
      </p:sp>
    </p:spTree>
    <p:extLst>
      <p:ext uri="{BB962C8B-B14F-4D97-AF65-F5344CB8AC3E}">
        <p14:creationId xmlns:p14="http://schemas.microsoft.com/office/powerpoint/2010/main" val="1920710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Request-Response vs. Publish-Subscribe</a:t>
            </a:r>
          </a:p>
        </p:txBody>
      </p:sp>
      <p:sp>
        <p:nvSpPr>
          <p:cNvPr id="3" name="Content Placeholder 2"/>
          <p:cNvSpPr>
            <a:spLocks noGrp="1"/>
          </p:cNvSpPr>
          <p:nvPr>
            <p:ph idx="1"/>
          </p:nvPr>
        </p:nvSpPr>
        <p:spPr>
          <a:xfrm>
            <a:off x="700429" y="1647825"/>
            <a:ext cx="10791148" cy="4428445"/>
          </a:xfrm>
        </p:spPr>
        <p:txBody>
          <a:bodyPr>
            <a:normAutofit fontScale="92500" lnSpcReduction="20000"/>
          </a:bodyPr>
          <a:lstStyle/>
          <a:p>
            <a:r>
              <a:rPr lang="en-US" dirty="0">
                <a:solidFill>
                  <a:schemeClr val="bg1"/>
                </a:solidFill>
              </a:rPr>
              <a:t>Publish and Subscribe</a:t>
            </a:r>
          </a:p>
          <a:p>
            <a:pPr lvl="1"/>
            <a:r>
              <a:rPr lang="en-US" dirty="0">
                <a:solidFill>
                  <a:schemeClr val="bg1"/>
                </a:solidFill>
              </a:rPr>
              <a:t>A central source called a broker (also sometimes called a server) which receives and distributes all data. </a:t>
            </a:r>
          </a:p>
          <a:p>
            <a:pPr lvl="1"/>
            <a:endParaRPr lang="en-US" dirty="0">
              <a:solidFill>
                <a:schemeClr val="bg1"/>
              </a:solidFill>
            </a:endParaRPr>
          </a:p>
          <a:p>
            <a:pPr lvl="1"/>
            <a:r>
              <a:rPr lang="en-US" dirty="0">
                <a:solidFill>
                  <a:schemeClr val="bg1"/>
                </a:solidFill>
              </a:rPr>
              <a:t>Pub-sub clients can publish data to the broker or subscribe to get data from it—or both.</a:t>
            </a:r>
          </a:p>
          <a:p>
            <a:pPr lvl="1"/>
            <a:endParaRPr lang="en-US" dirty="0">
              <a:solidFill>
                <a:schemeClr val="bg1"/>
              </a:solidFill>
            </a:endParaRPr>
          </a:p>
          <a:p>
            <a:pPr lvl="1"/>
            <a:r>
              <a:rPr lang="en-US" dirty="0">
                <a:solidFill>
                  <a:schemeClr val="bg1"/>
                </a:solidFill>
              </a:rPr>
              <a:t>Clients that publish data send it only when the data changes (report by exception, or RBE).</a:t>
            </a:r>
          </a:p>
          <a:p>
            <a:pPr lvl="1"/>
            <a:endParaRPr lang="en-US" dirty="0">
              <a:solidFill>
                <a:schemeClr val="bg1"/>
              </a:solidFill>
            </a:endParaRPr>
          </a:p>
          <a:p>
            <a:pPr lvl="1"/>
            <a:r>
              <a:rPr lang="en-US" dirty="0">
                <a:solidFill>
                  <a:schemeClr val="bg1"/>
                </a:solidFill>
              </a:rPr>
              <a:t> Clients that subscribe to data automatically receive it from the broker/server, but again, only when it changes.</a:t>
            </a:r>
          </a:p>
          <a:p>
            <a:pPr lvl="1"/>
            <a:endParaRPr lang="en-US" dirty="0">
              <a:solidFill>
                <a:schemeClr val="bg1"/>
              </a:solidFill>
            </a:endParaRPr>
          </a:p>
          <a:p>
            <a:pPr lvl="1"/>
            <a:r>
              <a:rPr lang="en-US" dirty="0">
                <a:solidFill>
                  <a:schemeClr val="bg1"/>
                </a:solidFill>
              </a:rPr>
              <a:t>The broker does not store data; it simply moves it from publishers to subscribers.</a:t>
            </a:r>
          </a:p>
          <a:p>
            <a:pPr lvl="2"/>
            <a:r>
              <a:rPr lang="en-US" dirty="0">
                <a:solidFill>
                  <a:schemeClr val="bg1"/>
                </a:solidFill>
              </a:rPr>
              <a:t>When data comes in from a publisher, the broker promptly sends it off to any client subscribed to that data.</a:t>
            </a:r>
          </a:p>
          <a:p>
            <a:pPr lvl="1"/>
            <a:endParaRPr lang="en-US" dirty="0">
              <a:solidFill>
                <a:schemeClr val="bg1"/>
              </a:solidFill>
            </a:endParaRPr>
          </a:p>
          <a:p>
            <a:endParaRPr lang="en-US" dirty="0">
              <a:solidFill>
                <a:schemeClr val="bg1"/>
              </a:solidFill>
            </a:endParaRPr>
          </a:p>
          <a:p>
            <a:endParaRPr lang="en-US" sz="2400" dirty="0">
              <a:solidFill>
                <a:schemeClr val="bg1"/>
              </a:solidFill>
              <a:latin typeface="Comic Sans MS" panose="030F0702030302020204" pitchFamily="66" charset="0"/>
            </a:endParaRPr>
          </a:p>
        </p:txBody>
      </p:sp>
      <p:sp>
        <p:nvSpPr>
          <p:cNvPr id="4" name="TextBox 3"/>
          <p:cNvSpPr txBox="1"/>
          <p:nvPr/>
        </p:nvSpPr>
        <p:spPr>
          <a:xfrm>
            <a:off x="115910" y="6555481"/>
            <a:ext cx="11477470" cy="307777"/>
          </a:xfrm>
          <a:prstGeom prst="rect">
            <a:avLst/>
          </a:prstGeom>
          <a:noFill/>
        </p:spPr>
        <p:txBody>
          <a:bodyPr wrap="square" rtlCol="0">
            <a:spAutoFit/>
          </a:bodyPr>
          <a:lstStyle/>
          <a:p>
            <a:r>
              <a:rPr lang="en-US" sz="1400" dirty="0"/>
              <a:t>Request-response vs. publish-subscribe, part 1: What's the diff? </a:t>
            </a:r>
            <a:r>
              <a:rPr lang="en-US" sz="1400" b="1" dirty="0"/>
              <a:t>, online available, </a:t>
            </a:r>
            <a:r>
              <a:rPr lang="en-US" sz="1400" dirty="0">
                <a:hlinkClick r:id="rId3"/>
              </a:rPr>
              <a:t>https://blog.opto22.com/optoblog/request-response-vs-pub-sub-part-1</a:t>
            </a:r>
            <a:endParaRPr lang="en-US" sz="1400" dirty="0">
              <a:latin typeface="Comic Sans MS" panose="030F0702030302020204" pitchFamily="66" charset="0"/>
            </a:endParaRPr>
          </a:p>
        </p:txBody>
      </p:sp>
    </p:spTree>
    <p:extLst>
      <p:ext uri="{BB962C8B-B14F-4D97-AF65-F5344CB8AC3E}">
        <p14:creationId xmlns:p14="http://schemas.microsoft.com/office/powerpoint/2010/main" val="3456063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a:latin typeface="Comic Sans MS" panose="030F0702030302020204" pitchFamily="66" charset="0"/>
              </a:rPr>
              <a:t>Contents </a:t>
            </a:r>
          </a:p>
        </p:txBody>
      </p:sp>
      <p:sp>
        <p:nvSpPr>
          <p:cNvPr id="3" name="Content Placeholder 2"/>
          <p:cNvSpPr>
            <a:spLocks noGrp="1"/>
          </p:cNvSpPr>
          <p:nvPr>
            <p:ph idx="1"/>
          </p:nvPr>
        </p:nvSpPr>
        <p:spPr>
          <a:xfrm>
            <a:off x="700424" y="1138426"/>
            <a:ext cx="11491373" cy="2751403"/>
          </a:xfrm>
        </p:spPr>
        <p:txBody>
          <a:bodyPr>
            <a:normAutofit/>
          </a:bodyPr>
          <a:lstStyle/>
          <a:p>
            <a:pPr>
              <a:lnSpc>
                <a:spcPct val="170000"/>
              </a:lnSpc>
            </a:pPr>
            <a:r>
              <a:rPr lang="en-US" sz="2800" dirty="0">
                <a:solidFill>
                  <a:schemeClr val="bg1"/>
                </a:solidFill>
                <a:latin typeface="Comic Sans MS" panose="030F0702030302020204" pitchFamily="66" charset="0"/>
              </a:rPr>
              <a:t>Introduction </a:t>
            </a:r>
          </a:p>
          <a:p>
            <a:pPr>
              <a:lnSpc>
                <a:spcPct val="170000"/>
              </a:lnSpc>
            </a:pPr>
            <a:r>
              <a:rPr lang="en-US" sz="2800" dirty="0">
                <a:solidFill>
                  <a:schemeClr val="bg1"/>
                </a:solidFill>
                <a:latin typeface="Comic Sans MS" panose="030F0702030302020204" pitchFamily="66" charset="0"/>
              </a:rPr>
              <a:t>Physical and Link Layers Protocols (IoT Access Technologies)</a:t>
            </a:r>
          </a:p>
          <a:p>
            <a:pPr>
              <a:lnSpc>
                <a:spcPct val="170000"/>
              </a:lnSpc>
            </a:pPr>
            <a:r>
              <a:rPr lang="en-US" sz="2400" dirty="0" smtClean="0">
                <a:solidFill>
                  <a:schemeClr val="bg1"/>
                </a:solidFill>
                <a:latin typeface="Comic Sans MS" panose="030F0702030302020204" pitchFamily="66" charset="0"/>
              </a:rPr>
              <a:t>Application </a:t>
            </a:r>
            <a:r>
              <a:rPr lang="en-US" sz="2400" dirty="0">
                <a:solidFill>
                  <a:schemeClr val="bg1"/>
                </a:solidFill>
                <a:latin typeface="Comic Sans MS" panose="030F0702030302020204" pitchFamily="66" charset="0"/>
              </a:rPr>
              <a:t>Layer Protocols</a:t>
            </a:r>
            <a:endParaRPr lang="en-US" b="1" dirty="0">
              <a:solidFill>
                <a:schemeClr val="bg1"/>
              </a:solidFill>
              <a:latin typeface="Comic Sans MS" panose="030F0702030302020204" pitchFamily="66" charset="0"/>
            </a:endParaRPr>
          </a:p>
        </p:txBody>
      </p:sp>
      <p:sp>
        <p:nvSpPr>
          <p:cNvPr id="4" name="Rectangle 3"/>
          <p:cNvSpPr/>
          <p:nvPr/>
        </p:nvSpPr>
        <p:spPr>
          <a:xfrm>
            <a:off x="573741" y="6110837"/>
            <a:ext cx="11159778" cy="778355"/>
          </a:xfrm>
          <a:prstGeom prst="rect">
            <a:avLst/>
          </a:prstGeom>
        </p:spPr>
        <p:txBody>
          <a:bodyPr wrap="square">
            <a:spAutoFit/>
          </a:bodyPr>
          <a:lstStyle/>
          <a:p>
            <a:pPr>
              <a:lnSpc>
                <a:spcPct val="170000"/>
              </a:lnSpc>
            </a:pPr>
            <a:r>
              <a:rPr lang="en-US" sz="1400" b="1" dirty="0">
                <a:latin typeface="Comic Sans MS" panose="030F0702030302020204" pitchFamily="66" charset="0"/>
              </a:rPr>
              <a:t>Mostly adopted from Chapters 4, 5, and 6 of </a:t>
            </a:r>
            <a:r>
              <a:rPr lang="en-US" sz="1400" b="1" dirty="0">
                <a:solidFill>
                  <a:srgbClr val="FF0000"/>
                </a:solidFill>
                <a:latin typeface="Comic Sans MS" panose="030F0702030302020204" pitchFamily="66" charset="0"/>
              </a:rPr>
              <a:t>IoT Fundamentals: Networking Technologies, Protocols, and Use Cases for the Internet of Thing</a:t>
            </a:r>
            <a:r>
              <a:rPr lang="en-US" sz="1400" b="1" dirty="0">
                <a:latin typeface="Comic Sans MS" panose="030F0702030302020204" pitchFamily="66" charset="0"/>
              </a:rPr>
              <a:t>, Cisco press, 2017</a:t>
            </a:r>
          </a:p>
        </p:txBody>
      </p:sp>
    </p:spTree>
    <p:extLst>
      <p:ext uri="{BB962C8B-B14F-4D97-AF65-F5344CB8AC3E}">
        <p14:creationId xmlns:p14="http://schemas.microsoft.com/office/powerpoint/2010/main" val="3638492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366" y="381935"/>
            <a:ext cx="10791153" cy="763525"/>
          </a:xfrm>
        </p:spPr>
        <p:txBody>
          <a:bodyPr>
            <a:normAutofit fontScale="90000"/>
          </a:bodyPr>
          <a:lstStyle/>
          <a:p>
            <a:pPr algn="l"/>
            <a:r>
              <a:rPr lang="en-US" dirty="0">
                <a:latin typeface="Comic Sans MS" panose="030F0702030302020204" pitchFamily="66" charset="0"/>
              </a:rPr>
              <a:t>Request-Response vs. Publish-Subscribe-Which to Use?</a:t>
            </a:r>
          </a:p>
        </p:txBody>
      </p:sp>
      <p:sp>
        <p:nvSpPr>
          <p:cNvPr id="3" name="Content Placeholder 2"/>
          <p:cNvSpPr>
            <a:spLocks noGrp="1"/>
          </p:cNvSpPr>
          <p:nvPr>
            <p:ph idx="1"/>
          </p:nvPr>
        </p:nvSpPr>
        <p:spPr>
          <a:xfrm>
            <a:off x="907366" y="1622313"/>
            <a:ext cx="10686014" cy="4428445"/>
          </a:xfrm>
        </p:spPr>
        <p:txBody>
          <a:bodyPr>
            <a:normAutofit fontScale="92500" lnSpcReduction="10000"/>
          </a:bodyPr>
          <a:lstStyle/>
          <a:p>
            <a:r>
              <a:rPr lang="en-US" dirty="0">
                <a:solidFill>
                  <a:schemeClr val="bg1"/>
                </a:solidFill>
              </a:rPr>
              <a:t>In a request-response architecture, each client opens a direct connection to each server, because the client requests data directly from the server.</a:t>
            </a:r>
          </a:p>
          <a:p>
            <a:pPr lvl="1"/>
            <a:r>
              <a:rPr lang="en-US" dirty="0">
                <a:solidFill>
                  <a:schemeClr val="bg1"/>
                </a:solidFill>
              </a:rPr>
              <a:t>In automation, as fast as multiple times per second—and servers repetitively respond:</a:t>
            </a:r>
          </a:p>
          <a:p>
            <a:pPr lvl="2"/>
            <a:r>
              <a:rPr lang="en-US" dirty="0">
                <a:solidFill>
                  <a:schemeClr val="bg1"/>
                </a:solidFill>
              </a:rPr>
              <a:t>Q: What’s the sensor value? A: 10</a:t>
            </a:r>
            <a:br>
              <a:rPr lang="en-US" dirty="0">
                <a:solidFill>
                  <a:schemeClr val="bg1"/>
                </a:solidFill>
              </a:rPr>
            </a:br>
            <a:r>
              <a:rPr lang="en-US" dirty="0">
                <a:solidFill>
                  <a:schemeClr val="bg1"/>
                </a:solidFill>
              </a:rPr>
              <a:t>Q: What’s the sensor value? A: 10</a:t>
            </a:r>
            <a:br>
              <a:rPr lang="en-US" dirty="0">
                <a:solidFill>
                  <a:schemeClr val="bg1"/>
                </a:solidFill>
              </a:rPr>
            </a:br>
            <a:r>
              <a:rPr lang="en-US" dirty="0">
                <a:solidFill>
                  <a:schemeClr val="bg1"/>
                </a:solidFill>
              </a:rPr>
              <a:t>Q: What’s the sensor value? A: 10</a:t>
            </a:r>
            <a:br>
              <a:rPr lang="en-US" dirty="0">
                <a:solidFill>
                  <a:schemeClr val="bg1"/>
                </a:solidFill>
              </a:rPr>
            </a:br>
            <a:r>
              <a:rPr lang="en-US" dirty="0">
                <a:solidFill>
                  <a:schemeClr val="bg1"/>
                </a:solidFill>
              </a:rPr>
              <a:t>Q: What’s the sensor value? A: 10</a:t>
            </a:r>
            <a:br>
              <a:rPr lang="en-US" dirty="0">
                <a:solidFill>
                  <a:schemeClr val="bg1"/>
                </a:solidFill>
              </a:rPr>
            </a:br>
            <a:r>
              <a:rPr lang="en-US" dirty="0">
                <a:solidFill>
                  <a:schemeClr val="bg1"/>
                </a:solidFill>
              </a:rPr>
              <a:t>Q: What’s the sensor value? A: 10</a:t>
            </a:r>
            <a:br>
              <a:rPr lang="en-US" dirty="0">
                <a:solidFill>
                  <a:schemeClr val="bg1"/>
                </a:solidFill>
              </a:rPr>
            </a:br>
            <a:r>
              <a:rPr lang="en-US" dirty="0">
                <a:solidFill>
                  <a:schemeClr val="bg1"/>
                </a:solidFill>
              </a:rPr>
              <a:t>Q: What’s the sensor value? A: 9</a:t>
            </a:r>
            <a:br>
              <a:rPr lang="en-US" dirty="0">
                <a:solidFill>
                  <a:schemeClr val="bg1"/>
                </a:solidFill>
              </a:rPr>
            </a:br>
            <a:r>
              <a:rPr lang="en-US" dirty="0">
                <a:solidFill>
                  <a:schemeClr val="bg1"/>
                </a:solidFill>
              </a:rPr>
              <a:t>Q: What’s the sensor value? A: 9</a:t>
            </a:r>
          </a:p>
          <a:p>
            <a:endParaRPr lang="en-US" dirty="0">
              <a:solidFill>
                <a:schemeClr val="bg1"/>
              </a:solidFill>
            </a:endParaRPr>
          </a:p>
          <a:p>
            <a:r>
              <a:rPr lang="en-US" dirty="0">
                <a:solidFill>
                  <a:schemeClr val="bg1"/>
                </a:solidFill>
              </a:rPr>
              <a:t>If your network is robust and has few servers, request-response model works very well. </a:t>
            </a:r>
          </a:p>
          <a:p>
            <a:pPr lvl="1"/>
            <a:r>
              <a:rPr lang="en-US" dirty="0">
                <a:solidFill>
                  <a:schemeClr val="bg1"/>
                </a:solidFill>
              </a:rPr>
              <a:t>As long as the server has the capacity to respond to client demands and the network can handle the volume of traffic, request-response is a proven, reliable communication method. It's particularly useful for communications over a secure internal network.</a:t>
            </a:r>
          </a:p>
          <a:p>
            <a:endParaRPr lang="en-US" dirty="0">
              <a:solidFill>
                <a:schemeClr val="bg1"/>
              </a:solidFill>
            </a:endParaRPr>
          </a:p>
        </p:txBody>
      </p:sp>
      <p:sp>
        <p:nvSpPr>
          <p:cNvPr id="4" name="TextBox 3"/>
          <p:cNvSpPr txBox="1"/>
          <p:nvPr/>
        </p:nvSpPr>
        <p:spPr>
          <a:xfrm>
            <a:off x="115910" y="6555481"/>
            <a:ext cx="11477470" cy="307777"/>
          </a:xfrm>
          <a:prstGeom prst="rect">
            <a:avLst/>
          </a:prstGeom>
          <a:noFill/>
        </p:spPr>
        <p:txBody>
          <a:bodyPr wrap="square" rtlCol="0">
            <a:spAutoFit/>
          </a:bodyPr>
          <a:lstStyle/>
          <a:p>
            <a:r>
              <a:rPr lang="en-US" sz="1400" dirty="0"/>
              <a:t>Request-response vs. publish-subscribe, part 2: Which to use?</a:t>
            </a:r>
            <a:r>
              <a:rPr lang="en-US" sz="1400" b="1" dirty="0"/>
              <a:t>, online available, </a:t>
            </a:r>
            <a:r>
              <a:rPr lang="en-US" sz="1400" dirty="0">
                <a:hlinkClick r:id="rId3"/>
              </a:rPr>
              <a:t>https://blog.opto22.com/optoblog/request-response-vs-pub-sub-part-2</a:t>
            </a:r>
            <a:endParaRPr lang="en-US" sz="1400" dirty="0">
              <a:latin typeface="Comic Sans MS" panose="030F0702030302020204" pitchFamily="66" charset="0"/>
            </a:endParaRPr>
          </a:p>
        </p:txBody>
      </p:sp>
    </p:spTree>
    <p:extLst>
      <p:ext uri="{BB962C8B-B14F-4D97-AF65-F5344CB8AC3E}">
        <p14:creationId xmlns:p14="http://schemas.microsoft.com/office/powerpoint/2010/main" val="36623911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366" y="381935"/>
            <a:ext cx="10791153" cy="763525"/>
          </a:xfrm>
        </p:spPr>
        <p:txBody>
          <a:bodyPr>
            <a:normAutofit fontScale="90000"/>
          </a:bodyPr>
          <a:lstStyle/>
          <a:p>
            <a:pPr algn="l"/>
            <a:r>
              <a:rPr lang="en-US" dirty="0">
                <a:latin typeface="Comic Sans MS" panose="030F0702030302020204" pitchFamily="66" charset="0"/>
              </a:rPr>
              <a:t>Request-Response vs. Publish-Subscribe-Which to Use?</a:t>
            </a:r>
          </a:p>
        </p:txBody>
      </p:sp>
      <p:sp>
        <p:nvSpPr>
          <p:cNvPr id="3" name="Content Placeholder 2"/>
          <p:cNvSpPr>
            <a:spLocks noGrp="1"/>
          </p:cNvSpPr>
          <p:nvPr>
            <p:ph idx="1"/>
          </p:nvPr>
        </p:nvSpPr>
        <p:spPr>
          <a:xfrm>
            <a:off x="832479" y="442953"/>
            <a:ext cx="10044332" cy="3122740"/>
          </a:xfrm>
        </p:spPr>
        <p:txBody>
          <a:bodyPr>
            <a:normAutofit/>
          </a:bodyPr>
          <a:lstStyle/>
          <a:p>
            <a:r>
              <a:rPr lang="en-US" dirty="0">
                <a:solidFill>
                  <a:schemeClr val="bg1"/>
                </a:solidFill>
              </a:rPr>
              <a:t>What about traffic volume?</a:t>
            </a:r>
          </a:p>
          <a:p>
            <a:pPr lvl="1"/>
            <a:r>
              <a:rPr lang="en-US" dirty="0">
                <a:solidFill>
                  <a:schemeClr val="bg1"/>
                </a:solidFill>
              </a:rPr>
              <a:t>If you have multiple servers with multiple clients, however, the volume of traffic in a request-response model can quickly become a problem. </a:t>
            </a:r>
          </a:p>
        </p:txBody>
      </p:sp>
      <p:sp>
        <p:nvSpPr>
          <p:cNvPr id="4" name="TextBox 3"/>
          <p:cNvSpPr txBox="1"/>
          <p:nvPr/>
        </p:nvSpPr>
        <p:spPr>
          <a:xfrm>
            <a:off x="115910" y="6555481"/>
            <a:ext cx="11477470" cy="307777"/>
          </a:xfrm>
          <a:prstGeom prst="rect">
            <a:avLst/>
          </a:prstGeom>
          <a:noFill/>
        </p:spPr>
        <p:txBody>
          <a:bodyPr wrap="square" rtlCol="0">
            <a:spAutoFit/>
          </a:bodyPr>
          <a:lstStyle/>
          <a:p>
            <a:r>
              <a:rPr lang="en-US" sz="1400" dirty="0"/>
              <a:t>Request-response vs. publish-subscribe, part 2: Which to use?</a:t>
            </a:r>
            <a:r>
              <a:rPr lang="en-US" sz="1400" b="1" dirty="0"/>
              <a:t>, online available, </a:t>
            </a:r>
            <a:r>
              <a:rPr lang="en-US" sz="1400" dirty="0">
                <a:hlinkClick r:id="rId3"/>
              </a:rPr>
              <a:t>https://blog.opto22.com/optoblog/request-response-vs-pub-sub-part-2</a:t>
            </a:r>
            <a:endParaRPr lang="en-US" sz="1400" dirty="0">
              <a:latin typeface="Comic Sans MS" panose="030F0702030302020204" pitchFamily="66" charset="0"/>
            </a:endParaRPr>
          </a:p>
        </p:txBody>
      </p:sp>
      <p:pic>
        <p:nvPicPr>
          <p:cNvPr id="1026" name="Picture 2" descr="Request-response communication model with multiple servers and clie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8468" y="2999636"/>
            <a:ext cx="7157736" cy="2877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4544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366" y="381935"/>
            <a:ext cx="10791153" cy="763525"/>
          </a:xfrm>
        </p:spPr>
        <p:txBody>
          <a:bodyPr>
            <a:normAutofit fontScale="90000"/>
          </a:bodyPr>
          <a:lstStyle/>
          <a:p>
            <a:pPr algn="l"/>
            <a:r>
              <a:rPr lang="en-US" dirty="0">
                <a:latin typeface="Comic Sans MS" panose="030F0702030302020204" pitchFamily="66" charset="0"/>
              </a:rPr>
              <a:t>Request-Response vs. Publish-Subscribe-Which to Use?</a:t>
            </a:r>
          </a:p>
        </p:txBody>
      </p:sp>
      <p:sp>
        <p:nvSpPr>
          <p:cNvPr id="3" name="Content Placeholder 2"/>
          <p:cNvSpPr>
            <a:spLocks noGrp="1"/>
          </p:cNvSpPr>
          <p:nvPr>
            <p:ph idx="1"/>
          </p:nvPr>
        </p:nvSpPr>
        <p:spPr>
          <a:xfrm>
            <a:off x="907366" y="48106"/>
            <a:ext cx="10044332" cy="4979898"/>
          </a:xfrm>
        </p:spPr>
        <p:txBody>
          <a:bodyPr>
            <a:normAutofit/>
          </a:bodyPr>
          <a:lstStyle/>
          <a:p>
            <a:r>
              <a:rPr lang="en-US" sz="1800" dirty="0">
                <a:solidFill>
                  <a:schemeClr val="bg1"/>
                </a:solidFill>
              </a:rPr>
              <a:t>In contrast, a pub-sub architecture simplifies communications. </a:t>
            </a:r>
          </a:p>
          <a:p>
            <a:pPr lvl="1"/>
            <a:r>
              <a:rPr lang="en-US" dirty="0">
                <a:solidFill>
                  <a:schemeClr val="bg1"/>
                </a:solidFill>
              </a:rPr>
              <a:t>Direct connections and repetitive requests for data are not needed.</a:t>
            </a:r>
          </a:p>
          <a:p>
            <a:pPr lvl="1"/>
            <a:r>
              <a:rPr lang="en-US" dirty="0">
                <a:solidFill>
                  <a:schemeClr val="bg1"/>
                </a:solidFill>
              </a:rPr>
              <a:t>The web of links is replaced by a single link from each device to the broker (also called a server). </a:t>
            </a:r>
          </a:p>
          <a:p>
            <a:r>
              <a:rPr lang="en-US" sz="1800" dirty="0">
                <a:solidFill>
                  <a:schemeClr val="bg1"/>
                </a:solidFill>
              </a:rPr>
              <a:t>The connection between client and broker is kept open and is incredibly lightweight. </a:t>
            </a:r>
          </a:p>
          <a:p>
            <a:pPr lvl="1"/>
            <a:r>
              <a:rPr lang="en-US" dirty="0">
                <a:solidFill>
                  <a:schemeClr val="bg1"/>
                </a:solidFill>
              </a:rPr>
              <a:t>Only two things travel over this connection: changed data, and a tiny heartbeat to let the broker know that the client is still there.</a:t>
            </a:r>
          </a:p>
        </p:txBody>
      </p:sp>
      <p:sp>
        <p:nvSpPr>
          <p:cNvPr id="4" name="TextBox 3"/>
          <p:cNvSpPr txBox="1"/>
          <p:nvPr/>
        </p:nvSpPr>
        <p:spPr>
          <a:xfrm>
            <a:off x="115910" y="6555481"/>
            <a:ext cx="11477470" cy="307777"/>
          </a:xfrm>
          <a:prstGeom prst="rect">
            <a:avLst/>
          </a:prstGeom>
          <a:noFill/>
        </p:spPr>
        <p:txBody>
          <a:bodyPr wrap="square" rtlCol="0">
            <a:spAutoFit/>
          </a:bodyPr>
          <a:lstStyle/>
          <a:p>
            <a:r>
              <a:rPr lang="en-US" sz="1400" dirty="0"/>
              <a:t>Request-response vs. publish-subscribe, part 2: Which to use?</a:t>
            </a:r>
            <a:r>
              <a:rPr lang="en-US" sz="1400" b="1" dirty="0"/>
              <a:t>, online available, </a:t>
            </a:r>
            <a:r>
              <a:rPr lang="en-US" sz="1400" dirty="0">
                <a:hlinkClick r:id="rId3"/>
              </a:rPr>
              <a:t>https://blog.opto22.com/optoblog/request-response-vs-pub-sub-part-2</a:t>
            </a:r>
            <a:endParaRPr lang="en-US" sz="1400" dirty="0">
              <a:latin typeface="Comic Sans MS" panose="030F0702030302020204" pitchFamily="66" charset="0"/>
            </a:endParaRPr>
          </a:p>
        </p:txBody>
      </p:sp>
      <p:pic>
        <p:nvPicPr>
          <p:cNvPr id="2050" name="Picture 2" descr="Pub-sub communications model with multiple clients and one brok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627" y="3843996"/>
            <a:ext cx="6596634" cy="25461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573090" y="4793925"/>
            <a:ext cx="3514296" cy="584775"/>
          </a:xfrm>
          <a:prstGeom prst="rect">
            <a:avLst/>
          </a:prstGeom>
        </p:spPr>
        <p:txBody>
          <a:bodyPr wrap="square">
            <a:spAutoFit/>
          </a:bodyPr>
          <a:lstStyle/>
          <a:p>
            <a:r>
              <a:rPr lang="en-US" sz="1600" dirty="0">
                <a:solidFill>
                  <a:schemeClr val="bg1"/>
                </a:solidFill>
                <a:latin typeface="Rubik"/>
              </a:rPr>
              <a:t>Pub-sub: good for heavy traffic and lightweight networks</a:t>
            </a:r>
            <a:endParaRPr lang="en-US" sz="1600" b="0" i="0" dirty="0">
              <a:solidFill>
                <a:schemeClr val="bg1"/>
              </a:solidFill>
              <a:effectLst/>
              <a:latin typeface="Rubik"/>
            </a:endParaRPr>
          </a:p>
        </p:txBody>
      </p:sp>
    </p:spTree>
    <p:extLst>
      <p:ext uri="{BB962C8B-B14F-4D97-AF65-F5344CB8AC3E}">
        <p14:creationId xmlns:p14="http://schemas.microsoft.com/office/powerpoint/2010/main" val="32639442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366" y="381935"/>
            <a:ext cx="10791153" cy="763525"/>
          </a:xfrm>
        </p:spPr>
        <p:txBody>
          <a:bodyPr>
            <a:normAutofit fontScale="90000"/>
          </a:bodyPr>
          <a:lstStyle/>
          <a:p>
            <a:pPr algn="l"/>
            <a:r>
              <a:rPr lang="en-US" dirty="0">
                <a:latin typeface="Comic Sans MS" panose="030F0702030302020204" pitchFamily="66" charset="0"/>
              </a:rPr>
              <a:t>Request-Response vs. Publish-Subscribe-Which to Use?</a:t>
            </a:r>
          </a:p>
        </p:txBody>
      </p:sp>
      <p:sp>
        <p:nvSpPr>
          <p:cNvPr id="3" name="Content Placeholder 2"/>
          <p:cNvSpPr>
            <a:spLocks noGrp="1"/>
          </p:cNvSpPr>
          <p:nvPr>
            <p:ph idx="1"/>
          </p:nvPr>
        </p:nvSpPr>
        <p:spPr>
          <a:xfrm>
            <a:off x="1151206" y="1360521"/>
            <a:ext cx="10044332" cy="4979898"/>
          </a:xfrm>
        </p:spPr>
        <p:txBody>
          <a:bodyPr>
            <a:normAutofit fontScale="92500" lnSpcReduction="10000"/>
          </a:bodyPr>
          <a:lstStyle/>
          <a:p>
            <a:r>
              <a:rPr lang="en-US" dirty="0">
                <a:solidFill>
                  <a:schemeClr val="bg1"/>
                </a:solidFill>
              </a:rPr>
              <a:t>So a pub-sub model can make sense if you have many servers and many clients that need to share data and services. </a:t>
            </a:r>
          </a:p>
          <a:p>
            <a:endParaRPr lang="en-US" dirty="0">
              <a:solidFill>
                <a:schemeClr val="bg1"/>
              </a:solidFill>
            </a:endParaRPr>
          </a:p>
          <a:p>
            <a:r>
              <a:rPr lang="en-US" dirty="0">
                <a:solidFill>
                  <a:schemeClr val="bg1"/>
                </a:solidFill>
              </a:rPr>
              <a:t>Since the broker is the central clearinghouse for data, individual servers don’t have to strain to serve multiple clients, and clients don’t have to connect to multiple servers. </a:t>
            </a:r>
          </a:p>
          <a:p>
            <a:endParaRPr lang="en-US" dirty="0">
              <a:solidFill>
                <a:schemeClr val="bg1"/>
              </a:solidFill>
            </a:endParaRPr>
          </a:p>
          <a:p>
            <a:r>
              <a:rPr lang="en-US" dirty="0">
                <a:solidFill>
                  <a:schemeClr val="bg1"/>
                </a:solidFill>
              </a:rPr>
              <a:t>In addition, network traffic is reduced overall, because data is published and sent on a report-by-exception (RBE) basis.</a:t>
            </a:r>
          </a:p>
          <a:p>
            <a:pPr lvl="1"/>
            <a:r>
              <a:rPr lang="en-US" dirty="0">
                <a:solidFill>
                  <a:schemeClr val="bg1"/>
                </a:solidFill>
              </a:rPr>
              <a:t>that is, only when the data changes—rather than at regular intervals.</a:t>
            </a:r>
          </a:p>
          <a:p>
            <a:endParaRPr lang="en-US" dirty="0">
              <a:solidFill>
                <a:schemeClr val="bg1"/>
              </a:solidFill>
            </a:endParaRPr>
          </a:p>
          <a:p>
            <a:r>
              <a:rPr lang="en-US" dirty="0">
                <a:solidFill>
                  <a:schemeClr val="bg1"/>
                </a:solidFill>
              </a:rPr>
              <a:t>Pub-sub can also make sense when it's difficult to set up a direct connection between a client and a server, or when the network is low-bandwidth, expensive, or unreliable—for example, when monitoring equipment in remote locations. </a:t>
            </a:r>
          </a:p>
        </p:txBody>
      </p:sp>
      <p:sp>
        <p:nvSpPr>
          <p:cNvPr id="4" name="TextBox 3"/>
          <p:cNvSpPr txBox="1"/>
          <p:nvPr/>
        </p:nvSpPr>
        <p:spPr>
          <a:xfrm>
            <a:off x="115910" y="6555481"/>
            <a:ext cx="11477470" cy="307777"/>
          </a:xfrm>
          <a:prstGeom prst="rect">
            <a:avLst/>
          </a:prstGeom>
          <a:noFill/>
        </p:spPr>
        <p:txBody>
          <a:bodyPr wrap="square" rtlCol="0">
            <a:spAutoFit/>
          </a:bodyPr>
          <a:lstStyle/>
          <a:p>
            <a:r>
              <a:rPr lang="en-US" sz="1400" dirty="0"/>
              <a:t>Request-response vs. publish-subscribe, part 2: Which to use?</a:t>
            </a:r>
            <a:r>
              <a:rPr lang="en-US" sz="1400" b="1" dirty="0"/>
              <a:t>, online available, </a:t>
            </a:r>
            <a:r>
              <a:rPr lang="en-US" sz="1400" dirty="0">
                <a:hlinkClick r:id="rId3"/>
              </a:rPr>
              <a:t>https://blog.opto22.com/optoblog/request-response-vs-pub-sub-part-2</a:t>
            </a:r>
            <a:endParaRPr lang="en-US" sz="1400" dirty="0">
              <a:latin typeface="Comic Sans MS" panose="030F0702030302020204" pitchFamily="66" charset="0"/>
            </a:endParaRPr>
          </a:p>
        </p:txBody>
      </p:sp>
    </p:spTree>
    <p:extLst>
      <p:ext uri="{BB962C8B-B14F-4D97-AF65-F5344CB8AC3E}">
        <p14:creationId xmlns:p14="http://schemas.microsoft.com/office/powerpoint/2010/main" val="18171361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p>
        </p:txBody>
      </p:sp>
      <p:sp>
        <p:nvSpPr>
          <p:cNvPr id="3" name="Content Placeholder 2"/>
          <p:cNvSpPr>
            <a:spLocks noGrp="1"/>
          </p:cNvSpPr>
          <p:nvPr>
            <p:ph idx="1"/>
          </p:nvPr>
        </p:nvSpPr>
        <p:spPr>
          <a:xfrm>
            <a:off x="700424" y="1141107"/>
            <a:ext cx="6671168" cy="4586002"/>
          </a:xfrm>
        </p:spPr>
        <p:txBody>
          <a:bodyPr>
            <a:noAutofit/>
          </a:bodyPr>
          <a:lstStyle/>
          <a:p>
            <a:pPr algn="just">
              <a:lnSpc>
                <a:spcPct val="150000"/>
              </a:lnSpc>
            </a:pPr>
            <a:r>
              <a:rPr lang="en-US" sz="2000" dirty="0">
                <a:solidFill>
                  <a:schemeClr val="bg1"/>
                </a:solidFill>
                <a:latin typeface="Comic Sans MS" panose="030F0702030302020204" pitchFamily="66" charset="0"/>
              </a:rPr>
              <a:t>Constrained Application Protocol (</a:t>
            </a:r>
            <a:r>
              <a:rPr lang="en-US" sz="2000" dirty="0" err="1">
                <a:solidFill>
                  <a:schemeClr val="bg1"/>
                </a:solidFill>
                <a:latin typeface="Comic Sans MS" panose="030F0702030302020204" pitchFamily="66" charset="0"/>
              </a:rPr>
              <a:t>CoAP</a:t>
            </a:r>
            <a:r>
              <a:rPr lang="en-US" sz="2000" dirty="0">
                <a:solidFill>
                  <a:schemeClr val="bg1"/>
                </a:solidFill>
                <a:latin typeface="Comic Sans MS" panose="030F0702030302020204" pitchFamily="66" charset="0"/>
              </a:rPr>
              <a:t>)</a:t>
            </a:r>
          </a:p>
          <a:p>
            <a:pPr lvl="1" algn="just">
              <a:lnSpc>
                <a:spcPct val="150000"/>
              </a:lnSpc>
            </a:pPr>
            <a:r>
              <a:rPr lang="en-US" sz="2000" dirty="0">
                <a:solidFill>
                  <a:schemeClr val="bg1"/>
                </a:solidFill>
                <a:latin typeface="Comic Sans MS" panose="030F0702030302020204" pitchFamily="66" charset="0"/>
              </a:rPr>
              <a:t>Uses both client-server and pub-Sub methods</a:t>
            </a:r>
          </a:p>
          <a:p>
            <a:pPr lvl="1" algn="just">
              <a:lnSpc>
                <a:spcPct val="150000"/>
              </a:lnSpc>
            </a:pPr>
            <a:r>
              <a:rPr lang="en-US" sz="2000" dirty="0">
                <a:solidFill>
                  <a:schemeClr val="bg1"/>
                </a:solidFill>
                <a:latin typeface="Comic Sans MS" panose="030F0702030302020204" pitchFamily="66" charset="0"/>
              </a:rPr>
              <a:t>UDP-based</a:t>
            </a:r>
          </a:p>
          <a:p>
            <a:pPr algn="just">
              <a:lnSpc>
                <a:spcPct val="150000"/>
              </a:lnSpc>
            </a:pPr>
            <a:endParaRPr lang="en-US" sz="2000" dirty="0">
              <a:solidFill>
                <a:schemeClr val="bg1"/>
              </a:solidFill>
              <a:latin typeface="Comic Sans MS" panose="030F0702030302020204" pitchFamily="66" charset="0"/>
            </a:endParaRPr>
          </a:p>
          <a:p>
            <a:pPr algn="just">
              <a:lnSpc>
                <a:spcPct val="150000"/>
              </a:lnSpc>
            </a:pPr>
            <a:r>
              <a:rPr lang="en-US" sz="2000" dirty="0">
                <a:solidFill>
                  <a:schemeClr val="bg1"/>
                </a:solidFill>
                <a:latin typeface="Comic Sans MS" panose="030F0702030302020204" pitchFamily="66" charset="0"/>
              </a:rPr>
              <a:t>Message Queuing Telemetry Transport (MQTT)</a:t>
            </a:r>
          </a:p>
          <a:p>
            <a:pPr lvl="1" algn="just">
              <a:lnSpc>
                <a:spcPct val="150000"/>
              </a:lnSpc>
            </a:pPr>
            <a:r>
              <a:rPr lang="en-US" sz="2000" dirty="0">
                <a:solidFill>
                  <a:schemeClr val="bg1"/>
                </a:solidFill>
                <a:latin typeface="Comic Sans MS" panose="030F0702030302020204" pitchFamily="66" charset="0"/>
              </a:rPr>
              <a:t>Based on pub-sub</a:t>
            </a:r>
          </a:p>
          <a:p>
            <a:pPr lvl="1" algn="just">
              <a:lnSpc>
                <a:spcPct val="150000"/>
              </a:lnSpc>
            </a:pPr>
            <a:r>
              <a:rPr lang="en-US" sz="2000" dirty="0">
                <a:solidFill>
                  <a:schemeClr val="bg1"/>
                </a:solidFill>
                <a:latin typeface="Comic Sans MS" panose="030F0702030302020204" pitchFamily="66" charset="0"/>
              </a:rPr>
              <a:t>TCP-based</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1592" y="1899156"/>
            <a:ext cx="4671528" cy="3539910"/>
          </a:xfrm>
          <a:prstGeom prst="rect">
            <a:avLst/>
          </a:prstGeom>
        </p:spPr>
      </p:pic>
    </p:spTree>
    <p:extLst>
      <p:ext uri="{BB962C8B-B14F-4D97-AF65-F5344CB8AC3E}">
        <p14:creationId xmlns:p14="http://schemas.microsoft.com/office/powerpoint/2010/main" val="35386079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r>
              <a:rPr lang="en-US" dirty="0" err="1">
                <a:latin typeface="Comic Sans MS" panose="030F0702030302020204" pitchFamily="66" charset="0"/>
              </a:rPr>
              <a:t>CoAP</a:t>
            </a:r>
            <a:endParaRPr lang="en-US" dirty="0">
              <a:latin typeface="Comic Sans MS" panose="030F0702030302020204" pitchFamily="66" charset="0"/>
            </a:endParaRPr>
          </a:p>
        </p:txBody>
      </p:sp>
      <p:sp>
        <p:nvSpPr>
          <p:cNvPr id="3" name="Content Placeholder 2"/>
          <p:cNvSpPr>
            <a:spLocks noGrp="1"/>
          </p:cNvSpPr>
          <p:nvPr>
            <p:ph idx="1"/>
          </p:nvPr>
        </p:nvSpPr>
        <p:spPr>
          <a:xfrm>
            <a:off x="700423" y="1070693"/>
            <a:ext cx="11215805" cy="3615267"/>
          </a:xfrm>
        </p:spPr>
        <p:txBody>
          <a:bodyPr>
            <a:noAutofit/>
          </a:bodyPr>
          <a:lstStyle/>
          <a:p>
            <a:r>
              <a:rPr lang="en-US" dirty="0" err="1">
                <a:solidFill>
                  <a:schemeClr val="bg1"/>
                </a:solidFill>
              </a:rPr>
              <a:t>CoAP</a:t>
            </a:r>
            <a:r>
              <a:rPr lang="en-US" dirty="0">
                <a:solidFill>
                  <a:schemeClr val="bg1"/>
                </a:solidFill>
              </a:rPr>
              <a:t> has been created close to HTTP in several aspects:</a:t>
            </a:r>
          </a:p>
          <a:p>
            <a:pPr lvl="1"/>
            <a:r>
              <a:rPr lang="en-US" dirty="0">
                <a:solidFill>
                  <a:schemeClr val="bg1"/>
                </a:solidFill>
              </a:rPr>
              <a:t> It is basically a request/response protocol,</a:t>
            </a:r>
          </a:p>
          <a:p>
            <a:pPr lvl="1"/>
            <a:r>
              <a:rPr lang="en-US" dirty="0">
                <a:solidFill>
                  <a:schemeClr val="bg1"/>
                </a:solidFill>
              </a:rPr>
              <a:t> It integrates the URIs known from the web world to name resources. </a:t>
            </a:r>
          </a:p>
          <a:p>
            <a:pPr lvl="1"/>
            <a:r>
              <a:rPr lang="en-US" dirty="0">
                <a:solidFill>
                  <a:schemeClr val="bg1"/>
                </a:solidFill>
              </a:rPr>
              <a:t>It also adopts some of the query methods (such as “GET”,”PUT”,”POST”, etc.) and defines response codes similar to those of HTTP (e. g. 4.04 “Not found” if a resource could not be found). </a:t>
            </a:r>
          </a:p>
          <a:p>
            <a:r>
              <a:rPr lang="en-US" dirty="0">
                <a:solidFill>
                  <a:schemeClr val="bg1"/>
                </a:solidFill>
              </a:rPr>
              <a:t>Web developers who have grown up with HTTP can quickly find their way around </a:t>
            </a:r>
            <a:r>
              <a:rPr lang="en-US" dirty="0" err="1">
                <a:solidFill>
                  <a:schemeClr val="bg1"/>
                </a:solidFill>
              </a:rPr>
              <a:t>CoAP</a:t>
            </a:r>
            <a:r>
              <a:rPr lang="en-US" dirty="0">
                <a:solidFill>
                  <a:schemeClr val="bg1"/>
                </a:solidFill>
              </a:rPr>
              <a:t>.</a:t>
            </a:r>
            <a:endParaRPr lang="en-US" sz="4000" dirty="0">
              <a:solidFill>
                <a:schemeClr val="bg1"/>
              </a:solidFill>
              <a:latin typeface="Comic Sans MS" panose="030F0702030302020204" pitchFamily="66" charset="0"/>
            </a:endParaRPr>
          </a:p>
        </p:txBody>
      </p:sp>
      <p:sp>
        <p:nvSpPr>
          <p:cNvPr id="5" name="TextBox 4"/>
          <p:cNvSpPr txBox="1"/>
          <p:nvPr/>
        </p:nvSpPr>
        <p:spPr>
          <a:xfrm>
            <a:off x="115910" y="6534382"/>
            <a:ext cx="11477470" cy="307777"/>
          </a:xfrm>
          <a:prstGeom prst="rect">
            <a:avLst/>
          </a:prstGeom>
          <a:noFill/>
        </p:spPr>
        <p:txBody>
          <a:bodyPr wrap="square" rtlCol="0">
            <a:spAutoFit/>
          </a:bodyPr>
          <a:lstStyle/>
          <a:p>
            <a:r>
              <a:rPr lang="en-US" sz="1400" b="1" dirty="0"/>
              <a:t>Application protocols for the Internet of Things, online available, </a:t>
            </a:r>
            <a:r>
              <a:rPr lang="en-US" sz="1400" dirty="0">
                <a:hlinkClick r:id="rId3"/>
              </a:rPr>
              <a:t>https://www.wespeakiot.com/application-protocols-for-the-internet-of-things/</a:t>
            </a:r>
            <a:endParaRPr lang="en-US" sz="1400" dirty="0">
              <a:latin typeface="Comic Sans MS" panose="030F0702030302020204" pitchFamily="66" charset="0"/>
            </a:endParaRPr>
          </a:p>
        </p:txBody>
      </p:sp>
    </p:spTree>
    <p:extLst>
      <p:ext uri="{BB962C8B-B14F-4D97-AF65-F5344CB8AC3E}">
        <p14:creationId xmlns:p14="http://schemas.microsoft.com/office/powerpoint/2010/main" val="645370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9085" y="3837850"/>
            <a:ext cx="4844107" cy="2189524"/>
          </a:xfrm>
          <a:prstGeom prst="rect">
            <a:avLst/>
          </a:prstGeom>
        </p:spPr>
      </p:pic>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IoT Protocol Stack- Application Layer Protocols</a:t>
            </a:r>
          </a:p>
        </p:txBody>
      </p:sp>
      <p:sp>
        <p:nvSpPr>
          <p:cNvPr id="3" name="Content Placeholder 2"/>
          <p:cNvSpPr>
            <a:spLocks noGrp="1"/>
          </p:cNvSpPr>
          <p:nvPr>
            <p:ph idx="1"/>
          </p:nvPr>
        </p:nvSpPr>
        <p:spPr>
          <a:xfrm>
            <a:off x="700424" y="1295906"/>
            <a:ext cx="10866104" cy="4428445"/>
          </a:xfrm>
        </p:spPr>
        <p:txBody>
          <a:bodyPr>
            <a:noAutofit/>
          </a:bodyPr>
          <a:lstStyle/>
          <a:p>
            <a:pPr algn="just">
              <a:lnSpc>
                <a:spcPct val="150000"/>
              </a:lnSpc>
            </a:pPr>
            <a:r>
              <a:rPr lang="en-US" sz="2400" dirty="0">
                <a:solidFill>
                  <a:schemeClr val="bg1"/>
                </a:solidFill>
                <a:latin typeface="Comic Sans MS" panose="030F0702030302020204" pitchFamily="66" charset="0"/>
              </a:rPr>
              <a:t>Application Layer Protocols- </a:t>
            </a:r>
            <a:r>
              <a:rPr lang="en-US" sz="2400" dirty="0" err="1">
                <a:solidFill>
                  <a:schemeClr val="bg1"/>
                </a:solidFill>
                <a:latin typeface="Comic Sans MS" panose="030F0702030302020204" pitchFamily="66" charset="0"/>
              </a:rPr>
              <a:t>CoAP</a:t>
            </a:r>
            <a:endParaRPr lang="en-US" sz="2400" dirty="0">
              <a:solidFill>
                <a:schemeClr val="bg1"/>
              </a:solidFill>
              <a:latin typeface="Comic Sans MS" panose="030F0702030302020204" pitchFamily="66" charset="0"/>
            </a:endParaRPr>
          </a:p>
          <a:p>
            <a:pPr lvl="1" algn="just">
              <a:lnSpc>
                <a:spcPct val="150000"/>
              </a:lnSpc>
            </a:pPr>
            <a:r>
              <a:rPr lang="en-US" sz="1800" dirty="0">
                <a:solidFill>
                  <a:schemeClr val="bg1"/>
                </a:solidFill>
                <a:latin typeface="Comic Sans MS" panose="030F0702030302020204" pitchFamily="66" charset="0"/>
              </a:rPr>
              <a:t>The </a:t>
            </a:r>
            <a:r>
              <a:rPr lang="en-US" sz="1800" dirty="0" err="1">
                <a:solidFill>
                  <a:schemeClr val="bg1"/>
                </a:solidFill>
                <a:latin typeface="Comic Sans MS" panose="030F0702030302020204" pitchFamily="66" charset="0"/>
              </a:rPr>
              <a:t>CoAP</a:t>
            </a:r>
            <a:r>
              <a:rPr lang="en-US" sz="1800" dirty="0">
                <a:solidFill>
                  <a:schemeClr val="bg1"/>
                </a:solidFill>
                <a:latin typeface="Comic Sans MS" panose="030F0702030302020204" pitchFamily="66" charset="0"/>
              </a:rPr>
              <a:t> framework defines simple and flexible ways to manipulate sensors and actuators for data or device management</a:t>
            </a:r>
          </a:p>
          <a:p>
            <a:pPr lvl="1" algn="just">
              <a:lnSpc>
                <a:spcPct val="150000"/>
              </a:lnSpc>
            </a:pPr>
            <a:r>
              <a:rPr lang="en-US" sz="2000" dirty="0">
                <a:solidFill>
                  <a:schemeClr val="bg1"/>
                </a:solidFill>
              </a:rPr>
              <a:t>A </a:t>
            </a:r>
            <a:r>
              <a:rPr lang="en-US" sz="2000" dirty="0" err="1">
                <a:solidFill>
                  <a:schemeClr val="bg1"/>
                </a:solidFill>
              </a:rPr>
              <a:t>CoAP</a:t>
            </a:r>
            <a:r>
              <a:rPr lang="en-US" sz="2000" dirty="0">
                <a:solidFill>
                  <a:schemeClr val="bg1"/>
                </a:solidFill>
              </a:rPr>
              <a:t> message is composed of </a:t>
            </a:r>
          </a:p>
          <a:p>
            <a:pPr lvl="2" algn="just">
              <a:lnSpc>
                <a:spcPct val="150000"/>
              </a:lnSpc>
            </a:pPr>
            <a:r>
              <a:rPr lang="en-US" sz="1700" dirty="0">
                <a:solidFill>
                  <a:schemeClr val="bg1"/>
                </a:solidFill>
              </a:rPr>
              <a:t>a short fixed length Header field (4 bytes), </a:t>
            </a:r>
          </a:p>
          <a:p>
            <a:pPr lvl="2" algn="just">
              <a:lnSpc>
                <a:spcPct val="150000"/>
              </a:lnSpc>
            </a:pPr>
            <a:r>
              <a:rPr lang="en-US" sz="1700" dirty="0">
                <a:solidFill>
                  <a:schemeClr val="bg1"/>
                </a:solidFill>
              </a:rPr>
              <a:t>a variable-length but mandatory Token field </a:t>
            </a:r>
          </a:p>
          <a:p>
            <a:pPr marL="914400" lvl="2" indent="0" algn="just">
              <a:lnSpc>
                <a:spcPct val="150000"/>
              </a:lnSpc>
              <a:buNone/>
            </a:pPr>
            <a:r>
              <a:rPr lang="en-US" sz="1700" dirty="0">
                <a:solidFill>
                  <a:schemeClr val="bg1"/>
                </a:solidFill>
              </a:rPr>
              <a:t>      (0–8 bytes), </a:t>
            </a:r>
          </a:p>
          <a:p>
            <a:pPr lvl="2" algn="just">
              <a:lnSpc>
                <a:spcPct val="150000"/>
              </a:lnSpc>
            </a:pPr>
            <a:r>
              <a:rPr lang="en-US" sz="1700" dirty="0">
                <a:solidFill>
                  <a:schemeClr val="bg1"/>
                </a:solidFill>
              </a:rPr>
              <a:t>Options fields if necessary, and the Payload field</a:t>
            </a:r>
          </a:p>
          <a:p>
            <a:pPr lvl="1" algn="just">
              <a:lnSpc>
                <a:spcPct val="150000"/>
              </a:lnSpc>
            </a:pPr>
            <a:endParaRPr lang="en-US" sz="1600" dirty="0">
              <a:solidFill>
                <a:schemeClr val="bg1"/>
              </a:solidFill>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38486389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r>
              <a:rPr lang="en-US" dirty="0" err="1">
                <a:latin typeface="Comic Sans MS" panose="030F0702030302020204" pitchFamily="66" charset="0"/>
              </a:rPr>
              <a:t>CoAP</a:t>
            </a:r>
            <a:endParaRPr lang="en-US" dirty="0">
              <a:latin typeface="Comic Sans MS" panose="030F0702030302020204" pitchFamily="66" charset="0"/>
            </a:endParaRPr>
          </a:p>
        </p:txBody>
      </p:sp>
      <p:sp>
        <p:nvSpPr>
          <p:cNvPr id="3" name="Content Placeholder 2"/>
          <p:cNvSpPr>
            <a:spLocks noGrp="1"/>
          </p:cNvSpPr>
          <p:nvPr>
            <p:ph idx="1"/>
          </p:nvPr>
        </p:nvSpPr>
        <p:spPr>
          <a:xfrm>
            <a:off x="700423" y="1520188"/>
            <a:ext cx="10791153" cy="4428445"/>
          </a:xfrm>
        </p:spPr>
        <p:txBody>
          <a:bodyPr>
            <a:noAutofit/>
          </a:bodyPr>
          <a:lstStyle/>
          <a:p>
            <a:pPr algn="just">
              <a:lnSpc>
                <a:spcPct val="150000"/>
              </a:lnSpc>
            </a:pPr>
            <a:r>
              <a:rPr lang="en-US" sz="2400" dirty="0">
                <a:solidFill>
                  <a:schemeClr val="bg1"/>
                </a:solidFill>
                <a:latin typeface="Comic Sans MS" panose="030F0702030302020204" pitchFamily="66" charset="0"/>
              </a:rPr>
              <a:t>Application Layer Protocols- </a:t>
            </a:r>
            <a:r>
              <a:rPr lang="en-US" sz="2400" dirty="0" err="1">
                <a:solidFill>
                  <a:schemeClr val="bg1"/>
                </a:solidFill>
                <a:latin typeface="Comic Sans MS" panose="030F0702030302020204" pitchFamily="66" charset="0"/>
              </a:rPr>
              <a:t>CoAP</a:t>
            </a:r>
            <a:endParaRPr lang="en-US" sz="2400" dirty="0">
              <a:solidFill>
                <a:schemeClr val="bg1"/>
              </a:solidFill>
              <a:latin typeface="Comic Sans MS" panose="030F0702030302020204" pitchFamily="66" charset="0"/>
            </a:endParaRPr>
          </a:p>
          <a:p>
            <a:pPr lvl="1" algn="just">
              <a:lnSpc>
                <a:spcPct val="150000"/>
              </a:lnSpc>
            </a:pPr>
            <a:r>
              <a:rPr lang="fr-FR" dirty="0" err="1">
                <a:solidFill>
                  <a:schemeClr val="bg1"/>
                </a:solidFill>
                <a:latin typeface="Comic Sans MS" panose="030F0702030302020204" pitchFamily="66" charset="0"/>
              </a:rPr>
              <a:t>CoAP</a:t>
            </a:r>
            <a:r>
              <a:rPr lang="fr-FR" dirty="0">
                <a:solidFill>
                  <a:schemeClr val="bg1"/>
                </a:solidFill>
                <a:latin typeface="Comic Sans MS" panose="030F0702030302020204" pitchFamily="66" charset="0"/>
              </a:rPr>
              <a:t> </a:t>
            </a:r>
            <a:r>
              <a:rPr lang="fr-FR" dirty="0" err="1">
                <a:solidFill>
                  <a:schemeClr val="bg1"/>
                </a:solidFill>
                <a:latin typeface="Comic Sans MS" panose="030F0702030302020204" pitchFamily="66" charset="0"/>
              </a:rPr>
              <a:t>Architectur</a:t>
            </a:r>
            <a:endParaRPr lang="fr-FR" dirty="0">
              <a:solidFill>
                <a:schemeClr val="bg1"/>
              </a:solidFill>
              <a:latin typeface="Comic Sans MS" panose="030F0702030302020204" pitchFamily="66" charset="0"/>
            </a:endParaRPr>
          </a:p>
          <a:p>
            <a:pPr lvl="1" algn="just">
              <a:lnSpc>
                <a:spcPct val="150000"/>
              </a:lnSpc>
            </a:pPr>
            <a:endParaRPr lang="fr-FR" dirty="0">
              <a:solidFill>
                <a:schemeClr val="bg1"/>
              </a:solidFill>
              <a:latin typeface="Comic Sans MS" panose="030F0702030302020204" pitchFamily="66" charset="0"/>
            </a:endParaRPr>
          </a:p>
          <a:p>
            <a:pPr lvl="1" algn="just">
              <a:lnSpc>
                <a:spcPct val="150000"/>
              </a:lnSpc>
            </a:pPr>
            <a:endParaRPr lang="fr-FR" dirty="0">
              <a:solidFill>
                <a:schemeClr val="bg1"/>
              </a:solidFill>
              <a:latin typeface="Comic Sans MS" panose="030F0702030302020204" pitchFamily="66" charset="0"/>
            </a:endParaRPr>
          </a:p>
          <a:p>
            <a:pPr lvl="1" algn="just">
              <a:lnSpc>
                <a:spcPct val="150000"/>
              </a:lnSpc>
            </a:pPr>
            <a:endParaRPr lang="fr-FR" dirty="0">
              <a:solidFill>
                <a:schemeClr val="bg1"/>
              </a:solidFill>
              <a:latin typeface="Comic Sans MS" panose="030F0702030302020204" pitchFamily="66" charset="0"/>
            </a:endParaRPr>
          </a:p>
          <a:p>
            <a:pPr lvl="1" algn="just">
              <a:lnSpc>
                <a:spcPct val="150000"/>
              </a:lnSpc>
            </a:pPr>
            <a:endParaRPr lang="fr-FR" dirty="0">
              <a:solidFill>
                <a:schemeClr val="bg1"/>
              </a:solidFill>
              <a:latin typeface="Comic Sans MS" panose="030F0702030302020204" pitchFamily="66" charset="0"/>
            </a:endParaRPr>
          </a:p>
          <a:p>
            <a:pPr lvl="1" algn="just">
              <a:lnSpc>
                <a:spcPct val="150000"/>
              </a:lnSpc>
            </a:pPr>
            <a:endParaRPr lang="en-US" sz="1600" dirty="0">
              <a:solidFill>
                <a:schemeClr val="bg1"/>
              </a:solidFill>
              <a:latin typeface="Comic Sans MS" panose="030F0702030302020204" pitchFamily="66" charset="0"/>
            </a:endParaRPr>
          </a:p>
          <a:p>
            <a:pPr lvl="1" algn="just">
              <a:lnSpc>
                <a:spcPct val="150000"/>
              </a:lnSpc>
            </a:pPr>
            <a:r>
              <a:rPr lang="en-US" sz="1600" dirty="0">
                <a:solidFill>
                  <a:schemeClr val="bg1"/>
                </a:solidFill>
                <a:latin typeface="Comic Sans MS" panose="030F0702030302020204" pitchFamily="66" charset="0"/>
              </a:rPr>
              <a:t>Connections can be between devices located on the same or different constrained networks or between devices and generic Internet or cloud servers, all operating over IP. </a:t>
            </a:r>
          </a:p>
          <a:p>
            <a:pPr lvl="1" algn="just">
              <a:lnSpc>
                <a:spcPct val="150000"/>
              </a:lnSpc>
            </a:pPr>
            <a:endParaRPr lang="en-US" sz="3200" dirty="0">
              <a:solidFill>
                <a:schemeClr val="bg1"/>
              </a:solidFill>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hlinkClick r:id="rId3"/>
              </a:rPr>
              <a:t>https://www.rfwireless-world.com/Terminology/Difference-between-CoAP-and-HTTP.html</a:t>
            </a:r>
            <a:endParaRPr lang="en-US" sz="1600" dirty="0">
              <a:latin typeface="Comic Sans MS" panose="030F0702030302020204" pitchFamily="66"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5854" y="2055987"/>
            <a:ext cx="4223403" cy="2607739"/>
          </a:xfrm>
          <a:prstGeom prst="rect">
            <a:avLst/>
          </a:prstGeom>
        </p:spPr>
      </p:pic>
    </p:spTree>
    <p:extLst>
      <p:ext uri="{BB962C8B-B14F-4D97-AF65-F5344CB8AC3E}">
        <p14:creationId xmlns:p14="http://schemas.microsoft.com/office/powerpoint/2010/main" val="4246484809"/>
      </p:ext>
    </p:extLst>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r>
              <a:rPr lang="en-US" dirty="0" err="1">
                <a:latin typeface="Comic Sans MS" panose="030F0702030302020204" pitchFamily="66" charset="0"/>
              </a:rPr>
              <a:t>CoAP</a:t>
            </a:r>
            <a:endParaRPr lang="en-US" dirty="0">
              <a:latin typeface="Comic Sans MS" panose="030F0702030302020204" pitchFamily="66" charset="0"/>
            </a:endParaRPr>
          </a:p>
        </p:txBody>
      </p:sp>
      <p:sp>
        <p:nvSpPr>
          <p:cNvPr id="3" name="Content Placeholder 2"/>
          <p:cNvSpPr>
            <a:spLocks noGrp="1"/>
          </p:cNvSpPr>
          <p:nvPr>
            <p:ph idx="1"/>
          </p:nvPr>
        </p:nvSpPr>
        <p:spPr>
          <a:xfrm>
            <a:off x="814841" y="1585686"/>
            <a:ext cx="11202988" cy="3615267"/>
          </a:xfrm>
        </p:spPr>
        <p:txBody>
          <a:bodyPr>
            <a:noAutofit/>
          </a:bodyPr>
          <a:lstStyle/>
          <a:p>
            <a:r>
              <a:rPr lang="en-US" dirty="0">
                <a:solidFill>
                  <a:schemeClr val="bg1"/>
                </a:solidFill>
                <a:latin typeface="Comic Sans MS" panose="030F0702030302020204" pitchFamily="66" charset="0"/>
              </a:rPr>
              <a:t>Through the exchange of asynchronous messages, a client requests an action via a method code on a server resource. </a:t>
            </a:r>
          </a:p>
          <a:p>
            <a:endParaRPr lang="en-US" dirty="0">
              <a:solidFill>
                <a:schemeClr val="bg1"/>
              </a:solidFill>
              <a:latin typeface="Comic Sans MS" panose="030F0702030302020204" pitchFamily="66" charset="0"/>
            </a:endParaRPr>
          </a:p>
          <a:p>
            <a:r>
              <a:rPr lang="en-US" dirty="0">
                <a:solidFill>
                  <a:schemeClr val="bg1"/>
                </a:solidFill>
                <a:latin typeface="Comic Sans MS" panose="030F0702030302020204" pitchFamily="66" charset="0"/>
              </a:rPr>
              <a:t>A uniform resource identifier (URI) localized on the server identifies this resource. </a:t>
            </a:r>
          </a:p>
          <a:p>
            <a:endParaRPr lang="en-US" dirty="0">
              <a:solidFill>
                <a:schemeClr val="bg1"/>
              </a:solidFill>
              <a:latin typeface="Comic Sans MS" panose="030F0702030302020204" pitchFamily="66" charset="0"/>
            </a:endParaRPr>
          </a:p>
          <a:p>
            <a:r>
              <a:rPr lang="en-US" dirty="0">
                <a:solidFill>
                  <a:schemeClr val="bg1"/>
                </a:solidFill>
                <a:latin typeface="Comic Sans MS" panose="030F0702030302020204" pitchFamily="66" charset="0"/>
              </a:rPr>
              <a:t>The server responds with a response code that may include a resource representation. </a:t>
            </a:r>
          </a:p>
          <a:p>
            <a:endParaRPr lang="en-US" dirty="0">
              <a:solidFill>
                <a:schemeClr val="bg1"/>
              </a:solidFill>
              <a:latin typeface="Comic Sans MS" panose="030F0702030302020204" pitchFamily="66" charset="0"/>
            </a:endParaRPr>
          </a:p>
          <a:p>
            <a:r>
              <a:rPr lang="en-US" dirty="0">
                <a:solidFill>
                  <a:schemeClr val="bg1"/>
                </a:solidFill>
                <a:latin typeface="Comic Sans MS" panose="030F0702030302020204" pitchFamily="66" charset="0"/>
              </a:rPr>
              <a:t>The </a:t>
            </a:r>
            <a:r>
              <a:rPr lang="en-US" dirty="0" err="1">
                <a:solidFill>
                  <a:schemeClr val="bg1"/>
                </a:solidFill>
                <a:latin typeface="Comic Sans MS" panose="030F0702030302020204" pitchFamily="66" charset="0"/>
              </a:rPr>
              <a:t>CoAP</a:t>
            </a:r>
            <a:r>
              <a:rPr lang="en-US" dirty="0">
                <a:solidFill>
                  <a:schemeClr val="bg1"/>
                </a:solidFill>
                <a:latin typeface="Comic Sans MS" panose="030F0702030302020204" pitchFamily="66" charset="0"/>
              </a:rPr>
              <a:t> request/response semantics include the methods GET, POST, PUT, and DELETE.</a:t>
            </a:r>
            <a:endParaRPr lang="en-US" sz="3600" dirty="0">
              <a:solidFill>
                <a:schemeClr val="bg1"/>
              </a:solidFill>
              <a:latin typeface="Comic Sans MS" panose="030F0702030302020204" pitchFamily="66" charset="0"/>
            </a:endParaRPr>
          </a:p>
        </p:txBody>
      </p:sp>
      <p:sp>
        <p:nvSpPr>
          <p:cNvPr id="4" name="TextBox 3"/>
          <p:cNvSpPr txBox="1"/>
          <p:nvPr/>
        </p:nvSpPr>
        <p:spPr>
          <a:xfrm>
            <a:off x="115910" y="651944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9235211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r>
              <a:rPr lang="en-US" dirty="0" err="1">
                <a:latin typeface="Comic Sans MS" panose="030F0702030302020204" pitchFamily="66" charset="0"/>
              </a:rPr>
              <a:t>CoAP</a:t>
            </a:r>
            <a:endParaRPr lang="en-US" dirty="0">
              <a:latin typeface="Comic Sans MS" panose="030F0702030302020204" pitchFamily="66" charset="0"/>
            </a:endParaRPr>
          </a:p>
        </p:txBody>
      </p:sp>
      <p:sp>
        <p:nvSpPr>
          <p:cNvPr id="3" name="Content Placeholder 2"/>
          <p:cNvSpPr>
            <a:spLocks noGrp="1"/>
          </p:cNvSpPr>
          <p:nvPr>
            <p:ph idx="1"/>
          </p:nvPr>
        </p:nvSpPr>
        <p:spPr>
          <a:xfrm>
            <a:off x="802227" y="1195366"/>
            <a:ext cx="10791153" cy="4923627"/>
          </a:xfrm>
        </p:spPr>
        <p:txBody>
          <a:bodyPr>
            <a:noAutofit/>
          </a:bodyPr>
          <a:lstStyle/>
          <a:p>
            <a:pPr algn="just">
              <a:lnSpc>
                <a:spcPct val="150000"/>
              </a:lnSpc>
            </a:pPr>
            <a:r>
              <a:rPr lang="en-US" sz="2000" dirty="0" err="1">
                <a:solidFill>
                  <a:schemeClr val="bg1"/>
                </a:solidFill>
                <a:latin typeface="Comic Sans MS" panose="030F0702030302020204" pitchFamily="66" charset="0"/>
              </a:rPr>
              <a:t>CoAP</a:t>
            </a:r>
            <a:r>
              <a:rPr lang="en-US" sz="2000" dirty="0">
                <a:solidFill>
                  <a:schemeClr val="bg1"/>
                </a:solidFill>
                <a:latin typeface="Comic Sans MS" panose="030F0702030302020204" pitchFamily="66" charset="0"/>
              </a:rPr>
              <a:t> Messages Type</a:t>
            </a:r>
          </a:p>
          <a:p>
            <a:pPr marL="971550" lvl="1" indent="-457200" algn="just">
              <a:lnSpc>
                <a:spcPct val="150000"/>
              </a:lnSpc>
              <a:buFont typeface="+mj-lt"/>
              <a:buAutoNum type="arabicPeriod"/>
            </a:pPr>
            <a:r>
              <a:rPr lang="en-US" sz="2000" dirty="0">
                <a:solidFill>
                  <a:schemeClr val="bg1"/>
                </a:solidFill>
                <a:latin typeface="Comic Sans MS" panose="030F0702030302020204" pitchFamily="66" charset="0"/>
              </a:rPr>
              <a:t>Confirmable </a:t>
            </a:r>
          </a:p>
          <a:p>
            <a:pPr lvl="2" algn="just">
              <a:lnSpc>
                <a:spcPct val="150000"/>
              </a:lnSpc>
            </a:pPr>
            <a:r>
              <a:rPr lang="en-US" sz="1600" dirty="0">
                <a:solidFill>
                  <a:schemeClr val="bg1"/>
                </a:solidFill>
                <a:latin typeface="Comic Sans MS" panose="030F0702030302020204" pitchFamily="66" charset="0"/>
              </a:rPr>
              <a:t>a reliable transmission of messages on UDP protocol</a:t>
            </a:r>
          </a:p>
          <a:p>
            <a:pPr lvl="2" algn="just">
              <a:lnSpc>
                <a:spcPct val="150000"/>
              </a:lnSpc>
            </a:pPr>
            <a:r>
              <a:rPr lang="en-US" sz="1600" dirty="0">
                <a:solidFill>
                  <a:schemeClr val="bg1"/>
                </a:solidFill>
                <a:latin typeface="Comic Sans MS" panose="030F0702030302020204" pitchFamily="66" charset="0"/>
              </a:rPr>
              <a:t>basic congestion control with a default time-out</a:t>
            </a:r>
          </a:p>
          <a:p>
            <a:pPr lvl="2" algn="just">
              <a:lnSpc>
                <a:spcPct val="150000"/>
              </a:lnSpc>
            </a:pPr>
            <a:r>
              <a:rPr lang="en-US" sz="1600" dirty="0">
                <a:solidFill>
                  <a:schemeClr val="bg1"/>
                </a:solidFill>
                <a:latin typeface="Comic Sans MS" panose="030F0702030302020204" pitchFamily="66" charset="0"/>
              </a:rPr>
              <a:t>simple stop and wait retransmission with exponential back-off mechanism</a:t>
            </a:r>
          </a:p>
          <a:p>
            <a:pPr lvl="2" algn="just">
              <a:lnSpc>
                <a:spcPct val="150000"/>
              </a:lnSpc>
            </a:pPr>
            <a:r>
              <a:rPr lang="en-US" sz="1600" dirty="0">
                <a:solidFill>
                  <a:schemeClr val="bg1"/>
                </a:solidFill>
                <a:latin typeface="Comic Sans MS" panose="030F0702030302020204" pitchFamily="66" charset="0"/>
              </a:rPr>
              <a:t>detection of duplicate messages through a message ID</a:t>
            </a:r>
          </a:p>
          <a:p>
            <a:pPr lvl="2" algn="just">
              <a:lnSpc>
                <a:spcPct val="150000"/>
              </a:lnSpc>
            </a:pPr>
            <a:r>
              <a:rPr lang="en-US" sz="1600" dirty="0">
                <a:solidFill>
                  <a:schemeClr val="bg1"/>
                </a:solidFill>
                <a:latin typeface="Comic Sans MS" panose="030F0702030302020204" pitchFamily="66" charset="0"/>
              </a:rPr>
              <a:t>while running over UDP, </a:t>
            </a:r>
            <a:r>
              <a:rPr lang="en-US" sz="1600" dirty="0" err="1">
                <a:solidFill>
                  <a:schemeClr val="bg1"/>
                </a:solidFill>
                <a:latin typeface="Comic Sans MS" panose="030F0702030302020204" pitchFamily="66" charset="0"/>
              </a:rPr>
              <a:t>CoAP</a:t>
            </a:r>
            <a:r>
              <a:rPr lang="en-US" sz="1600" dirty="0">
                <a:solidFill>
                  <a:schemeClr val="bg1"/>
                </a:solidFill>
                <a:latin typeface="Comic Sans MS" panose="030F0702030302020204" pitchFamily="66" charset="0"/>
              </a:rPr>
              <a:t> offers a reliable transmission of messages when a </a:t>
            </a:r>
            <a:r>
              <a:rPr lang="en-US" sz="1600" dirty="0" err="1">
                <a:solidFill>
                  <a:schemeClr val="bg1"/>
                </a:solidFill>
                <a:latin typeface="Comic Sans MS" panose="030F0702030302020204" pitchFamily="66" charset="0"/>
              </a:rPr>
              <a:t>CoAP</a:t>
            </a:r>
            <a:r>
              <a:rPr lang="en-US" sz="1600" dirty="0">
                <a:solidFill>
                  <a:schemeClr val="bg1"/>
                </a:solidFill>
                <a:latin typeface="Comic Sans MS" panose="030F0702030302020204" pitchFamily="66" charset="0"/>
              </a:rPr>
              <a:t> header is marked as “confirmable.”</a:t>
            </a:r>
          </a:p>
          <a:p>
            <a:pPr marL="971550" lvl="1" indent="-457200" algn="just">
              <a:lnSpc>
                <a:spcPct val="150000"/>
              </a:lnSpc>
              <a:buFont typeface="+mj-lt"/>
              <a:buAutoNum type="arabicPeriod"/>
            </a:pPr>
            <a:r>
              <a:rPr lang="en-US" sz="2000" dirty="0">
                <a:solidFill>
                  <a:schemeClr val="bg1"/>
                </a:solidFill>
                <a:latin typeface="Comic Sans MS" panose="030F0702030302020204" pitchFamily="66" charset="0"/>
              </a:rPr>
              <a:t>Non-Confirmable</a:t>
            </a:r>
          </a:p>
          <a:p>
            <a:pPr lvl="2" algn="just">
              <a:lnSpc>
                <a:spcPct val="150000"/>
              </a:lnSpc>
            </a:pPr>
            <a:r>
              <a:rPr lang="en-US" sz="1600" dirty="0">
                <a:solidFill>
                  <a:schemeClr val="bg1"/>
                </a:solidFill>
                <a:latin typeface="Comic Sans MS" panose="030F0702030302020204" pitchFamily="66" charset="0"/>
              </a:rPr>
              <a:t>not require reliable transmission </a:t>
            </a:r>
          </a:p>
        </p:txBody>
      </p:sp>
      <p:sp>
        <p:nvSpPr>
          <p:cNvPr id="4" name="TextBox 3"/>
          <p:cNvSpPr txBox="1"/>
          <p:nvPr/>
        </p:nvSpPr>
        <p:spPr>
          <a:xfrm>
            <a:off x="115910" y="651944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2335986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a:latin typeface="Comic Sans MS" panose="030F0702030302020204" pitchFamily="66" charset="0"/>
              </a:rPr>
              <a:t>Contents </a:t>
            </a:r>
          </a:p>
        </p:txBody>
      </p:sp>
      <p:sp>
        <p:nvSpPr>
          <p:cNvPr id="3" name="Content Placeholder 2"/>
          <p:cNvSpPr>
            <a:spLocks noGrp="1"/>
          </p:cNvSpPr>
          <p:nvPr>
            <p:ph idx="1"/>
          </p:nvPr>
        </p:nvSpPr>
        <p:spPr>
          <a:xfrm>
            <a:off x="700627" y="2284270"/>
            <a:ext cx="11491373" cy="2751403"/>
          </a:xfrm>
        </p:spPr>
        <p:txBody>
          <a:bodyPr>
            <a:noAutofit/>
          </a:bodyPr>
          <a:lstStyle/>
          <a:p>
            <a:pPr>
              <a:lnSpc>
                <a:spcPct val="170000"/>
              </a:lnSpc>
            </a:pPr>
            <a:r>
              <a:rPr lang="en-US" sz="2400" dirty="0">
                <a:solidFill>
                  <a:schemeClr val="tx1">
                    <a:lumMod val="75000"/>
                  </a:schemeClr>
                </a:solidFill>
                <a:latin typeface="Comic Sans MS" panose="030F0702030302020204" pitchFamily="66" charset="0"/>
              </a:rPr>
              <a:t>Introduction </a:t>
            </a:r>
          </a:p>
          <a:p>
            <a:pPr>
              <a:lnSpc>
                <a:spcPct val="170000"/>
              </a:lnSpc>
            </a:pPr>
            <a:r>
              <a:rPr lang="en-US" sz="2400" dirty="0">
                <a:solidFill>
                  <a:schemeClr val="tx1">
                    <a:lumMod val="75000"/>
                  </a:schemeClr>
                </a:solidFill>
                <a:latin typeface="Comic Sans MS" panose="030F0702030302020204" pitchFamily="66" charset="0"/>
              </a:rPr>
              <a:t>Physical and Link Layers Protocols (IoT Access Technologies)</a:t>
            </a:r>
          </a:p>
          <a:p>
            <a:pPr>
              <a:lnSpc>
                <a:spcPct val="170000"/>
              </a:lnSpc>
            </a:pPr>
            <a:r>
              <a:rPr lang="en-US" dirty="0" smtClean="0">
                <a:solidFill>
                  <a:schemeClr val="bg1"/>
                </a:solidFill>
                <a:latin typeface="Comic Sans MS" panose="030F0702030302020204" pitchFamily="66" charset="0"/>
              </a:rPr>
              <a:t>Application Layer Protocols</a:t>
            </a:r>
          </a:p>
          <a:p>
            <a:pPr indent="250825">
              <a:lnSpc>
                <a:spcPct val="170000"/>
              </a:lnSpc>
            </a:pPr>
            <a:r>
              <a:rPr lang="en-US" sz="1400" dirty="0" err="1" smtClean="0">
                <a:solidFill>
                  <a:schemeClr val="bg1"/>
                </a:solidFill>
                <a:latin typeface="Comic Sans MS" panose="030F0702030302020204" pitchFamily="66" charset="0"/>
              </a:rPr>
              <a:t>IoT</a:t>
            </a:r>
            <a:r>
              <a:rPr lang="en-US" sz="1400" dirty="0" smtClean="0">
                <a:solidFill>
                  <a:schemeClr val="bg1"/>
                </a:solidFill>
                <a:latin typeface="Comic Sans MS" panose="030F0702030302020204" pitchFamily="66" charset="0"/>
              </a:rPr>
              <a:t> Application Transport Methods</a:t>
            </a:r>
          </a:p>
          <a:p>
            <a:pPr indent="250825">
              <a:lnSpc>
                <a:spcPct val="170000"/>
              </a:lnSpc>
            </a:pPr>
            <a:r>
              <a:rPr lang="en-US" sz="1400" dirty="0" smtClean="0">
                <a:solidFill>
                  <a:schemeClr val="tx1">
                    <a:lumMod val="75000"/>
                  </a:schemeClr>
                </a:solidFill>
                <a:latin typeface="Comic Sans MS" panose="030F0702030302020204" pitchFamily="66" charset="0"/>
              </a:rPr>
              <a:t>Why Not Web Protocol for the Internet of Things?</a:t>
            </a:r>
          </a:p>
          <a:p>
            <a:pPr indent="250825">
              <a:lnSpc>
                <a:spcPct val="170000"/>
              </a:lnSpc>
            </a:pPr>
            <a:r>
              <a:rPr lang="en-US" sz="1400" dirty="0" smtClean="0">
                <a:solidFill>
                  <a:schemeClr val="tx1">
                    <a:lumMod val="75000"/>
                  </a:schemeClr>
                </a:solidFill>
                <a:latin typeface="Comic Sans MS" panose="030F0702030302020204" pitchFamily="66" charset="0"/>
              </a:rPr>
              <a:t>Request-Response vs. Publish-Subscribe for Data Exchange Models?</a:t>
            </a:r>
          </a:p>
          <a:p>
            <a:pPr indent="250825">
              <a:lnSpc>
                <a:spcPct val="170000"/>
              </a:lnSpc>
            </a:pPr>
            <a:r>
              <a:rPr lang="en-US" sz="1400" dirty="0" err="1" smtClean="0">
                <a:solidFill>
                  <a:schemeClr val="tx1">
                    <a:lumMod val="75000"/>
                  </a:schemeClr>
                </a:solidFill>
                <a:latin typeface="Comic Sans MS" panose="030F0702030302020204" pitchFamily="66" charset="0"/>
              </a:rPr>
              <a:t>IoT</a:t>
            </a:r>
            <a:r>
              <a:rPr lang="en-US" sz="1400" dirty="0" smtClean="0">
                <a:solidFill>
                  <a:schemeClr val="tx1">
                    <a:lumMod val="75000"/>
                  </a:schemeClr>
                </a:solidFill>
                <a:latin typeface="Comic Sans MS" panose="030F0702030302020204" pitchFamily="66" charset="0"/>
              </a:rPr>
              <a:t> Application Protocols: MQTT and </a:t>
            </a:r>
            <a:r>
              <a:rPr lang="en-US" sz="1400" dirty="0" err="1" smtClean="0">
                <a:solidFill>
                  <a:schemeClr val="tx1">
                    <a:lumMod val="75000"/>
                  </a:schemeClr>
                </a:solidFill>
                <a:latin typeface="Comic Sans MS" panose="030F0702030302020204" pitchFamily="66" charset="0"/>
              </a:rPr>
              <a:t>CoAP</a:t>
            </a:r>
            <a:endParaRPr lang="en-US" sz="1400" dirty="0" smtClean="0">
              <a:solidFill>
                <a:schemeClr val="tx1">
                  <a:lumMod val="75000"/>
                </a:schemeClr>
              </a:solidFill>
              <a:latin typeface="Comic Sans MS" panose="030F0702030302020204" pitchFamily="66" charset="0"/>
            </a:endParaRPr>
          </a:p>
          <a:p>
            <a:pPr>
              <a:lnSpc>
                <a:spcPct val="170000"/>
              </a:lnSpc>
            </a:pPr>
            <a:endParaRPr lang="en-US" sz="1400" dirty="0">
              <a:solidFill>
                <a:schemeClr val="bg1"/>
              </a:solidFill>
              <a:latin typeface="Comic Sans MS" panose="030F0702030302020204" pitchFamily="66" charset="0"/>
            </a:endParaRPr>
          </a:p>
        </p:txBody>
      </p:sp>
      <p:sp>
        <p:nvSpPr>
          <p:cNvPr id="4" name="Rectangle 3"/>
          <p:cNvSpPr/>
          <p:nvPr/>
        </p:nvSpPr>
        <p:spPr>
          <a:xfrm>
            <a:off x="573741" y="6110837"/>
            <a:ext cx="11159778" cy="778355"/>
          </a:xfrm>
          <a:prstGeom prst="rect">
            <a:avLst/>
          </a:prstGeom>
        </p:spPr>
        <p:txBody>
          <a:bodyPr wrap="square">
            <a:spAutoFit/>
          </a:bodyPr>
          <a:lstStyle/>
          <a:p>
            <a:pPr>
              <a:lnSpc>
                <a:spcPct val="170000"/>
              </a:lnSpc>
            </a:pPr>
            <a:r>
              <a:rPr lang="en-US" sz="1400" b="1" dirty="0">
                <a:latin typeface="Comic Sans MS" panose="030F0702030302020204" pitchFamily="66" charset="0"/>
              </a:rPr>
              <a:t>Mostly adopted from Chapters 4, 5, and 6 of </a:t>
            </a:r>
            <a:r>
              <a:rPr lang="en-US" sz="1400" b="1" dirty="0">
                <a:solidFill>
                  <a:srgbClr val="FF0000"/>
                </a:solidFill>
                <a:latin typeface="Comic Sans MS" panose="030F0702030302020204" pitchFamily="66" charset="0"/>
              </a:rPr>
              <a:t>IoT Fundamentals: Networking Technologies, Protocols, and Use Cases for the Internet of Thing</a:t>
            </a:r>
            <a:r>
              <a:rPr lang="en-US" sz="1400" b="1" dirty="0">
                <a:latin typeface="Comic Sans MS" panose="030F0702030302020204" pitchFamily="66" charset="0"/>
              </a:rPr>
              <a:t>, Cisco press, 2017</a:t>
            </a:r>
          </a:p>
        </p:txBody>
      </p:sp>
    </p:spTree>
    <p:extLst>
      <p:ext uri="{BB962C8B-B14F-4D97-AF65-F5344CB8AC3E}">
        <p14:creationId xmlns:p14="http://schemas.microsoft.com/office/powerpoint/2010/main" val="20164535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r>
              <a:rPr lang="en-US" dirty="0" err="1">
                <a:latin typeface="Comic Sans MS" panose="030F0702030302020204" pitchFamily="66" charset="0"/>
              </a:rPr>
              <a:t>CoAP</a:t>
            </a:r>
            <a:endParaRPr lang="en-US" dirty="0">
              <a:latin typeface="Comic Sans MS" panose="030F0702030302020204" pitchFamily="66" charset="0"/>
            </a:endParaRPr>
          </a:p>
        </p:txBody>
      </p:sp>
      <p:sp>
        <p:nvSpPr>
          <p:cNvPr id="3" name="Content Placeholder 2"/>
          <p:cNvSpPr>
            <a:spLocks noGrp="1"/>
          </p:cNvSpPr>
          <p:nvPr>
            <p:ph idx="1"/>
          </p:nvPr>
        </p:nvSpPr>
        <p:spPr>
          <a:xfrm>
            <a:off x="802227" y="1350499"/>
            <a:ext cx="10791153" cy="4979898"/>
          </a:xfrm>
        </p:spPr>
        <p:txBody>
          <a:bodyPr>
            <a:noAutofit/>
          </a:bodyPr>
          <a:lstStyle/>
          <a:p>
            <a:pPr algn="just">
              <a:lnSpc>
                <a:spcPct val="150000"/>
              </a:lnSpc>
            </a:pPr>
            <a:r>
              <a:rPr lang="en-US" sz="2000" b="1" dirty="0" err="1">
                <a:solidFill>
                  <a:schemeClr val="bg1"/>
                </a:solidFill>
                <a:latin typeface="Comic Sans MS" panose="030F0702030302020204" pitchFamily="66" charset="0"/>
              </a:rPr>
              <a:t>CoAP</a:t>
            </a:r>
            <a:r>
              <a:rPr lang="en-US" sz="2000" b="1" dirty="0">
                <a:solidFill>
                  <a:schemeClr val="bg1"/>
                </a:solidFill>
                <a:latin typeface="Comic Sans MS" panose="030F0702030302020204" pitchFamily="66" charset="0"/>
              </a:rPr>
              <a:t> Messages Type</a:t>
            </a:r>
          </a:p>
          <a:p>
            <a:pPr marL="1371600" lvl="2" indent="-457200" algn="just">
              <a:lnSpc>
                <a:spcPct val="150000"/>
              </a:lnSpc>
              <a:buFont typeface="+mj-lt"/>
              <a:buAutoNum type="arabicPeriod" startAt="3"/>
            </a:pPr>
            <a:r>
              <a:rPr lang="en-US" sz="2000" dirty="0">
                <a:solidFill>
                  <a:schemeClr val="bg1"/>
                </a:solidFill>
                <a:latin typeface="Comic Sans MS" panose="030F0702030302020204" pitchFamily="66" charset="0"/>
              </a:rPr>
              <a:t>Acknowledgement</a:t>
            </a:r>
          </a:p>
          <a:p>
            <a:pPr lvl="3" algn="just">
              <a:lnSpc>
                <a:spcPct val="150000"/>
              </a:lnSpc>
            </a:pPr>
            <a:r>
              <a:rPr lang="en-US" sz="1800" dirty="0">
                <a:solidFill>
                  <a:schemeClr val="bg1"/>
                </a:solidFill>
                <a:latin typeface="Comic Sans MS" panose="030F0702030302020204" pitchFamily="66" charset="0"/>
              </a:rPr>
              <a:t>the recipient must explicitly either acknowledge or reject the confirmable message using the same message ID</a:t>
            </a:r>
            <a:endParaRPr lang="en-US" dirty="0">
              <a:solidFill>
                <a:schemeClr val="bg1"/>
              </a:solidFill>
              <a:latin typeface="Comic Sans MS" panose="030F0702030302020204" pitchFamily="66" charset="0"/>
            </a:endParaRPr>
          </a:p>
          <a:p>
            <a:pPr marL="1371600" lvl="2" indent="-457200" algn="just">
              <a:lnSpc>
                <a:spcPct val="150000"/>
              </a:lnSpc>
              <a:buFont typeface="+mj-lt"/>
              <a:buAutoNum type="arabicPeriod" startAt="3"/>
            </a:pPr>
            <a:r>
              <a:rPr lang="en-US" sz="2000" dirty="0">
                <a:solidFill>
                  <a:schemeClr val="bg1"/>
                </a:solidFill>
                <a:latin typeface="Comic Sans MS" panose="030F0702030302020204" pitchFamily="66" charset="0"/>
              </a:rPr>
              <a:t>Reset </a:t>
            </a:r>
            <a:endParaRPr lang="en-US" sz="1800" dirty="0">
              <a:solidFill>
                <a:schemeClr val="bg1"/>
              </a:solidFill>
              <a:latin typeface="Comic Sans MS" panose="030F0702030302020204" pitchFamily="66" charset="0"/>
            </a:endParaRPr>
          </a:p>
          <a:p>
            <a:pPr lvl="3" algn="just">
              <a:lnSpc>
                <a:spcPct val="150000"/>
              </a:lnSpc>
            </a:pPr>
            <a:r>
              <a:rPr lang="en-US" sz="1800" dirty="0">
                <a:solidFill>
                  <a:schemeClr val="bg1"/>
                </a:solidFill>
                <a:latin typeface="Comic Sans MS" panose="030F0702030302020204" pitchFamily="66" charset="0"/>
              </a:rPr>
              <a:t>a recipient sends a reset message when can’t process a confirmable or non-confirmable message</a:t>
            </a:r>
          </a:p>
          <a:p>
            <a:pPr marL="1371600" lvl="3" indent="0" algn="just">
              <a:lnSpc>
                <a:spcPct val="150000"/>
              </a:lnSpc>
              <a:buNone/>
            </a:pPr>
            <a:endParaRPr lang="en-US" sz="3600" dirty="0">
              <a:solidFill>
                <a:schemeClr val="bg1"/>
              </a:solidFill>
              <a:latin typeface="Comic Sans MS" panose="030F0702030302020204" pitchFamily="66" charset="0"/>
            </a:endParaRPr>
          </a:p>
          <a:p>
            <a:pPr lvl="1" algn="just">
              <a:lnSpc>
                <a:spcPct val="150000"/>
              </a:lnSpc>
            </a:pPr>
            <a:endParaRPr lang="en-US" sz="2400" dirty="0">
              <a:solidFill>
                <a:schemeClr val="bg1"/>
              </a:solidFill>
              <a:latin typeface="Comic Sans MS" panose="030F0702030302020204" pitchFamily="66" charset="0"/>
            </a:endParaRPr>
          </a:p>
        </p:txBody>
      </p:sp>
      <p:sp>
        <p:nvSpPr>
          <p:cNvPr id="4" name="TextBox 3"/>
          <p:cNvSpPr txBox="1"/>
          <p:nvPr/>
        </p:nvSpPr>
        <p:spPr>
          <a:xfrm>
            <a:off x="115910" y="651944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1258137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r>
              <a:rPr lang="en-US" dirty="0" err="1">
                <a:latin typeface="Comic Sans MS" panose="030F0702030302020204" pitchFamily="66" charset="0"/>
              </a:rPr>
              <a:t>CoAP</a:t>
            </a:r>
            <a:endParaRPr lang="en-US" dirty="0">
              <a:latin typeface="Comic Sans MS" panose="030F0702030302020204" pitchFamily="66" charset="0"/>
            </a:endParaRPr>
          </a:p>
        </p:txBody>
      </p:sp>
      <p:sp>
        <p:nvSpPr>
          <p:cNvPr id="3" name="Content Placeholder 2"/>
          <p:cNvSpPr>
            <a:spLocks noGrp="1"/>
          </p:cNvSpPr>
          <p:nvPr>
            <p:ph idx="1"/>
          </p:nvPr>
        </p:nvSpPr>
        <p:spPr>
          <a:xfrm>
            <a:off x="684212" y="2718758"/>
            <a:ext cx="8534400" cy="3615267"/>
          </a:xfrm>
        </p:spPr>
        <p:txBody>
          <a:bodyPr>
            <a:noAutofit/>
          </a:bodyPr>
          <a:lstStyle/>
          <a:p>
            <a:pPr>
              <a:lnSpc>
                <a:spcPct val="150000"/>
              </a:lnSpc>
            </a:pPr>
            <a:r>
              <a:rPr lang="en-US" sz="2000" dirty="0" err="1">
                <a:solidFill>
                  <a:schemeClr val="bg1"/>
                </a:solidFill>
                <a:latin typeface="Comic Sans MS" panose="030F0702030302020204" pitchFamily="66" charset="0"/>
              </a:rPr>
              <a:t>CoAP</a:t>
            </a:r>
            <a:r>
              <a:rPr lang="en-US" sz="2000" dirty="0">
                <a:solidFill>
                  <a:schemeClr val="bg1"/>
                </a:solidFill>
                <a:latin typeface="Comic Sans MS" panose="030F0702030302020204" pitchFamily="66" charset="0"/>
              </a:rPr>
              <a:t> Messages semantics</a:t>
            </a:r>
          </a:p>
          <a:p>
            <a:pPr marL="1371600" lvl="2" indent="-457200">
              <a:lnSpc>
                <a:spcPct val="150000"/>
              </a:lnSpc>
              <a:buFont typeface="+mj-lt"/>
              <a:buAutoNum type="arabicPeriod"/>
            </a:pPr>
            <a:r>
              <a:rPr lang="en-US" sz="1800" dirty="0">
                <a:solidFill>
                  <a:schemeClr val="bg1"/>
                </a:solidFill>
                <a:latin typeface="Comic Sans MS" panose="030F0702030302020204" pitchFamily="66" charset="0"/>
              </a:rPr>
              <a:t>Get</a:t>
            </a:r>
          </a:p>
          <a:p>
            <a:pPr marL="1371600" lvl="2" indent="-457200">
              <a:lnSpc>
                <a:spcPct val="150000"/>
              </a:lnSpc>
              <a:buFont typeface="+mj-lt"/>
              <a:buAutoNum type="arabicPeriod"/>
            </a:pPr>
            <a:r>
              <a:rPr lang="en-US" sz="1800" dirty="0">
                <a:solidFill>
                  <a:schemeClr val="bg1"/>
                </a:solidFill>
                <a:latin typeface="Comic Sans MS" panose="030F0702030302020204" pitchFamily="66" charset="0"/>
              </a:rPr>
              <a:t>Post</a:t>
            </a:r>
          </a:p>
          <a:p>
            <a:pPr marL="1371600" lvl="2" indent="-457200">
              <a:lnSpc>
                <a:spcPct val="150000"/>
              </a:lnSpc>
              <a:buFont typeface="+mj-lt"/>
              <a:buAutoNum type="arabicPeriod"/>
            </a:pPr>
            <a:r>
              <a:rPr lang="en-US" sz="1800" dirty="0">
                <a:solidFill>
                  <a:schemeClr val="bg1"/>
                </a:solidFill>
                <a:latin typeface="Comic Sans MS" panose="030F0702030302020204" pitchFamily="66" charset="0"/>
              </a:rPr>
              <a:t>Put</a:t>
            </a:r>
          </a:p>
          <a:p>
            <a:pPr marL="1371600" lvl="2" indent="-457200">
              <a:lnSpc>
                <a:spcPct val="150000"/>
              </a:lnSpc>
              <a:buFont typeface="+mj-lt"/>
              <a:buAutoNum type="arabicPeriod"/>
            </a:pPr>
            <a:r>
              <a:rPr lang="en-US" sz="1800" dirty="0">
                <a:solidFill>
                  <a:schemeClr val="bg1"/>
                </a:solidFill>
                <a:latin typeface="Comic Sans MS" panose="030F0702030302020204" pitchFamily="66" charset="0"/>
              </a:rPr>
              <a:t>Delete </a:t>
            </a:r>
          </a:p>
          <a:p>
            <a:pPr marL="457200">
              <a:lnSpc>
                <a:spcPct val="150000"/>
              </a:lnSpc>
            </a:pPr>
            <a:r>
              <a:rPr lang="en-US" sz="2400" dirty="0">
                <a:solidFill>
                  <a:schemeClr val="bg1"/>
                </a:solidFill>
                <a:latin typeface="Comic Sans MS" panose="030F0702030302020204" pitchFamily="66" charset="0"/>
              </a:rPr>
              <a:t>Method codes and response codes included in some of these four-types messages make them carry requests or responses</a:t>
            </a:r>
            <a:endParaRPr lang="en-US" sz="3600" dirty="0">
              <a:solidFill>
                <a:schemeClr val="bg1"/>
              </a:solidFill>
              <a:latin typeface="Comic Sans MS" panose="030F0702030302020204" pitchFamily="66" charset="0"/>
            </a:endParaRPr>
          </a:p>
          <a:p>
            <a:pPr marL="971550" lvl="1" indent="-457200">
              <a:lnSpc>
                <a:spcPct val="150000"/>
              </a:lnSpc>
              <a:buFont typeface="+mj-lt"/>
              <a:buAutoNum type="arabicPeriod"/>
            </a:pPr>
            <a:endParaRPr lang="en-US" sz="2200" dirty="0">
              <a:solidFill>
                <a:schemeClr val="bg1"/>
              </a:solidFill>
            </a:endParaRPr>
          </a:p>
          <a:p>
            <a:pPr lvl="3">
              <a:lnSpc>
                <a:spcPct val="150000"/>
              </a:lnSpc>
            </a:pPr>
            <a:endParaRPr lang="en-US" sz="3600" dirty="0">
              <a:solidFill>
                <a:schemeClr val="bg1"/>
              </a:solidFill>
              <a:latin typeface="Comic Sans MS" panose="030F0702030302020204" pitchFamily="66" charset="0"/>
            </a:endParaRPr>
          </a:p>
          <a:p>
            <a:pPr lvl="1">
              <a:lnSpc>
                <a:spcPct val="150000"/>
              </a:lnSpc>
            </a:pPr>
            <a:endParaRPr lang="en-US" sz="2400" dirty="0">
              <a:solidFill>
                <a:schemeClr val="bg1"/>
              </a:solidFill>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32830929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r>
              <a:rPr lang="en-US" dirty="0" err="1">
                <a:latin typeface="Comic Sans MS" panose="030F0702030302020204" pitchFamily="66" charset="0"/>
              </a:rPr>
              <a:t>CoAP</a:t>
            </a:r>
            <a:endParaRPr lang="en-US" dirty="0">
              <a:latin typeface="Comic Sans MS" panose="030F0702030302020204" pitchFamily="66" charset="0"/>
            </a:endParaRPr>
          </a:p>
        </p:txBody>
      </p:sp>
      <p:pic>
        <p:nvPicPr>
          <p:cNvPr id="5" name="Content Placeholder 4"/>
          <p:cNvPicPr>
            <a:picLocks noGrp="1" noChangeAspect="1"/>
          </p:cNvPicPr>
          <p:nvPr>
            <p:ph idx="1"/>
          </p:nvPr>
        </p:nvPicPr>
        <p:blipFill>
          <a:blip r:embed="rId3"/>
          <a:stretch>
            <a:fillRect/>
          </a:stretch>
        </p:blipFill>
        <p:spPr>
          <a:xfrm>
            <a:off x="1488746" y="2104304"/>
            <a:ext cx="8731798" cy="3260214"/>
          </a:xfrm>
          <a:prstGeom prst="rect">
            <a:avLst/>
          </a:prstGeom>
        </p:spPr>
      </p:pic>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33040293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r>
              <a:rPr lang="en-US" dirty="0" err="1">
                <a:latin typeface="Comic Sans MS" panose="030F0702030302020204" pitchFamily="66" charset="0"/>
              </a:rPr>
              <a:t>CoAP</a:t>
            </a:r>
            <a:endParaRPr lang="en-US" dirty="0">
              <a:latin typeface="Comic Sans MS" panose="030F0702030302020204" pitchFamily="66" charset="0"/>
            </a:endParaRPr>
          </a:p>
        </p:txBody>
      </p:sp>
      <p:sp>
        <p:nvSpPr>
          <p:cNvPr id="3" name="Content Placeholder 2"/>
          <p:cNvSpPr>
            <a:spLocks noGrp="1"/>
          </p:cNvSpPr>
          <p:nvPr>
            <p:ph idx="1"/>
          </p:nvPr>
        </p:nvSpPr>
        <p:spPr>
          <a:xfrm>
            <a:off x="684212" y="1716315"/>
            <a:ext cx="8534400" cy="3615267"/>
          </a:xfrm>
        </p:spPr>
        <p:txBody>
          <a:bodyPr>
            <a:noAutofit/>
          </a:bodyPr>
          <a:lstStyle/>
          <a:p>
            <a:pPr algn="just">
              <a:lnSpc>
                <a:spcPct val="150000"/>
              </a:lnSpc>
            </a:pPr>
            <a:r>
              <a:rPr lang="en-US" sz="2000" dirty="0" err="1">
                <a:solidFill>
                  <a:schemeClr val="bg1"/>
                </a:solidFill>
                <a:latin typeface="Comic Sans MS" panose="030F0702030302020204" pitchFamily="66" charset="0"/>
              </a:rPr>
              <a:t>CoAP</a:t>
            </a:r>
            <a:r>
              <a:rPr lang="en-US" sz="2000" dirty="0">
                <a:solidFill>
                  <a:schemeClr val="bg1"/>
                </a:solidFill>
                <a:latin typeface="Comic Sans MS" panose="030F0702030302020204" pitchFamily="66" charset="0"/>
              </a:rPr>
              <a:t> vs HTTP</a:t>
            </a:r>
          </a:p>
          <a:p>
            <a:pPr lvl="1" algn="just">
              <a:lnSpc>
                <a:spcPct val="150000"/>
              </a:lnSpc>
            </a:pPr>
            <a:r>
              <a:rPr lang="en-US" sz="1800" dirty="0" err="1">
                <a:solidFill>
                  <a:schemeClr val="bg1"/>
                </a:solidFill>
                <a:latin typeface="Comic Sans MS" panose="030F0702030302020204" pitchFamily="66" charset="0"/>
              </a:rPr>
              <a:t>CoAP</a:t>
            </a:r>
            <a:r>
              <a:rPr lang="en-US" sz="1800" dirty="0">
                <a:solidFill>
                  <a:schemeClr val="bg1"/>
                </a:solidFill>
                <a:latin typeface="Comic Sans MS" panose="030F0702030302020204" pitchFamily="66" charset="0"/>
              </a:rPr>
              <a:t> is upgraded version of HTTP. </a:t>
            </a:r>
          </a:p>
          <a:p>
            <a:pPr lvl="2" algn="just">
              <a:lnSpc>
                <a:spcPct val="150000"/>
              </a:lnSpc>
            </a:pPr>
            <a:r>
              <a:rPr lang="en-US" sz="1400" dirty="0">
                <a:solidFill>
                  <a:schemeClr val="bg1"/>
                </a:solidFill>
                <a:latin typeface="Comic Sans MS" panose="030F0702030302020204" pitchFamily="66" charset="0"/>
              </a:rPr>
              <a:t>It is designed for resource constrained applications such as IoT/WSN/M2M etc. </a:t>
            </a:r>
          </a:p>
          <a:p>
            <a:pPr lvl="1" algn="just">
              <a:lnSpc>
                <a:spcPct val="150000"/>
              </a:lnSpc>
            </a:pPr>
            <a:r>
              <a:rPr lang="en-US" sz="1800" dirty="0" err="1">
                <a:solidFill>
                  <a:schemeClr val="bg1"/>
                </a:solidFill>
                <a:latin typeface="Comic Sans MS" panose="030F0702030302020204" pitchFamily="66" charset="0"/>
              </a:rPr>
              <a:t>CoAP</a:t>
            </a:r>
            <a:r>
              <a:rPr lang="en-US" sz="1800" dirty="0">
                <a:solidFill>
                  <a:schemeClr val="bg1"/>
                </a:solidFill>
                <a:latin typeface="Comic Sans MS" panose="030F0702030302020204" pitchFamily="66" charset="0"/>
              </a:rPr>
              <a:t> is based on UDP. </a:t>
            </a:r>
          </a:p>
          <a:p>
            <a:pPr lvl="2" algn="just">
              <a:lnSpc>
                <a:spcPct val="150000"/>
              </a:lnSpc>
            </a:pPr>
            <a:r>
              <a:rPr lang="en-US" sz="1400" dirty="0">
                <a:solidFill>
                  <a:schemeClr val="bg1"/>
                </a:solidFill>
                <a:latin typeface="Comic Sans MS" panose="030F0702030302020204" pitchFamily="66" charset="0"/>
              </a:rPr>
              <a:t>It uses ACK messages so that it will become reliable like TCP. </a:t>
            </a:r>
          </a:p>
          <a:p>
            <a:pPr lvl="1" algn="just">
              <a:lnSpc>
                <a:spcPct val="150000"/>
              </a:lnSpc>
            </a:pPr>
            <a:r>
              <a:rPr lang="en-US" sz="1800" dirty="0" err="1">
                <a:solidFill>
                  <a:schemeClr val="bg1"/>
                </a:solidFill>
                <a:latin typeface="Comic Sans MS" panose="030F0702030302020204" pitchFamily="66" charset="0"/>
              </a:rPr>
              <a:t>CoAP</a:t>
            </a:r>
            <a:r>
              <a:rPr lang="en-US" sz="1800" dirty="0">
                <a:solidFill>
                  <a:schemeClr val="bg1"/>
                </a:solidFill>
                <a:latin typeface="Comic Sans MS" panose="030F0702030302020204" pitchFamily="66" charset="0"/>
              </a:rPr>
              <a:t> has low latency and consumes lesser power compare to HTTP.</a:t>
            </a:r>
          </a:p>
          <a:p>
            <a:pPr lvl="3" algn="just">
              <a:lnSpc>
                <a:spcPct val="150000"/>
              </a:lnSpc>
            </a:pPr>
            <a:endParaRPr lang="en-US" sz="3600" dirty="0">
              <a:solidFill>
                <a:schemeClr val="bg1"/>
              </a:solidFill>
              <a:latin typeface="Comic Sans MS" panose="030F0702030302020204" pitchFamily="66" charset="0"/>
            </a:endParaRPr>
          </a:p>
          <a:p>
            <a:pPr lvl="1" algn="just">
              <a:lnSpc>
                <a:spcPct val="150000"/>
              </a:lnSpc>
            </a:pPr>
            <a:endParaRPr lang="en-US" sz="2400" dirty="0">
              <a:solidFill>
                <a:schemeClr val="bg1"/>
              </a:solidFill>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hlinkClick r:id="rId3"/>
              </a:rPr>
              <a:t>https://www.rfwireless-world.com/Terminology/Difference-between-CoAP-and-HTTP.html</a:t>
            </a:r>
            <a:endParaRPr lang="en-US" sz="1600" dirty="0">
              <a:latin typeface="Comic Sans MS" panose="030F0702030302020204" pitchFamily="66" charset="0"/>
            </a:endParaRPr>
          </a:p>
        </p:txBody>
      </p:sp>
    </p:spTree>
    <p:extLst>
      <p:ext uri="{BB962C8B-B14F-4D97-AF65-F5344CB8AC3E}">
        <p14:creationId xmlns:p14="http://schemas.microsoft.com/office/powerpoint/2010/main" val="37555606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r>
              <a:rPr lang="en-US" dirty="0" err="1">
                <a:latin typeface="Comic Sans MS" panose="030F0702030302020204" pitchFamily="66" charset="0"/>
              </a:rPr>
              <a:t>CoAP</a:t>
            </a:r>
            <a:endParaRPr lang="en-US" dirty="0">
              <a:latin typeface="Comic Sans MS" panose="030F0702030302020204" pitchFamily="66" charset="0"/>
            </a:endParaRPr>
          </a:p>
        </p:txBody>
      </p:sp>
      <p:sp>
        <p:nvSpPr>
          <p:cNvPr id="3" name="Content Placeholder 2"/>
          <p:cNvSpPr>
            <a:spLocks noGrp="1"/>
          </p:cNvSpPr>
          <p:nvPr>
            <p:ph idx="1"/>
          </p:nvPr>
        </p:nvSpPr>
        <p:spPr>
          <a:xfrm>
            <a:off x="700424" y="1138426"/>
            <a:ext cx="10373976" cy="3615267"/>
          </a:xfrm>
        </p:spPr>
        <p:txBody>
          <a:bodyPr>
            <a:noAutofit/>
          </a:bodyPr>
          <a:lstStyle/>
          <a:p>
            <a:r>
              <a:rPr lang="en-US" dirty="0" err="1">
                <a:solidFill>
                  <a:schemeClr val="bg1"/>
                </a:solidFill>
                <a:latin typeface="Comic Sans MS" panose="030F0702030302020204" pitchFamily="66" charset="0"/>
              </a:rPr>
              <a:t>CoAP</a:t>
            </a:r>
            <a:r>
              <a:rPr lang="en-US" dirty="0">
                <a:solidFill>
                  <a:schemeClr val="bg1"/>
                </a:solidFill>
                <a:latin typeface="Comic Sans MS" panose="030F0702030302020204" pitchFamily="66" charset="0"/>
              </a:rPr>
              <a:t> vs HTTP</a:t>
            </a:r>
          </a:p>
          <a:p>
            <a:pPr lvl="1"/>
            <a:r>
              <a:rPr lang="en-US" dirty="0">
                <a:solidFill>
                  <a:schemeClr val="bg1"/>
                </a:solidFill>
              </a:rPr>
              <a:t>Differences of </a:t>
            </a:r>
            <a:r>
              <a:rPr lang="en-US" dirty="0" err="1">
                <a:solidFill>
                  <a:schemeClr val="bg1"/>
                </a:solidFill>
              </a:rPr>
              <a:t>CoAP</a:t>
            </a:r>
            <a:r>
              <a:rPr lang="en-US" dirty="0">
                <a:solidFill>
                  <a:schemeClr val="bg1"/>
                </a:solidFill>
              </a:rPr>
              <a:t> with HTTP result mainly in the amount of data used. </a:t>
            </a:r>
          </a:p>
          <a:p>
            <a:pPr lvl="2"/>
            <a:r>
              <a:rPr lang="en-US" dirty="0">
                <a:solidFill>
                  <a:schemeClr val="bg1"/>
                </a:solidFill>
              </a:rPr>
              <a:t>In contrast to the plain text format of HTTP, especially the header format, </a:t>
            </a:r>
            <a:r>
              <a:rPr lang="en-US" dirty="0" err="1">
                <a:solidFill>
                  <a:schemeClr val="bg1"/>
                </a:solidFill>
              </a:rPr>
              <a:t>CoAP</a:t>
            </a:r>
            <a:r>
              <a:rPr lang="en-US" dirty="0">
                <a:solidFill>
                  <a:schemeClr val="bg1"/>
                </a:solidFill>
              </a:rPr>
              <a:t> code words are packed in bytes or individual bits of a binary representation. </a:t>
            </a:r>
          </a:p>
          <a:p>
            <a:pPr lvl="2"/>
            <a:r>
              <a:rPr lang="en-US" dirty="0">
                <a:solidFill>
                  <a:schemeClr val="bg1"/>
                </a:solidFill>
              </a:rPr>
              <a:t>There are messages that require a response (“Confirmable”), and messages that do not need a response (“Non-Confirmable”). </a:t>
            </a:r>
          </a:p>
          <a:p>
            <a:pPr lvl="3"/>
            <a:r>
              <a:rPr lang="en-US" dirty="0">
                <a:solidFill>
                  <a:schemeClr val="bg1"/>
                </a:solidFill>
              </a:rPr>
              <a:t>This means that the information about the reliability of a transmission is lifted to the application layer and can be distinguished by the application in individual cases.</a:t>
            </a:r>
            <a:endParaRPr lang="en-US" sz="3200" dirty="0">
              <a:solidFill>
                <a:schemeClr val="bg1"/>
              </a:solidFill>
              <a:latin typeface="Comic Sans MS" panose="030F0702030302020204" pitchFamily="66" charset="0"/>
            </a:endParaRPr>
          </a:p>
        </p:txBody>
      </p:sp>
      <p:sp>
        <p:nvSpPr>
          <p:cNvPr id="5" name="TextBox 4"/>
          <p:cNvSpPr txBox="1"/>
          <p:nvPr/>
        </p:nvSpPr>
        <p:spPr>
          <a:xfrm>
            <a:off x="115910" y="6534382"/>
            <a:ext cx="11477470" cy="307777"/>
          </a:xfrm>
          <a:prstGeom prst="rect">
            <a:avLst/>
          </a:prstGeom>
          <a:noFill/>
        </p:spPr>
        <p:txBody>
          <a:bodyPr wrap="square" rtlCol="0">
            <a:spAutoFit/>
          </a:bodyPr>
          <a:lstStyle/>
          <a:p>
            <a:r>
              <a:rPr lang="en-US" sz="1400" b="1" dirty="0"/>
              <a:t>Application protocols for the Internet of Things, online available, </a:t>
            </a:r>
            <a:r>
              <a:rPr lang="en-US" sz="1400" dirty="0">
                <a:hlinkClick r:id="rId3"/>
              </a:rPr>
              <a:t>https://www.wespeakiot.com/application-protocols-for-the-internet-of-things/</a:t>
            </a:r>
            <a:endParaRPr lang="en-US" sz="1400" dirty="0">
              <a:latin typeface="Comic Sans MS" panose="030F0702030302020204" pitchFamily="66" charset="0"/>
            </a:endParaRPr>
          </a:p>
        </p:txBody>
      </p:sp>
    </p:spTree>
    <p:extLst>
      <p:ext uri="{BB962C8B-B14F-4D97-AF65-F5344CB8AC3E}">
        <p14:creationId xmlns:p14="http://schemas.microsoft.com/office/powerpoint/2010/main" val="17181870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r>
              <a:rPr lang="en-US" dirty="0" err="1">
                <a:latin typeface="Comic Sans MS" panose="030F0702030302020204" pitchFamily="66" charset="0"/>
              </a:rPr>
              <a:t>CoAP</a:t>
            </a:r>
            <a:endParaRPr lang="en-US" dirty="0">
              <a:latin typeface="Comic Sans MS" panose="030F0702030302020204" pitchFamily="66" charset="0"/>
            </a:endParaRPr>
          </a:p>
        </p:txBody>
      </p:sp>
      <p:sp>
        <p:nvSpPr>
          <p:cNvPr id="3" name="Content Placeholder 2"/>
          <p:cNvSpPr>
            <a:spLocks noGrp="1"/>
          </p:cNvSpPr>
          <p:nvPr>
            <p:ph idx="1"/>
          </p:nvPr>
        </p:nvSpPr>
        <p:spPr>
          <a:xfrm>
            <a:off x="684211" y="685800"/>
            <a:ext cx="10564359" cy="3615267"/>
          </a:xfrm>
        </p:spPr>
        <p:txBody>
          <a:bodyPr>
            <a:noAutofit/>
          </a:bodyPr>
          <a:lstStyle/>
          <a:p>
            <a:r>
              <a:rPr lang="en-US" dirty="0">
                <a:solidFill>
                  <a:schemeClr val="bg1"/>
                </a:solidFill>
              </a:rPr>
              <a:t>For example:</a:t>
            </a:r>
          </a:p>
          <a:p>
            <a:pPr lvl="1"/>
            <a:r>
              <a:rPr lang="en-US" dirty="0">
                <a:solidFill>
                  <a:schemeClr val="bg1"/>
                </a:solidFill>
              </a:rPr>
              <a:t> If a temperature sensor transmits the temperature 1x per minute, a failure of a single message can be merged, it could be mapped as a non-confirmable. </a:t>
            </a:r>
          </a:p>
          <a:p>
            <a:pPr lvl="1"/>
            <a:r>
              <a:rPr lang="en-US" dirty="0">
                <a:solidFill>
                  <a:schemeClr val="bg1"/>
                </a:solidFill>
              </a:rPr>
              <a:t>If a smart door lock is supposed to lock the door, the message behind it is surely to be classified as “Confirmable”.</a:t>
            </a:r>
            <a:endParaRPr lang="en-US" sz="3600" dirty="0">
              <a:solidFill>
                <a:schemeClr val="bg1"/>
              </a:solidFill>
              <a:latin typeface="Comic Sans MS" panose="030F0702030302020204" pitchFamily="66" charset="0"/>
            </a:endParaRPr>
          </a:p>
        </p:txBody>
      </p:sp>
      <p:sp>
        <p:nvSpPr>
          <p:cNvPr id="5" name="TextBox 4"/>
          <p:cNvSpPr txBox="1"/>
          <p:nvPr/>
        </p:nvSpPr>
        <p:spPr>
          <a:xfrm>
            <a:off x="115910" y="6534382"/>
            <a:ext cx="11477470" cy="307777"/>
          </a:xfrm>
          <a:prstGeom prst="rect">
            <a:avLst/>
          </a:prstGeom>
          <a:noFill/>
        </p:spPr>
        <p:txBody>
          <a:bodyPr wrap="square" rtlCol="0">
            <a:spAutoFit/>
          </a:bodyPr>
          <a:lstStyle/>
          <a:p>
            <a:r>
              <a:rPr lang="en-US" sz="1400" b="1" dirty="0"/>
              <a:t>Application protocols for the Internet of Things, online available, </a:t>
            </a:r>
            <a:r>
              <a:rPr lang="en-US" sz="1400" dirty="0">
                <a:hlinkClick r:id="rId3"/>
              </a:rPr>
              <a:t>https://www.wespeakiot.com/application-protocols-for-the-internet-of-things/</a:t>
            </a:r>
            <a:endParaRPr lang="en-US" sz="1400" dirty="0">
              <a:latin typeface="Comic Sans MS" panose="030F0702030302020204" pitchFamily="66" charset="0"/>
            </a:endParaRPr>
          </a:p>
        </p:txBody>
      </p:sp>
    </p:spTree>
    <p:extLst>
      <p:ext uri="{BB962C8B-B14F-4D97-AF65-F5344CB8AC3E}">
        <p14:creationId xmlns:p14="http://schemas.microsoft.com/office/powerpoint/2010/main" val="13512272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r>
              <a:rPr lang="en-US" dirty="0" err="1">
                <a:latin typeface="Comic Sans MS" panose="030F0702030302020204" pitchFamily="66" charset="0"/>
              </a:rPr>
              <a:t>CoAP</a:t>
            </a:r>
            <a:endParaRPr lang="en-US" dirty="0">
              <a:latin typeface="Comic Sans MS" panose="030F0702030302020204" pitchFamily="66" charset="0"/>
            </a:endParaRPr>
          </a:p>
        </p:txBody>
      </p:sp>
      <p:sp>
        <p:nvSpPr>
          <p:cNvPr id="3" name="Content Placeholder 2"/>
          <p:cNvSpPr>
            <a:spLocks noGrp="1"/>
          </p:cNvSpPr>
          <p:nvPr>
            <p:ph idx="1"/>
          </p:nvPr>
        </p:nvSpPr>
        <p:spPr>
          <a:xfrm>
            <a:off x="684212" y="1138426"/>
            <a:ext cx="10694988" cy="3615267"/>
          </a:xfrm>
        </p:spPr>
        <p:txBody>
          <a:bodyPr>
            <a:noAutofit/>
          </a:bodyPr>
          <a:lstStyle/>
          <a:p>
            <a:r>
              <a:rPr lang="en-US" dirty="0" err="1">
                <a:solidFill>
                  <a:schemeClr val="bg1"/>
                </a:solidFill>
                <a:latin typeface="Comic Sans MS" panose="030F0702030302020204" pitchFamily="66" charset="0"/>
              </a:rPr>
              <a:t>CoAP</a:t>
            </a:r>
            <a:r>
              <a:rPr lang="en-US" dirty="0">
                <a:solidFill>
                  <a:schemeClr val="bg1"/>
                </a:solidFill>
                <a:latin typeface="Comic Sans MS" panose="030F0702030302020204" pitchFamily="66" charset="0"/>
              </a:rPr>
              <a:t> vs HTTP</a:t>
            </a:r>
          </a:p>
          <a:p>
            <a:pPr lvl="1"/>
            <a:endParaRPr lang="en-US" dirty="0">
              <a:solidFill>
                <a:schemeClr val="bg1"/>
              </a:solidFill>
            </a:endParaRPr>
          </a:p>
          <a:p>
            <a:pPr lvl="1"/>
            <a:r>
              <a:rPr lang="en-US" dirty="0">
                <a:solidFill>
                  <a:schemeClr val="bg1"/>
                </a:solidFill>
              </a:rPr>
              <a:t>The </a:t>
            </a:r>
            <a:r>
              <a:rPr lang="en-US" dirty="0" err="1">
                <a:solidFill>
                  <a:schemeClr val="bg1"/>
                </a:solidFill>
              </a:rPr>
              <a:t>asynchronicity</a:t>
            </a:r>
            <a:r>
              <a:rPr lang="en-US" dirty="0">
                <a:solidFill>
                  <a:schemeClr val="bg1"/>
                </a:solidFill>
              </a:rPr>
              <a:t> of message exchange via UDP also gives </a:t>
            </a:r>
            <a:r>
              <a:rPr lang="en-US" dirty="0" err="1">
                <a:solidFill>
                  <a:schemeClr val="bg1"/>
                </a:solidFill>
              </a:rPr>
              <a:t>CoAP</a:t>
            </a:r>
            <a:r>
              <a:rPr lang="en-US" dirty="0">
                <a:solidFill>
                  <a:schemeClr val="bg1"/>
                </a:solidFill>
              </a:rPr>
              <a:t> a device the </a:t>
            </a:r>
            <a:r>
              <a:rPr lang="en-US" dirty="0" smtClean="0">
                <a:solidFill>
                  <a:schemeClr val="bg1"/>
                </a:solidFill>
              </a:rPr>
              <a:t>possibility </a:t>
            </a:r>
            <a:r>
              <a:rPr lang="en-US" dirty="0">
                <a:solidFill>
                  <a:schemeClr val="bg1"/>
                </a:solidFill>
              </a:rPr>
              <a:t>of responding to a request in a resource-saving and time-delayed manner, as well as of transmitting a response in several small (partly “smallest”) blocks. </a:t>
            </a:r>
          </a:p>
          <a:p>
            <a:pPr lvl="2"/>
            <a:endParaRPr lang="en-US" dirty="0">
              <a:solidFill>
                <a:schemeClr val="bg1"/>
              </a:solidFill>
            </a:endParaRPr>
          </a:p>
          <a:p>
            <a:pPr lvl="2"/>
            <a:r>
              <a:rPr lang="en-US" dirty="0">
                <a:solidFill>
                  <a:schemeClr val="bg1"/>
                </a:solidFill>
              </a:rPr>
              <a:t>The latter is particularly useful for </a:t>
            </a:r>
            <a:r>
              <a:rPr lang="en-US" dirty="0" err="1">
                <a:solidFill>
                  <a:schemeClr val="bg1"/>
                </a:solidFill>
              </a:rPr>
              <a:t>lossy</a:t>
            </a:r>
            <a:r>
              <a:rPr lang="en-US" dirty="0">
                <a:solidFill>
                  <a:schemeClr val="bg1"/>
                </a:solidFill>
              </a:rPr>
              <a:t> networks with small packet sizes such as those in the WPAN and LPWAN.</a:t>
            </a:r>
            <a:endParaRPr lang="en-US" dirty="0">
              <a:solidFill>
                <a:schemeClr val="bg1"/>
              </a:solidFill>
              <a:latin typeface="Comic Sans MS" panose="030F0702030302020204" pitchFamily="66" charset="0"/>
            </a:endParaRPr>
          </a:p>
        </p:txBody>
      </p:sp>
      <p:sp>
        <p:nvSpPr>
          <p:cNvPr id="5" name="TextBox 4"/>
          <p:cNvSpPr txBox="1"/>
          <p:nvPr/>
        </p:nvSpPr>
        <p:spPr>
          <a:xfrm>
            <a:off x="115910" y="6534382"/>
            <a:ext cx="11477470" cy="307777"/>
          </a:xfrm>
          <a:prstGeom prst="rect">
            <a:avLst/>
          </a:prstGeom>
          <a:noFill/>
        </p:spPr>
        <p:txBody>
          <a:bodyPr wrap="square" rtlCol="0">
            <a:spAutoFit/>
          </a:bodyPr>
          <a:lstStyle/>
          <a:p>
            <a:r>
              <a:rPr lang="en-US" sz="1400" b="1" dirty="0"/>
              <a:t>Application protocols for the Internet of Things, online available, </a:t>
            </a:r>
            <a:r>
              <a:rPr lang="en-US" sz="1400" dirty="0">
                <a:hlinkClick r:id="rId3"/>
              </a:rPr>
              <a:t>https://www.wespeakiot.com/application-protocols-for-the-internet-of-things/</a:t>
            </a:r>
            <a:endParaRPr lang="en-US" sz="1400" dirty="0">
              <a:latin typeface="Comic Sans MS" panose="030F0702030302020204" pitchFamily="66" charset="0"/>
            </a:endParaRPr>
          </a:p>
        </p:txBody>
      </p:sp>
    </p:spTree>
    <p:extLst>
      <p:ext uri="{BB962C8B-B14F-4D97-AF65-F5344CB8AC3E}">
        <p14:creationId xmlns:p14="http://schemas.microsoft.com/office/powerpoint/2010/main" val="33269060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r>
              <a:rPr lang="en-US" dirty="0" err="1">
                <a:latin typeface="Comic Sans MS" panose="030F0702030302020204" pitchFamily="66" charset="0"/>
              </a:rPr>
              <a:t>CoAP</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2000" dirty="0" err="1">
                <a:solidFill>
                  <a:schemeClr val="bg1"/>
                </a:solidFill>
                <a:latin typeface="Comic Sans MS" panose="030F0702030302020204" pitchFamily="66" charset="0"/>
              </a:rPr>
              <a:t>CoAP</a:t>
            </a:r>
            <a:r>
              <a:rPr lang="en-US" sz="2000" dirty="0">
                <a:solidFill>
                  <a:schemeClr val="bg1"/>
                </a:solidFill>
                <a:latin typeface="Comic Sans MS" panose="030F0702030302020204" pitchFamily="66" charset="0"/>
              </a:rPr>
              <a:t> vs HTTP</a:t>
            </a:r>
          </a:p>
          <a:p>
            <a:pPr algn="just">
              <a:lnSpc>
                <a:spcPct val="150000"/>
              </a:lnSpc>
            </a:pPr>
            <a:endParaRPr lang="en-US" sz="2000" dirty="0">
              <a:solidFill>
                <a:schemeClr val="bg1"/>
              </a:solidFill>
              <a:latin typeface="Comic Sans MS" panose="030F0702030302020204" pitchFamily="66" charset="0"/>
            </a:endParaRPr>
          </a:p>
          <a:p>
            <a:pPr lvl="3" algn="just">
              <a:lnSpc>
                <a:spcPct val="150000"/>
              </a:lnSpc>
            </a:pPr>
            <a:endParaRPr lang="en-US" sz="3600" dirty="0">
              <a:solidFill>
                <a:schemeClr val="bg1"/>
              </a:solidFill>
              <a:latin typeface="Comic Sans MS" panose="030F0702030302020204" pitchFamily="66" charset="0"/>
            </a:endParaRPr>
          </a:p>
          <a:p>
            <a:pPr lvl="1" algn="just">
              <a:lnSpc>
                <a:spcPct val="150000"/>
              </a:lnSpc>
            </a:pPr>
            <a:endParaRPr lang="en-US" sz="2400" dirty="0">
              <a:solidFill>
                <a:schemeClr val="bg1"/>
              </a:solidFill>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hlinkClick r:id="rId3"/>
              </a:rPr>
              <a:t>https://www.rfwireless-world.com/Terminology/Difference-between-CoAP-and-HTTP.html</a:t>
            </a:r>
            <a:endParaRPr lang="en-US" sz="1600" dirty="0">
              <a:latin typeface="Comic Sans MS" panose="030F0702030302020204" pitchFamily="66" charset="0"/>
            </a:endParaRPr>
          </a:p>
        </p:txBody>
      </p:sp>
      <p:pic>
        <p:nvPicPr>
          <p:cNvPr id="5" name="Picture 4"/>
          <p:cNvPicPr>
            <a:picLocks noChangeAspect="1"/>
          </p:cNvPicPr>
          <p:nvPr/>
        </p:nvPicPr>
        <p:blipFill>
          <a:blip r:embed="rId4"/>
          <a:stretch>
            <a:fillRect/>
          </a:stretch>
        </p:blipFill>
        <p:spPr>
          <a:xfrm>
            <a:off x="1719665" y="2058820"/>
            <a:ext cx="8752669" cy="3351181"/>
          </a:xfrm>
          <a:prstGeom prst="rect">
            <a:avLst/>
          </a:prstGeom>
        </p:spPr>
      </p:pic>
    </p:spTree>
    <p:extLst>
      <p:ext uri="{BB962C8B-B14F-4D97-AF65-F5344CB8AC3E}">
        <p14:creationId xmlns:p14="http://schemas.microsoft.com/office/powerpoint/2010/main" val="40596782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Protocols-MQTT</a:t>
            </a:r>
          </a:p>
        </p:txBody>
      </p:sp>
      <p:sp>
        <p:nvSpPr>
          <p:cNvPr id="3" name="Content Placeholder 2"/>
          <p:cNvSpPr>
            <a:spLocks noGrp="1"/>
          </p:cNvSpPr>
          <p:nvPr>
            <p:ph idx="1"/>
          </p:nvPr>
        </p:nvSpPr>
        <p:spPr>
          <a:xfrm>
            <a:off x="700424" y="932543"/>
            <a:ext cx="10607902" cy="3615267"/>
          </a:xfrm>
        </p:spPr>
        <p:txBody>
          <a:bodyPr>
            <a:noAutofit/>
          </a:bodyPr>
          <a:lstStyle/>
          <a:p>
            <a:r>
              <a:rPr lang="en-US" dirty="0">
                <a:solidFill>
                  <a:schemeClr val="bg1"/>
                </a:solidFill>
              </a:rPr>
              <a:t>At the end of the 1990s, engineers from IBM and </a:t>
            </a:r>
            <a:r>
              <a:rPr lang="en-US" dirty="0" err="1">
                <a:solidFill>
                  <a:schemeClr val="bg1"/>
                </a:solidFill>
              </a:rPr>
              <a:t>Arcom</a:t>
            </a:r>
            <a:r>
              <a:rPr lang="en-US" dirty="0">
                <a:solidFill>
                  <a:schemeClr val="bg1"/>
                </a:solidFill>
              </a:rPr>
              <a:t> (acquired in 2006 by </a:t>
            </a:r>
            <a:r>
              <a:rPr lang="en-US" dirty="0" err="1">
                <a:solidFill>
                  <a:schemeClr val="bg1"/>
                </a:solidFill>
              </a:rPr>
              <a:t>Eurotech</a:t>
            </a:r>
            <a:r>
              <a:rPr lang="en-US" dirty="0">
                <a:solidFill>
                  <a:schemeClr val="bg1"/>
                </a:solidFill>
              </a:rPr>
              <a:t>) were looking for a reliable, lightweight, and cost-effective protocol to monitor and control a large number of sensors and their data from a central server location, as typically used by the oil and gas industries. </a:t>
            </a:r>
          </a:p>
          <a:p>
            <a:endParaRPr lang="en-US" dirty="0">
              <a:solidFill>
                <a:schemeClr val="bg1"/>
              </a:solidFill>
            </a:endParaRPr>
          </a:p>
          <a:p>
            <a:r>
              <a:rPr lang="en-US" dirty="0">
                <a:solidFill>
                  <a:schemeClr val="bg1"/>
                </a:solidFill>
              </a:rPr>
              <a:t>Their research resulted in the development and implementation of the Message Queuing Telemetry Transport (MQTT) protocol that is now standardized by the Organization for the Advancement of Structured Information Standards (OASIS).</a:t>
            </a:r>
            <a:endParaRPr lang="en-US" sz="24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10139824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Protocols-MQTT</a:t>
            </a:r>
          </a:p>
        </p:txBody>
      </p:sp>
      <p:sp>
        <p:nvSpPr>
          <p:cNvPr id="3" name="Content Placeholder 2"/>
          <p:cNvSpPr>
            <a:spLocks noGrp="1"/>
          </p:cNvSpPr>
          <p:nvPr>
            <p:ph idx="1"/>
          </p:nvPr>
        </p:nvSpPr>
        <p:spPr>
          <a:xfrm>
            <a:off x="684212" y="2151743"/>
            <a:ext cx="8534400" cy="3615267"/>
          </a:xfrm>
        </p:spPr>
        <p:txBody>
          <a:bodyPr>
            <a:noAutofit/>
          </a:bodyPr>
          <a:lstStyle/>
          <a:p>
            <a:pPr algn="just">
              <a:lnSpc>
                <a:spcPct val="150000"/>
              </a:lnSpc>
            </a:pPr>
            <a:r>
              <a:rPr lang="en-US" sz="3200" dirty="0">
                <a:solidFill>
                  <a:schemeClr val="bg1"/>
                </a:solidFill>
                <a:latin typeface="Comic Sans MS" panose="030F0702030302020204" pitchFamily="66" charset="0"/>
              </a:rPr>
              <a:t>Application Layer Protocols- MQTT</a:t>
            </a:r>
          </a:p>
          <a:p>
            <a:pPr lvl="1" algn="just">
              <a:lnSpc>
                <a:spcPct val="150000"/>
              </a:lnSpc>
            </a:pPr>
            <a:r>
              <a:rPr lang="en-US" sz="2400" dirty="0">
                <a:solidFill>
                  <a:schemeClr val="bg1"/>
                </a:solidFill>
                <a:latin typeface="Comic Sans MS" panose="030F0702030302020204" pitchFamily="66" charset="0"/>
              </a:rPr>
              <a:t>MQTT Publish/Subscribe Framework</a:t>
            </a:r>
          </a:p>
          <a:p>
            <a:pPr lvl="1" algn="just">
              <a:lnSpc>
                <a:spcPct val="150000"/>
              </a:lnSpc>
            </a:pPr>
            <a:endParaRPr lang="en-US" sz="2400" dirty="0">
              <a:solidFill>
                <a:schemeClr val="bg1"/>
              </a:solidFill>
              <a:latin typeface="Comic Sans MS" panose="030F0702030302020204" pitchFamily="66" charset="0"/>
            </a:endParaRPr>
          </a:p>
          <a:p>
            <a:pPr lvl="1" algn="just">
              <a:lnSpc>
                <a:spcPct val="150000"/>
              </a:lnSpc>
            </a:pPr>
            <a:endParaRPr lang="en-US" sz="2400" dirty="0">
              <a:solidFill>
                <a:schemeClr val="bg1"/>
              </a:solidFill>
              <a:latin typeface="Comic Sans MS" panose="030F0702030302020204" pitchFamily="66" charset="0"/>
            </a:endParaRPr>
          </a:p>
          <a:p>
            <a:pPr lvl="1" algn="just">
              <a:lnSpc>
                <a:spcPct val="150000"/>
              </a:lnSpc>
            </a:pPr>
            <a:endParaRPr lang="en-US" sz="2400" dirty="0">
              <a:solidFill>
                <a:schemeClr val="bg1"/>
              </a:solidFill>
              <a:latin typeface="Comic Sans MS" panose="030F0702030302020204" pitchFamily="66" charset="0"/>
            </a:endParaRPr>
          </a:p>
          <a:p>
            <a:pPr lvl="1" algn="just">
              <a:lnSpc>
                <a:spcPct val="150000"/>
              </a:lnSpc>
            </a:pPr>
            <a:endParaRPr lang="en-US" sz="2400" dirty="0">
              <a:solidFill>
                <a:schemeClr val="bg1"/>
              </a:solidFill>
              <a:latin typeface="Comic Sans MS" panose="030F0702030302020204" pitchFamily="66" charset="0"/>
            </a:endParaRPr>
          </a:p>
          <a:p>
            <a:pPr lvl="1" algn="just">
              <a:lnSpc>
                <a:spcPct val="150000"/>
              </a:lnSpc>
            </a:pPr>
            <a:r>
              <a:rPr lang="en-US" sz="2400" dirty="0">
                <a:solidFill>
                  <a:schemeClr val="bg1"/>
                </a:solidFill>
                <a:latin typeface="Comic Sans MS" panose="030F0702030302020204" pitchFamily="66" charset="0"/>
              </a:rPr>
              <a:t>Is like Twitter</a:t>
            </a:r>
          </a:p>
          <a:p>
            <a:pPr lvl="1" algn="just">
              <a:lnSpc>
                <a:spcPct val="150000"/>
              </a:lnSpc>
            </a:pPr>
            <a:endParaRPr lang="en-US" sz="2400" dirty="0">
              <a:solidFill>
                <a:schemeClr val="bg1"/>
              </a:solidFill>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878" y="2835330"/>
            <a:ext cx="6802877" cy="2506165"/>
          </a:xfrm>
          <a:prstGeom prst="rect">
            <a:avLst/>
          </a:prstGeom>
        </p:spPr>
      </p:pic>
    </p:spTree>
    <p:extLst>
      <p:ext uri="{BB962C8B-B14F-4D97-AF65-F5344CB8AC3E}">
        <p14:creationId xmlns:p14="http://schemas.microsoft.com/office/powerpoint/2010/main" val="4071104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909" y="12044"/>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Transport Methods</a:t>
            </a:r>
          </a:p>
        </p:txBody>
      </p:sp>
      <p:sp>
        <p:nvSpPr>
          <p:cNvPr id="3" name="Content Placeholder 2"/>
          <p:cNvSpPr>
            <a:spLocks noGrp="1"/>
          </p:cNvSpPr>
          <p:nvPr>
            <p:ph idx="1"/>
          </p:nvPr>
        </p:nvSpPr>
        <p:spPr>
          <a:xfrm>
            <a:off x="177909" y="1172544"/>
            <a:ext cx="11897977" cy="5191970"/>
          </a:xfrm>
        </p:spPr>
        <p:txBody>
          <a:bodyPr>
            <a:noAutofit/>
          </a:bodyPr>
          <a:lstStyle/>
          <a:p>
            <a:r>
              <a:rPr lang="en-US" sz="1600" dirty="0">
                <a:solidFill>
                  <a:schemeClr val="bg1"/>
                </a:solidFill>
              </a:rPr>
              <a:t>The following categories of </a:t>
            </a:r>
            <a:r>
              <a:rPr lang="en-US" sz="1600" dirty="0" err="1">
                <a:solidFill>
                  <a:schemeClr val="bg1"/>
                </a:solidFill>
              </a:rPr>
              <a:t>IoT</a:t>
            </a:r>
            <a:r>
              <a:rPr lang="en-US" sz="1600" dirty="0">
                <a:solidFill>
                  <a:schemeClr val="bg1"/>
                </a:solidFill>
              </a:rPr>
              <a:t> application protocols and their transport methods are explored in the following sections:</a:t>
            </a:r>
          </a:p>
          <a:p>
            <a:pPr lvl="1"/>
            <a:r>
              <a:rPr lang="en-US" b="1" dirty="0">
                <a:solidFill>
                  <a:schemeClr val="bg1"/>
                </a:solidFill>
              </a:rPr>
              <a:t>Application layer protocol not present:</a:t>
            </a:r>
          </a:p>
          <a:p>
            <a:pPr lvl="2"/>
            <a:r>
              <a:rPr lang="en-US" dirty="0">
                <a:solidFill>
                  <a:schemeClr val="bg1"/>
                </a:solidFill>
              </a:rPr>
              <a:t>In this case, the data payload is directly transported on top of the lower layers. </a:t>
            </a:r>
          </a:p>
          <a:p>
            <a:pPr lvl="2"/>
            <a:r>
              <a:rPr lang="en-US" dirty="0">
                <a:solidFill>
                  <a:schemeClr val="bg1"/>
                </a:solidFill>
              </a:rPr>
              <a:t>No application layer protocol is used.</a:t>
            </a:r>
          </a:p>
          <a:p>
            <a:pPr lvl="1"/>
            <a:r>
              <a:rPr lang="en-US" b="1" dirty="0">
                <a:solidFill>
                  <a:schemeClr val="bg1"/>
                </a:solidFill>
              </a:rPr>
              <a:t>Generic web-based protocols: </a:t>
            </a:r>
          </a:p>
          <a:p>
            <a:pPr lvl="2"/>
            <a:r>
              <a:rPr lang="en-US" dirty="0">
                <a:solidFill>
                  <a:schemeClr val="bg1"/>
                </a:solidFill>
              </a:rPr>
              <a:t>Generic protocols, are found on many consumer- and enterprise-class </a:t>
            </a:r>
            <a:r>
              <a:rPr lang="en-US" dirty="0" err="1">
                <a:solidFill>
                  <a:schemeClr val="bg1"/>
                </a:solidFill>
              </a:rPr>
              <a:t>IoT</a:t>
            </a:r>
            <a:r>
              <a:rPr lang="en-US" dirty="0">
                <a:solidFill>
                  <a:schemeClr val="bg1"/>
                </a:solidFill>
              </a:rPr>
              <a:t> devices that communicate over non-constrained networks.</a:t>
            </a:r>
          </a:p>
          <a:p>
            <a:pPr lvl="2" fontAlgn="base"/>
            <a:r>
              <a:rPr lang="en-US" dirty="0">
                <a:solidFill>
                  <a:schemeClr val="bg1"/>
                </a:solidFill>
              </a:rPr>
              <a:t>A web protocol like HTTP can also be used on small devices. </a:t>
            </a:r>
          </a:p>
          <a:p>
            <a:pPr lvl="3" fontAlgn="base"/>
            <a:r>
              <a:rPr lang="en-US" sz="1200" dirty="0">
                <a:solidFill>
                  <a:schemeClr val="bg1"/>
                </a:solidFill>
              </a:rPr>
              <a:t>In the Arduino boards area, for example, there are many examples of smart sensors that have their own web server. </a:t>
            </a:r>
          </a:p>
          <a:p>
            <a:pPr lvl="2" fontAlgn="base"/>
            <a:r>
              <a:rPr lang="en-US" dirty="0">
                <a:solidFill>
                  <a:schemeClr val="bg1"/>
                </a:solidFill>
              </a:rPr>
              <a:t>The user can direct his browser to the IP address of the device and receive data directly in the form of a web page</a:t>
            </a:r>
          </a:p>
          <a:p>
            <a:pPr lvl="1"/>
            <a:r>
              <a:rPr lang="en-US" b="1" dirty="0" err="1">
                <a:solidFill>
                  <a:schemeClr val="bg1"/>
                </a:solidFill>
              </a:rPr>
              <a:t>IoT</a:t>
            </a:r>
            <a:r>
              <a:rPr lang="en-US" b="1" dirty="0">
                <a:solidFill>
                  <a:schemeClr val="bg1"/>
                </a:solidFill>
              </a:rPr>
              <a:t> application layer protocols: </a:t>
            </a:r>
          </a:p>
          <a:p>
            <a:pPr lvl="2"/>
            <a:r>
              <a:rPr lang="en-US" dirty="0" err="1">
                <a:solidFill>
                  <a:schemeClr val="bg1"/>
                </a:solidFill>
              </a:rPr>
              <a:t>IoT</a:t>
            </a:r>
            <a:r>
              <a:rPr lang="en-US" dirty="0">
                <a:solidFill>
                  <a:schemeClr val="bg1"/>
                </a:solidFill>
              </a:rPr>
              <a:t> application layer protocols are devised to run on constrained nodes with a small compute footprint and are well adapted to the network bandwidth constraints on cellular or satellite links or constrained 6LoWPAN networks.</a:t>
            </a:r>
          </a:p>
          <a:p>
            <a:pPr lvl="2"/>
            <a:r>
              <a:rPr lang="en-US" dirty="0">
                <a:solidFill>
                  <a:schemeClr val="bg1"/>
                </a:solidFill>
              </a:rPr>
              <a:t> Message Queuing Telemetry Transport (MQTT) and Constrained Application Protocol (</a:t>
            </a:r>
            <a:r>
              <a:rPr lang="en-US" dirty="0" err="1">
                <a:solidFill>
                  <a:schemeClr val="bg1"/>
                </a:solidFill>
              </a:rPr>
              <a:t>CoAP</a:t>
            </a:r>
            <a:r>
              <a:rPr lang="en-US" dirty="0">
                <a:solidFill>
                  <a:schemeClr val="bg1"/>
                </a:solidFill>
              </a:rPr>
              <a:t>), covered later in this chapter, are two well-known examples of </a:t>
            </a:r>
            <a:r>
              <a:rPr lang="en-US" dirty="0" err="1">
                <a:solidFill>
                  <a:schemeClr val="bg1"/>
                </a:solidFill>
              </a:rPr>
              <a:t>IoT</a:t>
            </a:r>
            <a:r>
              <a:rPr lang="en-US" dirty="0">
                <a:solidFill>
                  <a:schemeClr val="bg1"/>
                </a:solidFill>
              </a:rPr>
              <a:t> application layer protocols.</a:t>
            </a:r>
            <a:endParaRPr lang="en-US" sz="14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36759016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Protocols-MQTT</a:t>
            </a:r>
          </a:p>
        </p:txBody>
      </p:sp>
      <p:sp>
        <p:nvSpPr>
          <p:cNvPr id="3" name="Content Placeholder 2"/>
          <p:cNvSpPr>
            <a:spLocks noGrp="1"/>
          </p:cNvSpPr>
          <p:nvPr>
            <p:ph idx="1"/>
          </p:nvPr>
        </p:nvSpPr>
        <p:spPr>
          <a:xfrm>
            <a:off x="684212" y="1484085"/>
            <a:ext cx="11304588" cy="3615267"/>
          </a:xfrm>
        </p:spPr>
        <p:txBody>
          <a:bodyPr>
            <a:noAutofit/>
          </a:bodyPr>
          <a:lstStyle/>
          <a:p>
            <a:r>
              <a:rPr lang="en-US" dirty="0">
                <a:solidFill>
                  <a:schemeClr val="bg1"/>
                </a:solidFill>
              </a:rPr>
              <a:t>With MQTT, clients can subscribe to all data (using a wildcard character) or specific data from the information tree of a publisher. </a:t>
            </a:r>
          </a:p>
          <a:p>
            <a:endParaRPr lang="en-US" dirty="0">
              <a:solidFill>
                <a:schemeClr val="bg1"/>
              </a:solidFill>
            </a:endParaRPr>
          </a:p>
          <a:p>
            <a:r>
              <a:rPr lang="en-US" dirty="0">
                <a:solidFill>
                  <a:schemeClr val="bg1"/>
                </a:solidFill>
              </a:rPr>
              <a:t>In addition, the presence of a message broker in MQTT decouples the data transmission between clients acting as publishers and subscribers. </a:t>
            </a:r>
          </a:p>
          <a:p>
            <a:pPr lvl="1"/>
            <a:r>
              <a:rPr lang="en-US" sz="2000" dirty="0">
                <a:solidFill>
                  <a:schemeClr val="bg1"/>
                </a:solidFill>
              </a:rPr>
              <a:t>In fact, publishers and subscribers do not even know (or need to know) about each other. </a:t>
            </a:r>
          </a:p>
          <a:p>
            <a:pPr lvl="1"/>
            <a:r>
              <a:rPr lang="en-US" sz="2000" dirty="0">
                <a:solidFill>
                  <a:schemeClr val="bg1"/>
                </a:solidFill>
              </a:rPr>
              <a:t>A benefit of having this decoupling is that the MQTT message broker ensures that information can be buffered and cached in case of network failures.</a:t>
            </a:r>
          </a:p>
          <a:p>
            <a:pPr lvl="2"/>
            <a:r>
              <a:rPr lang="en-US" sz="1800" dirty="0">
                <a:solidFill>
                  <a:schemeClr val="bg1"/>
                </a:solidFill>
              </a:rPr>
              <a:t>This also means that publishers and subscribers do not have to be online at the same time.</a:t>
            </a:r>
            <a:endParaRPr lang="en-US" sz="3200" dirty="0">
              <a:solidFill>
                <a:schemeClr val="bg1"/>
              </a:solidFill>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23974795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366" y="381935"/>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Protocols-MQTT</a:t>
            </a:r>
          </a:p>
        </p:txBody>
      </p:sp>
      <p:sp>
        <p:nvSpPr>
          <p:cNvPr id="3" name="Content Placeholder 2"/>
          <p:cNvSpPr>
            <a:spLocks noGrp="1"/>
          </p:cNvSpPr>
          <p:nvPr>
            <p:ph idx="1"/>
          </p:nvPr>
        </p:nvSpPr>
        <p:spPr>
          <a:xfrm>
            <a:off x="907366" y="581151"/>
            <a:ext cx="10686014" cy="4428445"/>
          </a:xfrm>
        </p:spPr>
        <p:txBody>
          <a:bodyPr>
            <a:normAutofit/>
          </a:bodyPr>
          <a:lstStyle/>
          <a:p>
            <a:endParaRPr lang="en-US" sz="2400" dirty="0">
              <a:solidFill>
                <a:schemeClr val="bg1"/>
              </a:solidFill>
              <a:latin typeface="Comic Sans MS" panose="030F0702030302020204" pitchFamily="66" charset="0"/>
            </a:endParaRPr>
          </a:p>
          <a:p>
            <a:r>
              <a:rPr lang="en-US" sz="2400" dirty="0">
                <a:solidFill>
                  <a:schemeClr val="bg1"/>
                </a:solidFill>
                <a:latin typeface="Comic Sans MS" panose="030F0702030302020204" pitchFamily="66" charset="0"/>
              </a:rPr>
              <a:t>MQTT is extremely lightweight</a:t>
            </a:r>
          </a:p>
          <a:p>
            <a:pPr lvl="1"/>
            <a:r>
              <a:rPr lang="en-US" sz="2400" dirty="0">
                <a:solidFill>
                  <a:schemeClr val="bg1"/>
                </a:solidFill>
                <a:latin typeface="Comic Sans MS" panose="030F0702030302020204" pitchFamily="66" charset="0"/>
              </a:rPr>
              <a:t>it takes up almost no space in a device, so that even small devices with very little computing power can use it.</a:t>
            </a:r>
          </a:p>
          <a:p>
            <a:endParaRPr lang="en-US" sz="2400" dirty="0">
              <a:solidFill>
                <a:schemeClr val="bg1"/>
              </a:solidFill>
              <a:latin typeface="Comic Sans MS" panose="030F0702030302020204" pitchFamily="66" charset="0"/>
            </a:endParaRPr>
          </a:p>
          <a:p>
            <a:r>
              <a:rPr lang="en-US" dirty="0">
                <a:solidFill>
                  <a:schemeClr val="bg1"/>
                </a:solidFill>
              </a:rPr>
              <a:t>Each control packet consists of a 2-byte fixed header with optional variable header fields and optional payload.</a:t>
            </a:r>
          </a:p>
          <a:p>
            <a:pPr lvl="1"/>
            <a:r>
              <a:rPr lang="en-US" dirty="0">
                <a:solidFill>
                  <a:schemeClr val="bg1"/>
                </a:solidFill>
              </a:rPr>
              <a:t>Note that a control packet can contain a payload up to 256 MB.</a:t>
            </a:r>
            <a:endParaRPr lang="en-US" sz="2400" dirty="0">
              <a:solidFill>
                <a:schemeClr val="bg1"/>
              </a:solidFill>
              <a:latin typeface="Comic Sans MS" panose="030F0702030302020204" pitchFamily="66" charset="0"/>
            </a:endParaRPr>
          </a:p>
        </p:txBody>
      </p:sp>
      <p:sp>
        <p:nvSpPr>
          <p:cNvPr id="4" name="TextBox 3"/>
          <p:cNvSpPr txBox="1"/>
          <p:nvPr/>
        </p:nvSpPr>
        <p:spPr>
          <a:xfrm>
            <a:off x="115910" y="6555481"/>
            <a:ext cx="11477470" cy="307777"/>
          </a:xfrm>
          <a:prstGeom prst="rect">
            <a:avLst/>
          </a:prstGeom>
          <a:noFill/>
        </p:spPr>
        <p:txBody>
          <a:bodyPr wrap="square" rtlCol="0">
            <a:spAutoFit/>
          </a:bodyPr>
          <a:lstStyle/>
          <a:p>
            <a:r>
              <a:rPr lang="en-US" sz="1400" dirty="0"/>
              <a:t>Request-response vs. publish-subscribe, part 1: What's the diff? </a:t>
            </a:r>
            <a:r>
              <a:rPr lang="en-US" sz="1400" b="1" dirty="0"/>
              <a:t>, online available, </a:t>
            </a:r>
            <a:r>
              <a:rPr lang="en-US" sz="1400" dirty="0">
                <a:hlinkClick r:id="rId3"/>
              </a:rPr>
              <a:t>https://blog.opto22.com/optoblog/request-response-vs-pub-sub-part-1</a:t>
            </a:r>
            <a:endParaRPr lang="en-US" sz="1400" dirty="0">
              <a:latin typeface="Comic Sans MS" panose="030F0702030302020204" pitchFamily="66" charset="0"/>
            </a:endParaRPr>
          </a:p>
        </p:txBody>
      </p:sp>
    </p:spTree>
    <p:extLst>
      <p:ext uri="{BB962C8B-B14F-4D97-AF65-F5344CB8AC3E}">
        <p14:creationId xmlns:p14="http://schemas.microsoft.com/office/powerpoint/2010/main" val="30021429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207" y="2737174"/>
            <a:ext cx="8274570" cy="2620765"/>
          </a:xfrm>
          <a:prstGeom prst="rect">
            <a:avLst/>
          </a:prstGeom>
        </p:spPr>
      </p:pic>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Protocols-MQTT</a:t>
            </a:r>
          </a:p>
        </p:txBody>
      </p:sp>
      <p:sp>
        <p:nvSpPr>
          <p:cNvPr id="3" name="Content Placeholder 2"/>
          <p:cNvSpPr>
            <a:spLocks noGrp="1"/>
          </p:cNvSpPr>
          <p:nvPr>
            <p:ph idx="1"/>
          </p:nvPr>
        </p:nvSpPr>
        <p:spPr>
          <a:xfrm>
            <a:off x="700424" y="-362299"/>
            <a:ext cx="9975701" cy="4747781"/>
          </a:xfrm>
        </p:spPr>
        <p:txBody>
          <a:bodyPr>
            <a:noAutofit/>
          </a:bodyPr>
          <a:lstStyle/>
          <a:p>
            <a:pPr algn="just">
              <a:lnSpc>
                <a:spcPct val="150000"/>
              </a:lnSpc>
            </a:pPr>
            <a:r>
              <a:rPr lang="en-US" sz="2400" dirty="0">
                <a:solidFill>
                  <a:schemeClr val="bg1"/>
                </a:solidFill>
                <a:latin typeface="Comic Sans MS" panose="030F0702030302020204" pitchFamily="66" charset="0"/>
              </a:rPr>
              <a:t>MQTT Message Format</a:t>
            </a:r>
          </a:p>
          <a:p>
            <a:pPr lvl="1"/>
            <a:r>
              <a:rPr lang="en-US" dirty="0">
                <a:solidFill>
                  <a:schemeClr val="bg1"/>
                </a:solidFill>
              </a:rPr>
              <a:t>Compared to the </a:t>
            </a:r>
            <a:r>
              <a:rPr lang="en-US" dirty="0" err="1">
                <a:solidFill>
                  <a:schemeClr val="bg1"/>
                </a:solidFill>
              </a:rPr>
              <a:t>CoAP</a:t>
            </a:r>
            <a:r>
              <a:rPr lang="en-US" dirty="0">
                <a:solidFill>
                  <a:schemeClr val="bg1"/>
                </a:solidFill>
              </a:rPr>
              <a:t> message format, MQTT contains a smaller header of 2 bytes compared to 4 bytes for </a:t>
            </a:r>
            <a:r>
              <a:rPr lang="en-US" dirty="0" err="1">
                <a:solidFill>
                  <a:schemeClr val="bg1"/>
                </a:solidFill>
              </a:rPr>
              <a:t>CoAP</a:t>
            </a:r>
            <a:endParaRPr lang="en-US" sz="4000" dirty="0">
              <a:solidFill>
                <a:schemeClr val="bg1"/>
              </a:solidFill>
              <a:latin typeface="Comic Sans MS" panose="030F0702030302020204" pitchFamily="66" charset="0"/>
            </a:endParaRPr>
          </a:p>
          <a:p>
            <a:pPr lvl="1" algn="just">
              <a:lnSpc>
                <a:spcPct val="150000"/>
              </a:lnSpc>
            </a:pPr>
            <a:endParaRPr lang="en-US" sz="1800" dirty="0">
              <a:solidFill>
                <a:schemeClr val="bg1"/>
              </a:solidFill>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25258555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Protocols-MQTT</a:t>
            </a:r>
          </a:p>
        </p:txBody>
      </p:sp>
      <p:sp>
        <p:nvSpPr>
          <p:cNvPr id="3" name="Content Placeholder 2"/>
          <p:cNvSpPr>
            <a:spLocks noGrp="1"/>
          </p:cNvSpPr>
          <p:nvPr>
            <p:ph idx="1"/>
          </p:nvPr>
        </p:nvSpPr>
        <p:spPr>
          <a:xfrm>
            <a:off x="802227" y="-217157"/>
            <a:ext cx="9975701" cy="4747781"/>
          </a:xfrm>
        </p:spPr>
        <p:txBody>
          <a:bodyPr>
            <a:noAutofit/>
          </a:bodyPr>
          <a:lstStyle/>
          <a:p>
            <a:r>
              <a:rPr lang="en-US" dirty="0">
                <a:solidFill>
                  <a:schemeClr val="bg1"/>
                </a:solidFill>
              </a:rPr>
              <a:t>Message Type</a:t>
            </a:r>
          </a:p>
          <a:p>
            <a:pPr lvl="1"/>
            <a:r>
              <a:rPr lang="en-US" dirty="0">
                <a:solidFill>
                  <a:schemeClr val="bg1"/>
                </a:solidFill>
              </a:rPr>
              <a:t> identifies the kind of MQTT packet within a message</a:t>
            </a:r>
          </a:p>
          <a:p>
            <a:pPr lvl="1"/>
            <a:r>
              <a:rPr lang="en-US" dirty="0">
                <a:solidFill>
                  <a:schemeClr val="bg1"/>
                </a:solidFill>
              </a:rPr>
              <a:t>Fourteen different types of control packets are specified in MQTT version 3.1.1. </a:t>
            </a:r>
          </a:p>
          <a:p>
            <a:pPr lvl="1"/>
            <a:r>
              <a:rPr lang="en-US" dirty="0">
                <a:solidFill>
                  <a:schemeClr val="bg1"/>
                </a:solidFill>
              </a:rPr>
              <a:t>Each of them has a unique value that is coded into the Message Type field. </a:t>
            </a:r>
            <a:endParaRPr lang="en-US" sz="1800" dirty="0">
              <a:solidFill>
                <a:schemeClr val="bg1"/>
              </a:solidFill>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817228831"/>
      </p:ext>
    </p:extLst>
  </p:cSld>
  <p:clrMapOvr>
    <a:masterClrMapping/>
  </p:clrMapOvr>
  <p:transition>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Protocols-MQTT</a:t>
            </a:r>
          </a:p>
        </p:txBody>
      </p:sp>
      <p:sp>
        <p:nvSpPr>
          <p:cNvPr id="3" name="Content Placeholder 2"/>
          <p:cNvSpPr>
            <a:spLocks noGrp="1"/>
          </p:cNvSpPr>
          <p:nvPr>
            <p:ph idx="1"/>
          </p:nvPr>
        </p:nvSpPr>
        <p:spPr>
          <a:xfrm>
            <a:off x="866794" y="1138426"/>
            <a:ext cx="9975701" cy="4747781"/>
          </a:xfrm>
        </p:spPr>
        <p:txBody>
          <a:bodyPr>
            <a:noAutofit/>
          </a:bodyPr>
          <a:lstStyle/>
          <a:p>
            <a:r>
              <a:rPr lang="en-US" sz="2000" dirty="0">
                <a:solidFill>
                  <a:schemeClr val="bg1"/>
                </a:solidFill>
              </a:rPr>
              <a:t>DUP (Duplication Flag) field:</a:t>
            </a:r>
          </a:p>
          <a:p>
            <a:pPr lvl="1"/>
            <a:r>
              <a:rPr lang="en-US" sz="2000" dirty="0">
                <a:solidFill>
                  <a:schemeClr val="bg1"/>
                </a:solidFill>
              </a:rPr>
              <a:t> This flag, when set, allows the client to notate that the packet has been sent previously, but an acknowledgement was not received.</a:t>
            </a:r>
          </a:p>
          <a:p>
            <a:endParaRPr lang="en-US" sz="1050" dirty="0">
              <a:solidFill>
                <a:schemeClr val="bg1"/>
              </a:solidFill>
            </a:endParaRPr>
          </a:p>
          <a:p>
            <a:r>
              <a:rPr lang="en-US" sz="2000" dirty="0">
                <a:solidFill>
                  <a:schemeClr val="bg1"/>
                </a:solidFill>
              </a:rPr>
              <a:t>The </a:t>
            </a:r>
            <a:r>
              <a:rPr lang="en-US" sz="2000" dirty="0" err="1">
                <a:solidFill>
                  <a:schemeClr val="bg1"/>
                </a:solidFill>
              </a:rPr>
              <a:t>QoS</a:t>
            </a:r>
            <a:r>
              <a:rPr lang="en-US" sz="2000" dirty="0">
                <a:solidFill>
                  <a:schemeClr val="bg1"/>
                </a:solidFill>
              </a:rPr>
              <a:t> header field:</a:t>
            </a:r>
          </a:p>
          <a:p>
            <a:pPr lvl="1"/>
            <a:r>
              <a:rPr lang="en-US" sz="2000" dirty="0">
                <a:solidFill>
                  <a:schemeClr val="bg1"/>
                </a:solidFill>
              </a:rPr>
              <a:t> allows for the selection of three different </a:t>
            </a:r>
            <a:r>
              <a:rPr lang="en-US" sz="2000" dirty="0" err="1">
                <a:solidFill>
                  <a:schemeClr val="bg1"/>
                </a:solidFill>
              </a:rPr>
              <a:t>QoS</a:t>
            </a:r>
            <a:r>
              <a:rPr lang="en-US" sz="2000" dirty="0">
                <a:solidFill>
                  <a:schemeClr val="bg1"/>
                </a:solidFill>
              </a:rPr>
              <a:t> levels.</a:t>
            </a:r>
          </a:p>
          <a:p>
            <a:endParaRPr lang="en-US" sz="1100" dirty="0">
              <a:solidFill>
                <a:schemeClr val="bg1"/>
              </a:solidFill>
            </a:endParaRPr>
          </a:p>
          <a:p>
            <a:r>
              <a:rPr lang="en-US" sz="2000" dirty="0">
                <a:solidFill>
                  <a:schemeClr val="bg1"/>
                </a:solidFill>
              </a:rPr>
              <a:t>Retain flag field:</a:t>
            </a:r>
          </a:p>
          <a:p>
            <a:pPr lvl="1"/>
            <a:r>
              <a:rPr lang="en-US" sz="2000" dirty="0">
                <a:solidFill>
                  <a:schemeClr val="bg1"/>
                </a:solidFill>
              </a:rPr>
              <a:t> Only found in a PUBLISH message, the Retain flag notifies the server to hold onto the message data.</a:t>
            </a:r>
          </a:p>
          <a:p>
            <a:pPr lvl="1"/>
            <a:r>
              <a:rPr lang="en-US" sz="2000" dirty="0">
                <a:solidFill>
                  <a:schemeClr val="bg1"/>
                </a:solidFill>
              </a:rPr>
              <a:t>This allows new subscribers to instantly receive the last known value without having to wait for the next update from the publisher.</a:t>
            </a:r>
            <a:endParaRPr lang="en-US" sz="1400" dirty="0">
              <a:solidFill>
                <a:schemeClr val="bg1"/>
              </a:solidFill>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12834417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366" y="381935"/>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Protocols-MQTT</a:t>
            </a:r>
          </a:p>
        </p:txBody>
      </p:sp>
      <p:sp>
        <p:nvSpPr>
          <p:cNvPr id="3" name="Content Placeholder 2"/>
          <p:cNvSpPr>
            <a:spLocks noGrp="1"/>
          </p:cNvSpPr>
          <p:nvPr>
            <p:ph idx="1"/>
          </p:nvPr>
        </p:nvSpPr>
        <p:spPr>
          <a:xfrm>
            <a:off x="907365" y="1145460"/>
            <a:ext cx="10791153" cy="4428445"/>
          </a:xfrm>
        </p:spPr>
        <p:txBody>
          <a:bodyPr>
            <a:normAutofit lnSpcReduction="10000"/>
          </a:bodyPr>
          <a:lstStyle/>
          <a:p>
            <a:r>
              <a:rPr lang="en-US" dirty="0">
                <a:solidFill>
                  <a:schemeClr val="bg1"/>
                </a:solidFill>
                <a:latin typeface="Comic Sans MS" panose="030F0702030302020204" pitchFamily="66" charset="0"/>
              </a:rPr>
              <a:t>The MQTT protocol defines two types of entities in the network: </a:t>
            </a:r>
            <a:endParaRPr lang="fa-IR" dirty="0">
              <a:solidFill>
                <a:schemeClr val="bg1"/>
              </a:solidFill>
              <a:latin typeface="Comic Sans MS" panose="030F0702030302020204" pitchFamily="66" charset="0"/>
            </a:endParaRPr>
          </a:p>
          <a:p>
            <a:pPr lvl="1"/>
            <a:r>
              <a:rPr lang="en-US" dirty="0">
                <a:solidFill>
                  <a:schemeClr val="bg1"/>
                </a:solidFill>
                <a:latin typeface="Comic Sans MS" panose="030F0702030302020204" pitchFamily="66" charset="0"/>
              </a:rPr>
              <a:t>a message broker</a:t>
            </a:r>
            <a:endParaRPr lang="fa-IR" dirty="0">
              <a:solidFill>
                <a:schemeClr val="bg1"/>
              </a:solidFill>
              <a:latin typeface="Comic Sans MS" panose="030F0702030302020204" pitchFamily="66" charset="0"/>
            </a:endParaRPr>
          </a:p>
          <a:p>
            <a:pPr lvl="1"/>
            <a:r>
              <a:rPr lang="en-US" dirty="0">
                <a:solidFill>
                  <a:schemeClr val="bg1"/>
                </a:solidFill>
                <a:latin typeface="Comic Sans MS" panose="030F0702030302020204" pitchFamily="66" charset="0"/>
              </a:rPr>
              <a:t>a number of clients. </a:t>
            </a:r>
            <a:endParaRPr lang="fa-IR" dirty="0">
              <a:solidFill>
                <a:schemeClr val="bg1"/>
              </a:solidFill>
              <a:latin typeface="Comic Sans MS" panose="030F0702030302020204" pitchFamily="66" charset="0"/>
            </a:endParaRPr>
          </a:p>
          <a:p>
            <a:endParaRPr lang="fa-IR" dirty="0">
              <a:solidFill>
                <a:schemeClr val="bg1"/>
              </a:solidFill>
              <a:latin typeface="Comic Sans MS" panose="030F0702030302020204" pitchFamily="66" charset="0"/>
            </a:endParaRPr>
          </a:p>
          <a:p>
            <a:r>
              <a:rPr lang="en-US" dirty="0">
                <a:solidFill>
                  <a:schemeClr val="bg1"/>
                </a:solidFill>
                <a:latin typeface="Comic Sans MS" panose="030F0702030302020204" pitchFamily="66" charset="0"/>
              </a:rPr>
              <a:t>The broker is a server that receives all messages from the clients and then routes those messages to relevant destination clients. </a:t>
            </a:r>
            <a:endParaRPr lang="fa-IR" dirty="0">
              <a:solidFill>
                <a:schemeClr val="bg1"/>
              </a:solidFill>
              <a:latin typeface="Comic Sans MS" panose="030F0702030302020204" pitchFamily="66" charset="0"/>
            </a:endParaRPr>
          </a:p>
          <a:p>
            <a:endParaRPr lang="fa-IR" dirty="0">
              <a:solidFill>
                <a:schemeClr val="bg1"/>
              </a:solidFill>
              <a:latin typeface="Comic Sans MS" panose="030F0702030302020204" pitchFamily="66" charset="0"/>
            </a:endParaRPr>
          </a:p>
          <a:p>
            <a:r>
              <a:rPr lang="en-US" dirty="0">
                <a:solidFill>
                  <a:schemeClr val="bg1"/>
                </a:solidFill>
                <a:latin typeface="Comic Sans MS" panose="030F0702030302020204" pitchFamily="66" charset="0"/>
              </a:rPr>
              <a:t>A client is anything that can interact with the broker to send and receive messages. </a:t>
            </a:r>
          </a:p>
          <a:p>
            <a:pPr lvl="1"/>
            <a:r>
              <a:rPr lang="en-US" dirty="0">
                <a:solidFill>
                  <a:schemeClr val="bg1"/>
                </a:solidFill>
                <a:latin typeface="Comic Sans MS" panose="030F0702030302020204" pitchFamily="66" charset="0"/>
              </a:rPr>
              <a:t>A client could be an </a:t>
            </a:r>
            <a:r>
              <a:rPr lang="en-US" dirty="0" err="1">
                <a:solidFill>
                  <a:schemeClr val="bg1"/>
                </a:solidFill>
                <a:latin typeface="Comic Sans MS" panose="030F0702030302020204" pitchFamily="66" charset="0"/>
              </a:rPr>
              <a:t>IoT</a:t>
            </a:r>
            <a:r>
              <a:rPr lang="en-US" dirty="0">
                <a:solidFill>
                  <a:schemeClr val="bg1"/>
                </a:solidFill>
                <a:latin typeface="Comic Sans MS" panose="030F0702030302020204" pitchFamily="66" charset="0"/>
              </a:rPr>
              <a:t> sensor in the field or an application in a data center that processes </a:t>
            </a:r>
            <a:r>
              <a:rPr lang="en-US" dirty="0" err="1">
                <a:solidFill>
                  <a:schemeClr val="bg1"/>
                </a:solidFill>
                <a:latin typeface="Comic Sans MS" panose="030F0702030302020204" pitchFamily="66" charset="0"/>
              </a:rPr>
              <a:t>IoT</a:t>
            </a:r>
            <a:r>
              <a:rPr lang="en-US" dirty="0">
                <a:solidFill>
                  <a:schemeClr val="bg1"/>
                </a:solidFill>
                <a:latin typeface="Comic Sans MS" panose="030F0702030302020204" pitchFamily="66" charset="0"/>
              </a:rPr>
              <a:t> data.</a:t>
            </a:r>
          </a:p>
          <a:p>
            <a:pPr lvl="1"/>
            <a:r>
              <a:rPr lang="en-US" sz="2400" dirty="0">
                <a:solidFill>
                  <a:schemeClr val="bg1"/>
                </a:solidFill>
                <a:latin typeface="Comic Sans MS" panose="030F0702030302020204" pitchFamily="66" charset="0"/>
              </a:rPr>
              <a:t>Both publishers and subscribers are called as clients</a:t>
            </a:r>
          </a:p>
        </p:txBody>
      </p:sp>
      <p:sp>
        <p:nvSpPr>
          <p:cNvPr id="4" name="TextBox 3"/>
          <p:cNvSpPr txBox="1"/>
          <p:nvPr/>
        </p:nvSpPr>
        <p:spPr>
          <a:xfrm>
            <a:off x="115910" y="6555481"/>
            <a:ext cx="11477470" cy="369332"/>
          </a:xfrm>
          <a:prstGeom prst="rect">
            <a:avLst/>
          </a:prstGeom>
          <a:noFill/>
        </p:spPr>
        <p:txBody>
          <a:bodyPr wrap="square" rtlCol="0">
            <a:spAutoFit/>
          </a:bodyPr>
          <a:lstStyle/>
          <a:p>
            <a:r>
              <a:rPr lang="en-US" dirty="0"/>
              <a:t>Getting to know MQTT</a:t>
            </a:r>
            <a:r>
              <a:rPr lang="en-US" sz="1400" b="1" dirty="0"/>
              <a:t>, online available, </a:t>
            </a:r>
            <a:r>
              <a:rPr lang="en-US" sz="1400" dirty="0">
                <a:hlinkClick r:id="rId3"/>
              </a:rPr>
              <a:t>developer.ibm.com/articles/</a:t>
            </a:r>
            <a:r>
              <a:rPr lang="en-US" sz="1400" dirty="0" err="1">
                <a:hlinkClick r:id="rId3"/>
              </a:rPr>
              <a:t>iot</a:t>
            </a:r>
            <a:r>
              <a:rPr lang="en-US" sz="1400" dirty="0">
                <a:hlinkClick r:id="rId3"/>
              </a:rPr>
              <a:t>-</a:t>
            </a:r>
            <a:r>
              <a:rPr lang="en-US" sz="1400" dirty="0" err="1">
                <a:hlinkClick r:id="rId3"/>
              </a:rPr>
              <a:t>mqtt</a:t>
            </a:r>
            <a:r>
              <a:rPr lang="en-US" sz="1400" dirty="0">
                <a:hlinkClick r:id="rId3"/>
              </a:rPr>
              <a:t>-why-good-for-</a:t>
            </a:r>
            <a:r>
              <a:rPr lang="en-US" sz="1400" dirty="0" err="1">
                <a:hlinkClick r:id="rId3"/>
              </a:rPr>
              <a:t>iot</a:t>
            </a:r>
            <a:r>
              <a:rPr lang="en-US" sz="1400" dirty="0">
                <a:hlinkClick r:id="rId3"/>
              </a:rPr>
              <a:t>/+&amp;cd=10&amp;hl=en&amp;ct=clnk&amp;gl=ir</a:t>
            </a:r>
            <a:endParaRPr lang="en-US" sz="1400" dirty="0">
              <a:latin typeface="Comic Sans MS" panose="030F0702030302020204" pitchFamily="66" charset="0"/>
            </a:endParaRPr>
          </a:p>
        </p:txBody>
      </p:sp>
    </p:spTree>
    <p:extLst>
      <p:ext uri="{BB962C8B-B14F-4D97-AF65-F5344CB8AC3E}">
        <p14:creationId xmlns:p14="http://schemas.microsoft.com/office/powerpoint/2010/main" val="17099532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Protocols-Terminology of MQTT</a:t>
            </a:r>
          </a:p>
        </p:txBody>
      </p:sp>
      <p:sp>
        <p:nvSpPr>
          <p:cNvPr id="3" name="Content Placeholder 2"/>
          <p:cNvSpPr>
            <a:spLocks noGrp="1"/>
          </p:cNvSpPr>
          <p:nvPr>
            <p:ph idx="1"/>
          </p:nvPr>
        </p:nvSpPr>
        <p:spPr>
          <a:xfrm>
            <a:off x="802227" y="1138427"/>
            <a:ext cx="10791153" cy="5191970"/>
          </a:xfrm>
        </p:spPr>
        <p:txBody>
          <a:bodyPr>
            <a:noAutofit/>
          </a:bodyPr>
          <a:lstStyle/>
          <a:p>
            <a:pPr algn="just">
              <a:lnSpc>
                <a:spcPct val="150000"/>
              </a:lnSpc>
            </a:pPr>
            <a:r>
              <a:rPr lang="en-US" sz="2400" b="1" dirty="0">
                <a:solidFill>
                  <a:schemeClr val="bg1"/>
                </a:solidFill>
                <a:latin typeface="Comic Sans MS" panose="030F0702030302020204" pitchFamily="66" charset="0"/>
              </a:rPr>
              <a:t>Client</a:t>
            </a:r>
            <a:r>
              <a:rPr lang="en-US" sz="2400" dirty="0">
                <a:solidFill>
                  <a:schemeClr val="bg1"/>
                </a:solidFill>
                <a:latin typeface="Comic Sans MS" panose="030F0702030302020204" pitchFamily="66" charset="0"/>
              </a:rPr>
              <a:t>:</a:t>
            </a:r>
          </a:p>
          <a:p>
            <a:pPr lvl="1" algn="just">
              <a:lnSpc>
                <a:spcPct val="150000"/>
              </a:lnSpc>
            </a:pPr>
            <a:r>
              <a:rPr lang="en-US" sz="2400" dirty="0">
                <a:solidFill>
                  <a:schemeClr val="bg1"/>
                </a:solidFill>
                <a:latin typeface="Comic Sans MS" panose="030F0702030302020204" pitchFamily="66" charset="0"/>
              </a:rPr>
              <a:t>Clients can be persistent or transient. </a:t>
            </a:r>
          </a:p>
          <a:p>
            <a:pPr lvl="2" algn="just">
              <a:lnSpc>
                <a:spcPct val="150000"/>
              </a:lnSpc>
            </a:pPr>
            <a:r>
              <a:rPr lang="en-US" sz="2000" dirty="0">
                <a:solidFill>
                  <a:schemeClr val="bg1"/>
                </a:solidFill>
                <a:latin typeface="Comic Sans MS" panose="030F0702030302020204" pitchFamily="66" charset="0"/>
              </a:rPr>
              <a:t>Persistent clients maintain a session with the broker </a:t>
            </a:r>
          </a:p>
          <a:p>
            <a:pPr lvl="2" algn="just">
              <a:lnSpc>
                <a:spcPct val="150000"/>
              </a:lnSpc>
            </a:pPr>
            <a:r>
              <a:rPr lang="en-US" sz="2000" dirty="0">
                <a:solidFill>
                  <a:schemeClr val="bg1"/>
                </a:solidFill>
                <a:latin typeface="Comic Sans MS" panose="030F0702030302020204" pitchFamily="66" charset="0"/>
              </a:rPr>
              <a:t> transient clients are not tracked by the broker. </a:t>
            </a:r>
          </a:p>
          <a:p>
            <a:pPr lvl="1" algn="just">
              <a:lnSpc>
                <a:spcPct val="150000"/>
              </a:lnSpc>
            </a:pPr>
            <a:endParaRPr lang="en-US" sz="700" dirty="0">
              <a:solidFill>
                <a:schemeClr val="bg1"/>
              </a:solidFill>
              <a:latin typeface="Comic Sans MS" panose="030F0702030302020204" pitchFamily="66" charset="0"/>
            </a:endParaRPr>
          </a:p>
          <a:p>
            <a:pPr lvl="1" algn="just">
              <a:lnSpc>
                <a:spcPct val="150000"/>
              </a:lnSpc>
            </a:pPr>
            <a:r>
              <a:rPr lang="en-US" sz="2400" dirty="0">
                <a:solidFill>
                  <a:schemeClr val="bg1"/>
                </a:solidFill>
                <a:latin typeface="Comic Sans MS" panose="030F0702030302020204" pitchFamily="66" charset="0"/>
              </a:rPr>
              <a:t>Clients often connect to the broker through libraries and SDKs. </a:t>
            </a:r>
          </a:p>
          <a:p>
            <a:pPr lvl="2" algn="just">
              <a:lnSpc>
                <a:spcPct val="150000"/>
              </a:lnSpc>
            </a:pPr>
            <a:r>
              <a:rPr lang="en-US" sz="1800" dirty="0">
                <a:solidFill>
                  <a:schemeClr val="bg1"/>
                </a:solidFill>
                <a:latin typeface="Comic Sans MS" panose="030F0702030302020204" pitchFamily="66" charset="0"/>
              </a:rPr>
              <a:t>There are over a dozen libraries available for C, C++, Go, Java, C#, PHP, Python, Node.js, and Arduino.</a:t>
            </a:r>
            <a:endParaRPr lang="en-US" sz="1600" dirty="0">
              <a:solidFill>
                <a:schemeClr val="bg1"/>
              </a:solidFill>
              <a:latin typeface="Comic Sans MS" panose="030F0702030302020204" pitchFamily="66" charset="0"/>
            </a:endParaRPr>
          </a:p>
        </p:txBody>
      </p:sp>
      <p:sp>
        <p:nvSpPr>
          <p:cNvPr id="7" name="TextBox 6"/>
          <p:cNvSpPr txBox="1"/>
          <p:nvPr/>
        </p:nvSpPr>
        <p:spPr>
          <a:xfrm>
            <a:off x="115910" y="6499673"/>
            <a:ext cx="11477470" cy="338554"/>
          </a:xfrm>
          <a:prstGeom prst="rect">
            <a:avLst/>
          </a:prstGeom>
          <a:noFill/>
        </p:spPr>
        <p:txBody>
          <a:bodyPr wrap="square" rtlCol="0">
            <a:spAutoFit/>
          </a:bodyPr>
          <a:lstStyle/>
          <a:p>
            <a:r>
              <a:rPr lang="en-US" sz="1600" dirty="0"/>
              <a:t>Get to Know MQTT: The Messaging Protocol for the Internet of Things, online available, </a:t>
            </a:r>
            <a:r>
              <a:rPr lang="en-US" sz="1600" dirty="0">
                <a:hlinkClick r:id="rId3"/>
              </a:rPr>
              <a:t>https://thenewstack.io/mqtt-protocol-iot/</a:t>
            </a:r>
            <a:endParaRPr lang="en-US" sz="1600" dirty="0">
              <a:latin typeface="Comic Sans MS" panose="030F0702030302020204" pitchFamily="66" charset="0"/>
            </a:endParaRPr>
          </a:p>
        </p:txBody>
      </p:sp>
    </p:spTree>
    <p:extLst>
      <p:ext uri="{BB962C8B-B14F-4D97-AF65-F5344CB8AC3E}">
        <p14:creationId xmlns:p14="http://schemas.microsoft.com/office/powerpoint/2010/main" val="31155895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Protocols-Terminology of MQTT</a:t>
            </a:r>
          </a:p>
        </p:txBody>
      </p:sp>
      <p:sp>
        <p:nvSpPr>
          <p:cNvPr id="3" name="Content Placeholder 2"/>
          <p:cNvSpPr>
            <a:spLocks noGrp="1"/>
          </p:cNvSpPr>
          <p:nvPr>
            <p:ph idx="1"/>
          </p:nvPr>
        </p:nvSpPr>
        <p:spPr>
          <a:xfrm>
            <a:off x="802227" y="1138427"/>
            <a:ext cx="10791153" cy="5191970"/>
          </a:xfrm>
        </p:spPr>
        <p:txBody>
          <a:bodyPr>
            <a:noAutofit/>
          </a:bodyPr>
          <a:lstStyle/>
          <a:p>
            <a:pPr algn="just"/>
            <a:r>
              <a:rPr lang="en-US" sz="2000" b="1" dirty="0">
                <a:solidFill>
                  <a:schemeClr val="bg1"/>
                </a:solidFill>
                <a:latin typeface="Comic Sans MS" panose="030F0702030302020204" pitchFamily="66" charset="0"/>
              </a:rPr>
              <a:t>Broker </a:t>
            </a:r>
            <a:endParaRPr lang="en-US" sz="2000" dirty="0">
              <a:solidFill>
                <a:schemeClr val="bg1"/>
              </a:solidFill>
              <a:latin typeface="Comic Sans MS" panose="030F0702030302020204" pitchFamily="66" charset="0"/>
            </a:endParaRPr>
          </a:p>
          <a:p>
            <a:pPr lvl="1" algn="just"/>
            <a:r>
              <a:rPr lang="en-US" sz="2000" dirty="0">
                <a:solidFill>
                  <a:schemeClr val="bg1"/>
                </a:solidFill>
                <a:latin typeface="Comic Sans MS" panose="030F0702030302020204" pitchFamily="66" charset="0"/>
              </a:rPr>
              <a:t>The broker is the software that receives all the messages from the publishing clients and sends them to the subscribing clients. </a:t>
            </a:r>
          </a:p>
          <a:p>
            <a:pPr lvl="1" algn="just"/>
            <a:endParaRPr lang="en-US" sz="2000" dirty="0">
              <a:solidFill>
                <a:schemeClr val="bg1"/>
              </a:solidFill>
              <a:latin typeface="Comic Sans MS" panose="030F0702030302020204" pitchFamily="66" charset="0"/>
            </a:endParaRPr>
          </a:p>
          <a:p>
            <a:pPr lvl="1" algn="just"/>
            <a:r>
              <a:rPr lang="en-US" sz="2000" dirty="0">
                <a:solidFill>
                  <a:schemeClr val="bg1"/>
                </a:solidFill>
                <a:latin typeface="Comic Sans MS" panose="030F0702030302020204" pitchFamily="66" charset="0"/>
              </a:rPr>
              <a:t>It holds the connection to persistent clients. </a:t>
            </a:r>
          </a:p>
          <a:p>
            <a:pPr lvl="1" algn="just"/>
            <a:endParaRPr lang="en-US" sz="2000" dirty="0">
              <a:solidFill>
                <a:schemeClr val="bg1"/>
              </a:solidFill>
              <a:latin typeface="Comic Sans MS" panose="030F0702030302020204" pitchFamily="66" charset="0"/>
            </a:endParaRPr>
          </a:p>
          <a:p>
            <a:pPr lvl="1" algn="just"/>
            <a:r>
              <a:rPr lang="en-US" sz="2000" dirty="0">
                <a:solidFill>
                  <a:schemeClr val="bg1"/>
                </a:solidFill>
                <a:latin typeface="Comic Sans MS" panose="030F0702030302020204" pitchFamily="66" charset="0"/>
              </a:rPr>
              <a:t>Since the broker can become the bottleneck or result in a single point of failure, it is often clustered for scalability and reliability. </a:t>
            </a:r>
          </a:p>
          <a:p>
            <a:pPr lvl="2" algn="just"/>
            <a:r>
              <a:rPr lang="en-US" sz="1600" dirty="0">
                <a:solidFill>
                  <a:schemeClr val="bg1"/>
                </a:solidFill>
                <a:latin typeface="Comic Sans MS" panose="030F0702030302020204" pitchFamily="66" charset="0"/>
              </a:rPr>
              <a:t>It is up to the implementers to decide how to create a scalable broker layer.</a:t>
            </a:r>
          </a:p>
          <a:p>
            <a:pPr lvl="1" algn="just"/>
            <a:endParaRPr lang="en-US" sz="2000" dirty="0">
              <a:solidFill>
                <a:schemeClr val="bg1"/>
              </a:solidFill>
              <a:latin typeface="Comic Sans MS" panose="030F0702030302020204" pitchFamily="66" charset="0"/>
            </a:endParaRPr>
          </a:p>
          <a:p>
            <a:pPr lvl="1" algn="just"/>
            <a:r>
              <a:rPr lang="en-US" sz="2000" dirty="0">
                <a:solidFill>
                  <a:schemeClr val="bg1"/>
                </a:solidFill>
                <a:latin typeface="Comic Sans MS" panose="030F0702030302020204" pitchFamily="66" charset="0"/>
              </a:rPr>
              <a:t>MQTT brokers include </a:t>
            </a:r>
          </a:p>
          <a:p>
            <a:pPr lvl="2" algn="just"/>
            <a:r>
              <a:rPr lang="en-US" sz="1600" dirty="0">
                <a:solidFill>
                  <a:schemeClr val="bg1"/>
                </a:solidFill>
                <a:latin typeface="Comic Sans MS" panose="030F0702030302020204" pitchFamily="66" charset="0"/>
              </a:rPr>
              <a:t>Commercial: </a:t>
            </a:r>
            <a:r>
              <a:rPr lang="en-US" sz="1600" dirty="0" err="1">
                <a:solidFill>
                  <a:schemeClr val="bg1"/>
                </a:solidFill>
                <a:latin typeface="Comic Sans MS" panose="030F0702030302020204" pitchFamily="66" charset="0"/>
                <a:hlinkClick r:id="rId3"/>
              </a:rPr>
              <a:t>HiveMQ</a:t>
            </a:r>
            <a:r>
              <a:rPr lang="en-US" sz="1600" dirty="0">
                <a:solidFill>
                  <a:schemeClr val="bg1"/>
                </a:solidFill>
                <a:latin typeface="Comic Sans MS" panose="030F0702030302020204" pitchFamily="66" charset="0"/>
              </a:rPr>
              <a:t>, </a:t>
            </a:r>
            <a:r>
              <a:rPr lang="en-US" sz="1600" dirty="0" err="1">
                <a:solidFill>
                  <a:schemeClr val="bg1"/>
                </a:solidFill>
                <a:latin typeface="Comic Sans MS" panose="030F0702030302020204" pitchFamily="66" charset="0"/>
                <a:hlinkClick r:id="rId4"/>
              </a:rPr>
              <a:t>Xively</a:t>
            </a:r>
            <a:r>
              <a:rPr lang="en-US" sz="1600" dirty="0">
                <a:solidFill>
                  <a:schemeClr val="bg1"/>
                </a:solidFill>
                <a:latin typeface="Comic Sans MS" panose="030F0702030302020204" pitchFamily="66" charset="0"/>
              </a:rPr>
              <a:t>, </a:t>
            </a:r>
            <a:r>
              <a:rPr lang="en-US" sz="1600" dirty="0">
                <a:solidFill>
                  <a:schemeClr val="bg1"/>
                </a:solidFill>
                <a:latin typeface="Comic Sans MS" panose="030F0702030302020204" pitchFamily="66" charset="0"/>
                <a:hlinkClick r:id="rId5"/>
              </a:rPr>
              <a:t>AWS </a:t>
            </a:r>
            <a:r>
              <a:rPr lang="en-US" sz="1600" dirty="0" err="1">
                <a:solidFill>
                  <a:schemeClr val="bg1"/>
                </a:solidFill>
                <a:latin typeface="Comic Sans MS" panose="030F0702030302020204" pitchFamily="66" charset="0"/>
                <a:hlinkClick r:id="rId5"/>
              </a:rPr>
              <a:t>IoT</a:t>
            </a:r>
            <a:r>
              <a:rPr lang="en-US" sz="1600" dirty="0">
                <a:solidFill>
                  <a:schemeClr val="bg1"/>
                </a:solidFill>
                <a:latin typeface="Comic Sans MS" panose="030F0702030302020204" pitchFamily="66" charset="0"/>
              </a:rPr>
              <a:t>, and </a:t>
            </a:r>
            <a:r>
              <a:rPr lang="en-US" sz="1600" dirty="0">
                <a:solidFill>
                  <a:schemeClr val="bg1"/>
                </a:solidFill>
                <a:latin typeface="Comic Sans MS" panose="030F0702030302020204" pitchFamily="66" charset="0"/>
                <a:hlinkClick r:id="rId6"/>
              </a:rPr>
              <a:t>Loop</a:t>
            </a:r>
            <a:r>
              <a:rPr lang="en-US" sz="1600" dirty="0">
                <a:solidFill>
                  <a:schemeClr val="bg1"/>
                </a:solidFill>
                <a:latin typeface="Comic Sans MS" panose="030F0702030302020204" pitchFamily="66" charset="0"/>
              </a:rPr>
              <a:t>, </a:t>
            </a:r>
          </a:p>
          <a:p>
            <a:pPr lvl="2" algn="just"/>
            <a:r>
              <a:rPr lang="en-US" sz="1600" dirty="0">
                <a:solidFill>
                  <a:schemeClr val="bg1"/>
                </a:solidFill>
                <a:latin typeface="Comic Sans MS" panose="030F0702030302020204" pitchFamily="66" charset="0"/>
              </a:rPr>
              <a:t>an open source: </a:t>
            </a:r>
            <a:r>
              <a:rPr lang="en-US" sz="1600" dirty="0" err="1">
                <a:solidFill>
                  <a:schemeClr val="bg1"/>
                </a:solidFill>
                <a:latin typeface="Comic Sans MS" panose="030F0702030302020204" pitchFamily="66" charset="0"/>
                <a:hlinkClick r:id="rId7"/>
              </a:rPr>
              <a:t>Mosquitto</a:t>
            </a:r>
            <a:r>
              <a:rPr lang="en-US" sz="1600" dirty="0">
                <a:solidFill>
                  <a:schemeClr val="bg1"/>
                </a:solidFill>
                <a:latin typeface="Comic Sans MS" panose="030F0702030302020204" pitchFamily="66" charset="0"/>
              </a:rPr>
              <a:t>.</a:t>
            </a:r>
          </a:p>
        </p:txBody>
      </p:sp>
      <p:sp>
        <p:nvSpPr>
          <p:cNvPr id="7" name="TextBox 6"/>
          <p:cNvSpPr txBox="1"/>
          <p:nvPr/>
        </p:nvSpPr>
        <p:spPr>
          <a:xfrm>
            <a:off x="115910" y="6499673"/>
            <a:ext cx="11477470" cy="338554"/>
          </a:xfrm>
          <a:prstGeom prst="rect">
            <a:avLst/>
          </a:prstGeom>
          <a:noFill/>
        </p:spPr>
        <p:txBody>
          <a:bodyPr wrap="square" rtlCol="0">
            <a:spAutoFit/>
          </a:bodyPr>
          <a:lstStyle/>
          <a:p>
            <a:r>
              <a:rPr lang="en-US" sz="1600" dirty="0"/>
              <a:t>Get to Know MQTT: The Messaging Protocol for the Internet of Things, online available, </a:t>
            </a:r>
            <a:r>
              <a:rPr lang="en-US" sz="1600" dirty="0">
                <a:hlinkClick r:id="rId8"/>
              </a:rPr>
              <a:t>https://thenewstack.io/mqtt-protocol-iot/</a:t>
            </a:r>
            <a:endParaRPr lang="en-US" sz="1600" dirty="0">
              <a:latin typeface="Comic Sans MS" panose="030F0702030302020204" pitchFamily="66" charset="0"/>
            </a:endParaRPr>
          </a:p>
        </p:txBody>
      </p:sp>
    </p:spTree>
    <p:extLst>
      <p:ext uri="{BB962C8B-B14F-4D97-AF65-F5344CB8AC3E}">
        <p14:creationId xmlns:p14="http://schemas.microsoft.com/office/powerpoint/2010/main" val="16639971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Protocols-Terminology of MQTT</a:t>
            </a:r>
          </a:p>
        </p:txBody>
      </p:sp>
      <p:sp>
        <p:nvSpPr>
          <p:cNvPr id="3" name="Content Placeholder 2"/>
          <p:cNvSpPr>
            <a:spLocks noGrp="1"/>
          </p:cNvSpPr>
          <p:nvPr>
            <p:ph idx="1"/>
          </p:nvPr>
        </p:nvSpPr>
        <p:spPr>
          <a:xfrm>
            <a:off x="802227" y="1138427"/>
            <a:ext cx="10791153" cy="5191970"/>
          </a:xfrm>
        </p:spPr>
        <p:txBody>
          <a:bodyPr>
            <a:noAutofit/>
          </a:bodyPr>
          <a:lstStyle/>
          <a:p>
            <a:pPr algn="just">
              <a:lnSpc>
                <a:spcPct val="150000"/>
              </a:lnSpc>
            </a:pPr>
            <a:r>
              <a:rPr lang="en-US" sz="1800" b="1" dirty="0">
                <a:solidFill>
                  <a:schemeClr val="bg1"/>
                </a:solidFill>
                <a:latin typeface="Comic Sans MS" panose="030F0702030302020204" pitchFamily="66" charset="0"/>
              </a:rPr>
              <a:t>Topic </a:t>
            </a:r>
            <a:endParaRPr lang="en-US" sz="1800" dirty="0">
              <a:solidFill>
                <a:schemeClr val="bg1"/>
              </a:solidFill>
              <a:latin typeface="Comic Sans MS" panose="030F0702030302020204" pitchFamily="66" charset="0"/>
            </a:endParaRPr>
          </a:p>
          <a:p>
            <a:pPr lvl="1" algn="just">
              <a:lnSpc>
                <a:spcPct val="150000"/>
              </a:lnSpc>
            </a:pPr>
            <a:r>
              <a:rPr lang="en-US" dirty="0">
                <a:solidFill>
                  <a:schemeClr val="bg1"/>
                </a:solidFill>
                <a:latin typeface="Comic Sans MS" panose="030F0702030302020204" pitchFamily="66" charset="0"/>
              </a:rPr>
              <a:t> A topic in MQTT is an endpoint to that the clients connect. </a:t>
            </a:r>
          </a:p>
          <a:p>
            <a:pPr lvl="1" algn="just">
              <a:lnSpc>
                <a:spcPct val="150000"/>
              </a:lnSpc>
            </a:pPr>
            <a:r>
              <a:rPr lang="en-US" dirty="0">
                <a:solidFill>
                  <a:schemeClr val="bg1"/>
                </a:solidFill>
                <a:latin typeface="Comic Sans MS" panose="030F0702030302020204" pitchFamily="66" charset="0"/>
              </a:rPr>
              <a:t>It acts as the central distribution hub for publishing and subscribing messages. </a:t>
            </a:r>
          </a:p>
          <a:p>
            <a:pPr lvl="1" algn="just">
              <a:lnSpc>
                <a:spcPct val="150000"/>
              </a:lnSpc>
            </a:pPr>
            <a:r>
              <a:rPr lang="en-US" dirty="0">
                <a:solidFill>
                  <a:schemeClr val="bg1"/>
                </a:solidFill>
                <a:latin typeface="Comic Sans MS" panose="030F0702030302020204" pitchFamily="66" charset="0"/>
              </a:rPr>
              <a:t>A topic is a well-known location for the publisher and subscriber. </a:t>
            </a:r>
          </a:p>
          <a:p>
            <a:pPr lvl="1" algn="just">
              <a:lnSpc>
                <a:spcPct val="150000"/>
              </a:lnSpc>
            </a:pPr>
            <a:r>
              <a:rPr lang="en-US" dirty="0">
                <a:solidFill>
                  <a:schemeClr val="bg1"/>
                </a:solidFill>
                <a:latin typeface="Comic Sans MS" panose="030F0702030302020204" pitchFamily="66" charset="0"/>
              </a:rPr>
              <a:t>Topics are simple, hierarchical strings, encoded in UTF-8, delimited by a forward slash. </a:t>
            </a:r>
          </a:p>
          <a:p>
            <a:pPr lvl="2" algn="just">
              <a:lnSpc>
                <a:spcPct val="150000"/>
              </a:lnSpc>
            </a:pPr>
            <a:r>
              <a:rPr lang="en-US" sz="1400" dirty="0">
                <a:solidFill>
                  <a:schemeClr val="bg1"/>
                </a:solidFill>
                <a:latin typeface="Comic Sans MS" panose="030F0702030302020204" pitchFamily="66" charset="0"/>
              </a:rPr>
              <a:t>For example, building1/room1/temperature and building1/room1/humidity are valid topic names. Subscribers can choose to subscribe to a specific topic or all the subtopics through wildcards. </a:t>
            </a:r>
          </a:p>
          <a:p>
            <a:pPr lvl="2" algn="just">
              <a:lnSpc>
                <a:spcPct val="150000"/>
              </a:lnSpc>
            </a:pPr>
            <a:r>
              <a:rPr lang="en-US" sz="1400" dirty="0">
                <a:solidFill>
                  <a:schemeClr val="bg1"/>
                </a:solidFill>
                <a:latin typeface="Comic Sans MS" panose="030F0702030302020204" pitchFamily="66" charset="0"/>
              </a:rPr>
              <a:t>A subscription to building1/+/temperature will automatically subscribe to the temperature topic of all the rooms in the building. </a:t>
            </a:r>
          </a:p>
          <a:p>
            <a:pPr lvl="2" algn="just">
              <a:lnSpc>
                <a:spcPct val="150000"/>
              </a:lnSpc>
            </a:pPr>
            <a:r>
              <a:rPr lang="en-US" sz="1400" dirty="0">
                <a:solidFill>
                  <a:schemeClr val="bg1"/>
                </a:solidFill>
                <a:latin typeface="Comic Sans MS" panose="030F0702030302020204" pitchFamily="66" charset="0"/>
              </a:rPr>
              <a:t>Similarly, building1/#/ will match all the topics available under building1. Refer to the MQTT specification for more details on the wildcards.</a:t>
            </a:r>
            <a:endParaRPr lang="en-US" sz="600" dirty="0">
              <a:solidFill>
                <a:schemeClr val="bg1"/>
              </a:solidFill>
              <a:latin typeface="Comic Sans MS" panose="030F0702030302020204" pitchFamily="66" charset="0"/>
            </a:endParaRPr>
          </a:p>
        </p:txBody>
      </p:sp>
      <p:sp>
        <p:nvSpPr>
          <p:cNvPr id="7" name="TextBox 6"/>
          <p:cNvSpPr txBox="1"/>
          <p:nvPr/>
        </p:nvSpPr>
        <p:spPr>
          <a:xfrm>
            <a:off x="115910" y="6499673"/>
            <a:ext cx="11477470" cy="338554"/>
          </a:xfrm>
          <a:prstGeom prst="rect">
            <a:avLst/>
          </a:prstGeom>
          <a:noFill/>
        </p:spPr>
        <p:txBody>
          <a:bodyPr wrap="square" rtlCol="0">
            <a:spAutoFit/>
          </a:bodyPr>
          <a:lstStyle/>
          <a:p>
            <a:r>
              <a:rPr lang="en-US" sz="1600" dirty="0"/>
              <a:t>Get to Know MQTT: The Messaging Protocol for the Internet of Things, online available, </a:t>
            </a:r>
            <a:r>
              <a:rPr lang="en-US" sz="1600" dirty="0">
                <a:hlinkClick r:id="rId3"/>
              </a:rPr>
              <a:t>https://thenewstack.io/mqtt-protocol-iot/</a:t>
            </a:r>
            <a:endParaRPr lang="en-US" sz="1600" dirty="0">
              <a:latin typeface="Comic Sans MS" panose="030F0702030302020204" pitchFamily="66" charset="0"/>
            </a:endParaRPr>
          </a:p>
        </p:txBody>
      </p:sp>
    </p:spTree>
    <p:extLst>
      <p:ext uri="{BB962C8B-B14F-4D97-AF65-F5344CB8AC3E}">
        <p14:creationId xmlns:p14="http://schemas.microsoft.com/office/powerpoint/2010/main" val="13383579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p>
        </p:txBody>
      </p:sp>
      <p:sp>
        <p:nvSpPr>
          <p:cNvPr id="3" name="Content Placeholder 2"/>
          <p:cNvSpPr>
            <a:spLocks noGrp="1"/>
          </p:cNvSpPr>
          <p:nvPr>
            <p:ph idx="1"/>
          </p:nvPr>
        </p:nvSpPr>
        <p:spPr>
          <a:xfrm>
            <a:off x="700424" y="2563826"/>
            <a:ext cx="11288376" cy="3615267"/>
          </a:xfrm>
        </p:spPr>
        <p:txBody>
          <a:bodyPr>
            <a:noAutofit/>
          </a:bodyPr>
          <a:lstStyle/>
          <a:p>
            <a:pPr algn="just">
              <a:lnSpc>
                <a:spcPct val="150000"/>
              </a:lnSpc>
            </a:pPr>
            <a:r>
              <a:rPr lang="en-US" sz="2000" dirty="0">
                <a:solidFill>
                  <a:schemeClr val="bg1"/>
                </a:solidFill>
                <a:latin typeface="Comic Sans MS" panose="030F0702030302020204" pitchFamily="66" charset="0"/>
              </a:rPr>
              <a:t>MQTT vs HTTP</a:t>
            </a:r>
          </a:p>
          <a:p>
            <a:pPr lvl="1" algn="just">
              <a:lnSpc>
                <a:spcPct val="150000"/>
              </a:lnSpc>
            </a:pPr>
            <a:r>
              <a:rPr lang="en-US" sz="1800" dirty="0">
                <a:solidFill>
                  <a:schemeClr val="bg1"/>
                </a:solidFill>
                <a:latin typeface="Comic Sans MS" panose="030F0702030302020204" pitchFamily="66" charset="0"/>
              </a:rPr>
              <a:t>MQTT is data centric whereas HTTP is document-centric.</a:t>
            </a:r>
          </a:p>
          <a:p>
            <a:pPr lvl="1" algn="just">
              <a:lnSpc>
                <a:spcPct val="150000"/>
              </a:lnSpc>
            </a:pPr>
            <a:r>
              <a:rPr lang="en-US" sz="1800" dirty="0">
                <a:solidFill>
                  <a:schemeClr val="bg1"/>
                </a:solidFill>
                <a:latin typeface="Comic Sans MS" panose="030F0702030302020204" pitchFamily="66" charset="0"/>
              </a:rPr>
              <a:t>HTTP is request-response protocol for client-server computing and not always optimized for mobile devices. Whereas MQTT is lightweight protocol (MQTT transfers data as a byte array) and publish/subscribe model, which makes it perfect for resource-constrained devices and help to save battery.</a:t>
            </a:r>
          </a:p>
          <a:p>
            <a:pPr lvl="1" algn="just">
              <a:lnSpc>
                <a:spcPct val="150000"/>
              </a:lnSpc>
            </a:pPr>
            <a:r>
              <a:rPr lang="en-US" sz="1800" dirty="0">
                <a:solidFill>
                  <a:schemeClr val="bg1"/>
                </a:solidFill>
                <a:latin typeface="Comic Sans MS" panose="030F0702030302020204" pitchFamily="66" charset="0"/>
              </a:rPr>
              <a:t>MQTT has pretty short specification. There are only CONNECT, PUBLISH, SUBSCRIBE, UNSUBSCRIBE and DISCONNECT types that are significant for developers. Whereas HTTP specifications are much longer.</a:t>
            </a:r>
          </a:p>
          <a:p>
            <a:pPr lvl="1" algn="just">
              <a:lnSpc>
                <a:spcPct val="150000"/>
              </a:lnSpc>
            </a:pPr>
            <a:r>
              <a:rPr lang="en-US" sz="1800" dirty="0">
                <a:solidFill>
                  <a:schemeClr val="bg1"/>
                </a:solidFill>
                <a:latin typeface="Comic Sans MS" panose="030F0702030302020204" pitchFamily="66" charset="0"/>
              </a:rPr>
              <a:t>MQTT has a very short message header and the smallest packet message size of 2 bytes</a:t>
            </a:r>
          </a:p>
          <a:p>
            <a:pPr lvl="1" algn="just">
              <a:lnSpc>
                <a:spcPct val="150000"/>
              </a:lnSpc>
            </a:pPr>
            <a:endParaRPr lang="en-US" sz="2000" dirty="0">
              <a:solidFill>
                <a:schemeClr val="bg1"/>
              </a:solidFill>
              <a:latin typeface="Comic Sans MS" panose="030F0702030302020204" pitchFamily="66" charset="0"/>
            </a:endParaRPr>
          </a:p>
          <a:p>
            <a:pPr lvl="1" algn="just">
              <a:lnSpc>
                <a:spcPct val="150000"/>
              </a:lnSpc>
            </a:pPr>
            <a:endParaRPr lang="en-US" sz="2000" dirty="0">
              <a:solidFill>
                <a:schemeClr val="bg1"/>
              </a:solidFill>
              <a:latin typeface="Comic Sans MS" panose="030F0702030302020204" pitchFamily="66" charset="0"/>
            </a:endParaRPr>
          </a:p>
          <a:p>
            <a:pPr lvl="1" algn="just">
              <a:lnSpc>
                <a:spcPct val="150000"/>
              </a:lnSpc>
            </a:pPr>
            <a:endParaRPr lang="en-US" sz="2000" dirty="0">
              <a:solidFill>
                <a:schemeClr val="bg1"/>
              </a:solidFill>
              <a:latin typeface="Comic Sans MS" panose="030F0702030302020204" pitchFamily="66" charset="0"/>
            </a:endParaRPr>
          </a:p>
        </p:txBody>
      </p:sp>
      <p:sp>
        <p:nvSpPr>
          <p:cNvPr id="4" name="TextBox 3"/>
          <p:cNvSpPr txBox="1"/>
          <p:nvPr/>
        </p:nvSpPr>
        <p:spPr>
          <a:xfrm>
            <a:off x="115910" y="6499673"/>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hlinkClick r:id="rId3"/>
              </a:rPr>
              <a:t>https://medium.com/mqtt-buddy/mqtt-vs-http-which-one-is-the-best-for-iot-c868169b3105</a:t>
            </a:r>
            <a:endParaRPr lang="en-US" sz="1600" dirty="0">
              <a:latin typeface="Comic Sans MS" panose="030F0702030302020204" pitchFamily="66" charset="0"/>
            </a:endParaRPr>
          </a:p>
        </p:txBody>
      </p:sp>
    </p:spTree>
    <p:extLst>
      <p:ext uri="{BB962C8B-B14F-4D97-AF65-F5344CB8AC3E}">
        <p14:creationId xmlns:p14="http://schemas.microsoft.com/office/powerpoint/2010/main" val="42760291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Application Layer Protocol Not Present </a:t>
            </a:r>
          </a:p>
        </p:txBody>
      </p:sp>
      <p:sp>
        <p:nvSpPr>
          <p:cNvPr id="3" name="Content Placeholder 2"/>
          <p:cNvSpPr>
            <a:spLocks noGrp="1"/>
          </p:cNvSpPr>
          <p:nvPr>
            <p:ph idx="1"/>
          </p:nvPr>
        </p:nvSpPr>
        <p:spPr>
          <a:xfrm>
            <a:off x="700424" y="1486769"/>
            <a:ext cx="11375462" cy="3615267"/>
          </a:xfrm>
        </p:spPr>
        <p:txBody>
          <a:bodyPr>
            <a:normAutofit fontScale="92500" lnSpcReduction="20000"/>
          </a:bodyPr>
          <a:lstStyle/>
          <a:p>
            <a:r>
              <a:rPr lang="en-US" dirty="0">
                <a:solidFill>
                  <a:schemeClr val="bg1"/>
                </a:solidFill>
              </a:rPr>
              <a:t>As introduced before, IETF RFC 7228 devices defined as class 0 send or receive only a few bytes of data </a:t>
            </a:r>
          </a:p>
          <a:p>
            <a:endParaRPr lang="en-US" dirty="0">
              <a:solidFill>
                <a:schemeClr val="bg1"/>
              </a:solidFill>
            </a:endParaRPr>
          </a:p>
          <a:p>
            <a:r>
              <a:rPr lang="en-US" dirty="0">
                <a:solidFill>
                  <a:schemeClr val="bg1"/>
                </a:solidFill>
              </a:rPr>
              <a:t>For myriad reasons, such as processing capability, power constraints, and cost, these devices do not implement a fully structured network protocol stack, such as IP, TCP, or UDP, or even an application layer protocol. </a:t>
            </a:r>
          </a:p>
          <a:p>
            <a:endParaRPr lang="en-US" dirty="0">
              <a:solidFill>
                <a:schemeClr val="bg1"/>
              </a:solidFill>
            </a:endParaRPr>
          </a:p>
          <a:p>
            <a:r>
              <a:rPr lang="en-US" dirty="0">
                <a:solidFill>
                  <a:schemeClr val="bg1"/>
                </a:solidFill>
              </a:rPr>
              <a:t>Class 0 devices are usually simple smart objects that are severely constrained. </a:t>
            </a:r>
          </a:p>
          <a:p>
            <a:endParaRPr lang="en-US" dirty="0">
              <a:solidFill>
                <a:schemeClr val="bg1"/>
              </a:solidFill>
            </a:endParaRPr>
          </a:p>
          <a:p>
            <a:r>
              <a:rPr lang="en-US" dirty="0">
                <a:solidFill>
                  <a:schemeClr val="bg1"/>
                </a:solidFill>
              </a:rPr>
              <a:t>Implementing a robust protocol stack is usually not useful and sometimes not even possible with the limited available resources.</a:t>
            </a:r>
            <a:endParaRPr lang="en-US" sz="3200" dirty="0">
              <a:solidFill>
                <a:schemeClr val="bg1"/>
              </a:solidFill>
              <a:latin typeface="Comic Sans MS" panose="030F0702030302020204" pitchFamily="66" charset="0"/>
            </a:endParaRPr>
          </a:p>
        </p:txBody>
      </p:sp>
      <p:sp>
        <p:nvSpPr>
          <p:cNvPr id="4" name="TextBox 3"/>
          <p:cNvSpPr txBox="1"/>
          <p:nvPr/>
        </p:nvSpPr>
        <p:spPr>
          <a:xfrm>
            <a:off x="115910" y="6534382"/>
            <a:ext cx="11477470" cy="307777"/>
          </a:xfrm>
          <a:prstGeom prst="rect">
            <a:avLst/>
          </a:prstGeom>
          <a:noFill/>
        </p:spPr>
        <p:txBody>
          <a:bodyPr wrap="square" rtlCol="0">
            <a:spAutoFit/>
          </a:bodyPr>
          <a:lstStyle/>
          <a:p>
            <a:r>
              <a:rPr lang="en-US" sz="1400" dirty="0">
                <a:latin typeface="Comic Sans MS" panose="030F0702030302020204" pitchFamily="66" charset="0"/>
              </a:rPr>
              <a:t>* </a:t>
            </a:r>
            <a:r>
              <a:rPr lang="en-US" sz="1400" dirty="0">
                <a:solidFill>
                  <a:srgbClr val="FF0000"/>
                </a:solidFill>
                <a:latin typeface="Comic Sans MS" panose="030F0702030302020204" pitchFamily="66" charset="0"/>
              </a:rPr>
              <a:t>IoT Fundamentals: Networking Technologies, Protocols, and Use Cases for the Internet of Thing</a:t>
            </a:r>
            <a:r>
              <a:rPr lang="en-US" sz="1400" dirty="0">
                <a:latin typeface="Comic Sans MS" panose="030F0702030302020204" pitchFamily="66" charset="0"/>
              </a:rPr>
              <a:t>, Cisco press, 2017</a:t>
            </a:r>
          </a:p>
        </p:txBody>
      </p:sp>
    </p:spTree>
    <p:extLst>
      <p:ext uri="{BB962C8B-B14F-4D97-AF65-F5344CB8AC3E}">
        <p14:creationId xmlns:p14="http://schemas.microsoft.com/office/powerpoint/2010/main" val="26609293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p>
        </p:txBody>
      </p:sp>
      <p:sp>
        <p:nvSpPr>
          <p:cNvPr id="3" name="Content Placeholder 2"/>
          <p:cNvSpPr>
            <a:spLocks noGrp="1"/>
          </p:cNvSpPr>
          <p:nvPr>
            <p:ph idx="1"/>
          </p:nvPr>
        </p:nvSpPr>
        <p:spPr>
          <a:xfrm>
            <a:off x="700424" y="2874730"/>
            <a:ext cx="11186776" cy="3615267"/>
          </a:xfrm>
        </p:spPr>
        <p:txBody>
          <a:bodyPr>
            <a:noAutofit/>
          </a:bodyPr>
          <a:lstStyle/>
          <a:p>
            <a:pPr algn="just">
              <a:lnSpc>
                <a:spcPct val="150000"/>
              </a:lnSpc>
            </a:pPr>
            <a:r>
              <a:rPr lang="en-US" sz="1800" dirty="0">
                <a:solidFill>
                  <a:schemeClr val="bg1"/>
                </a:solidFill>
                <a:latin typeface="Comic Sans MS" panose="030F0702030302020204" pitchFamily="66" charset="0"/>
              </a:rPr>
              <a:t>MQTT vs HTTP</a:t>
            </a:r>
          </a:p>
          <a:p>
            <a:pPr lvl="1" algn="just">
              <a:lnSpc>
                <a:spcPct val="150000"/>
              </a:lnSpc>
            </a:pPr>
            <a:r>
              <a:rPr lang="en-US" sz="1800" dirty="0">
                <a:solidFill>
                  <a:schemeClr val="bg1"/>
                </a:solidFill>
                <a:latin typeface="Comic Sans MS" panose="030F0702030302020204" pitchFamily="66" charset="0"/>
              </a:rPr>
              <a:t>According to measurements in 3G networks, throughput of MQTT is 93 times faster than HTTP’s.</a:t>
            </a:r>
          </a:p>
          <a:p>
            <a:pPr lvl="1" algn="just">
              <a:lnSpc>
                <a:spcPct val="150000"/>
              </a:lnSpc>
            </a:pPr>
            <a:r>
              <a:rPr lang="en-US" sz="1800" dirty="0">
                <a:solidFill>
                  <a:schemeClr val="bg1"/>
                </a:solidFill>
                <a:latin typeface="Comic Sans MS" panose="030F0702030302020204" pitchFamily="66" charset="0"/>
              </a:rPr>
              <a:t>Besides, in comparison to HTTP, MQTT Protocol ensures high delivery guarantees. There are 3 levels of Quality of Services:</a:t>
            </a:r>
          </a:p>
          <a:p>
            <a:pPr lvl="2" algn="just">
              <a:lnSpc>
                <a:spcPct val="150000"/>
              </a:lnSpc>
            </a:pPr>
            <a:r>
              <a:rPr lang="en-US" sz="1800" dirty="0">
                <a:solidFill>
                  <a:schemeClr val="bg1"/>
                </a:solidFill>
                <a:latin typeface="Comic Sans MS" panose="030F0702030302020204" pitchFamily="66" charset="0"/>
              </a:rPr>
              <a:t> at most once: guarantees a best effort delivery.</a:t>
            </a:r>
          </a:p>
          <a:p>
            <a:pPr lvl="2" algn="just">
              <a:lnSpc>
                <a:spcPct val="150000"/>
              </a:lnSpc>
            </a:pPr>
            <a:r>
              <a:rPr lang="en-US" sz="1800" dirty="0">
                <a:solidFill>
                  <a:schemeClr val="bg1"/>
                </a:solidFill>
                <a:latin typeface="Comic Sans MS" panose="030F0702030302020204" pitchFamily="66" charset="0"/>
              </a:rPr>
              <a:t>at least once: guaranteed that a message will be delivered at least once. But the message can also be delivered more than once.</a:t>
            </a:r>
          </a:p>
          <a:p>
            <a:pPr lvl="2" algn="just">
              <a:lnSpc>
                <a:spcPct val="150000"/>
              </a:lnSpc>
            </a:pPr>
            <a:r>
              <a:rPr lang="en-US" sz="1800" dirty="0">
                <a:solidFill>
                  <a:schemeClr val="bg1"/>
                </a:solidFill>
                <a:latin typeface="Comic Sans MS" panose="030F0702030302020204" pitchFamily="66" charset="0"/>
              </a:rPr>
              <a:t>exactly once: guarantees that each message is received only once by the counterpart</a:t>
            </a:r>
          </a:p>
          <a:p>
            <a:pPr lvl="1" algn="just">
              <a:lnSpc>
                <a:spcPct val="150000"/>
              </a:lnSpc>
            </a:pPr>
            <a:endParaRPr lang="en-US" sz="1800" dirty="0">
              <a:solidFill>
                <a:schemeClr val="bg1"/>
              </a:solidFill>
              <a:latin typeface="Comic Sans MS" panose="030F0702030302020204" pitchFamily="66" charset="0"/>
            </a:endParaRPr>
          </a:p>
          <a:p>
            <a:pPr lvl="1" algn="just">
              <a:lnSpc>
                <a:spcPct val="150000"/>
              </a:lnSpc>
            </a:pPr>
            <a:endParaRPr lang="en-US" sz="1800" dirty="0">
              <a:solidFill>
                <a:schemeClr val="bg1"/>
              </a:solidFill>
              <a:latin typeface="Comic Sans MS" panose="030F0702030302020204" pitchFamily="66" charset="0"/>
            </a:endParaRPr>
          </a:p>
          <a:p>
            <a:pPr lvl="1" algn="just">
              <a:lnSpc>
                <a:spcPct val="150000"/>
              </a:lnSpc>
            </a:pPr>
            <a:endParaRPr lang="en-US" sz="1800" dirty="0">
              <a:solidFill>
                <a:schemeClr val="bg1"/>
              </a:solidFill>
              <a:latin typeface="Comic Sans MS" panose="030F0702030302020204" pitchFamily="66" charset="0"/>
            </a:endParaRPr>
          </a:p>
          <a:p>
            <a:pPr lvl="1" algn="just">
              <a:lnSpc>
                <a:spcPct val="150000"/>
              </a:lnSpc>
            </a:pPr>
            <a:endParaRPr lang="en-US" sz="1800" dirty="0">
              <a:solidFill>
                <a:schemeClr val="bg1"/>
              </a:solidFill>
              <a:latin typeface="Comic Sans MS" panose="030F0702030302020204" pitchFamily="66" charset="0"/>
            </a:endParaRPr>
          </a:p>
        </p:txBody>
      </p:sp>
      <p:sp>
        <p:nvSpPr>
          <p:cNvPr id="4" name="TextBox 3"/>
          <p:cNvSpPr txBox="1"/>
          <p:nvPr/>
        </p:nvSpPr>
        <p:spPr>
          <a:xfrm>
            <a:off x="115910" y="6499673"/>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hlinkClick r:id="rId3"/>
              </a:rPr>
              <a:t>https://medium.com/mqtt-buddy/mqtt-vs-http-which-one-is-the-best-for-iot-c868169b3105</a:t>
            </a:r>
            <a:endParaRPr lang="en-US" sz="1600" dirty="0">
              <a:latin typeface="Comic Sans MS" panose="030F0702030302020204" pitchFamily="66" charset="0"/>
            </a:endParaRPr>
          </a:p>
        </p:txBody>
      </p:sp>
    </p:spTree>
    <p:extLst>
      <p:ext uri="{BB962C8B-B14F-4D97-AF65-F5344CB8AC3E}">
        <p14:creationId xmlns:p14="http://schemas.microsoft.com/office/powerpoint/2010/main" val="33349461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p>
        </p:txBody>
      </p:sp>
      <p:sp>
        <p:nvSpPr>
          <p:cNvPr id="3" name="Content Placeholder 2"/>
          <p:cNvSpPr>
            <a:spLocks noGrp="1"/>
          </p:cNvSpPr>
          <p:nvPr>
            <p:ph idx="1"/>
          </p:nvPr>
        </p:nvSpPr>
        <p:spPr>
          <a:xfrm>
            <a:off x="802227" y="1308295"/>
            <a:ext cx="10791153" cy="5022101"/>
          </a:xfrm>
        </p:spPr>
        <p:txBody>
          <a:bodyPr>
            <a:noAutofit/>
          </a:bodyPr>
          <a:lstStyle/>
          <a:p>
            <a:pPr algn="just">
              <a:lnSpc>
                <a:spcPct val="150000"/>
              </a:lnSpc>
            </a:pPr>
            <a:r>
              <a:rPr lang="en-US" sz="2000" dirty="0">
                <a:latin typeface="Comic Sans MS" panose="030F0702030302020204" pitchFamily="66" charset="0"/>
              </a:rPr>
              <a:t>MQTT vs HTTP</a:t>
            </a:r>
          </a:p>
        </p:txBody>
      </p:sp>
      <p:sp>
        <p:nvSpPr>
          <p:cNvPr id="4" name="TextBox 3"/>
          <p:cNvSpPr txBox="1"/>
          <p:nvPr/>
        </p:nvSpPr>
        <p:spPr>
          <a:xfrm>
            <a:off x="115910" y="6499673"/>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hlinkClick r:id="rId3"/>
              </a:rPr>
              <a:t>https://iotdunia.com/mqtt-and-http/</a:t>
            </a:r>
            <a:endParaRPr lang="en-US" sz="1600" dirty="0">
              <a:latin typeface="Comic Sans MS" panose="030F0702030302020204" pitchFamily="66" charset="0"/>
            </a:endParaRPr>
          </a:p>
        </p:txBody>
      </p:sp>
      <p:graphicFrame>
        <p:nvGraphicFramePr>
          <p:cNvPr id="5" name="Table 4"/>
          <p:cNvGraphicFramePr>
            <a:graphicFrameLocks noGrp="1"/>
          </p:cNvGraphicFramePr>
          <p:nvPr>
            <p:extLst/>
          </p:nvPr>
        </p:nvGraphicFramePr>
        <p:xfrm>
          <a:off x="700424" y="1778633"/>
          <a:ext cx="11171676" cy="4721040"/>
        </p:xfrm>
        <a:graphic>
          <a:graphicData uri="http://schemas.openxmlformats.org/drawingml/2006/table">
            <a:tbl>
              <a:tblPr firstRow="1" bandRow="1">
                <a:tableStyleId>{5C22544A-7EE6-4342-B048-85BDC9FD1C3A}</a:tableStyleId>
              </a:tblPr>
              <a:tblGrid>
                <a:gridCol w="3723892">
                  <a:extLst>
                    <a:ext uri="{9D8B030D-6E8A-4147-A177-3AD203B41FA5}">
                      <a16:colId xmlns:a16="http://schemas.microsoft.com/office/drawing/2014/main" xmlns="" val="20000"/>
                    </a:ext>
                  </a:extLst>
                </a:gridCol>
                <a:gridCol w="3723892">
                  <a:extLst>
                    <a:ext uri="{9D8B030D-6E8A-4147-A177-3AD203B41FA5}">
                      <a16:colId xmlns:a16="http://schemas.microsoft.com/office/drawing/2014/main" xmlns="" val="20001"/>
                    </a:ext>
                  </a:extLst>
                </a:gridCol>
                <a:gridCol w="3723892">
                  <a:extLst>
                    <a:ext uri="{9D8B030D-6E8A-4147-A177-3AD203B41FA5}">
                      <a16:colId xmlns:a16="http://schemas.microsoft.com/office/drawing/2014/main" xmlns="" val="20002"/>
                    </a:ext>
                  </a:extLst>
                </a:gridCol>
              </a:tblGrid>
              <a:tr h="350100">
                <a:tc>
                  <a:txBody>
                    <a:bodyPr/>
                    <a:lstStyle/>
                    <a:p>
                      <a:pPr algn="l" fontAlgn="ctr"/>
                      <a:r>
                        <a:rPr lang="en-US" sz="1000" b="1" dirty="0">
                          <a:effectLst/>
                          <a:latin typeface="Comic Sans MS" panose="030F0702030302020204" pitchFamily="66" charset="0"/>
                        </a:rPr>
                        <a:t>Features</a:t>
                      </a:r>
                    </a:p>
                  </a:txBody>
                  <a:tcPr marL="76200" marR="76200" marT="76200" marB="76200" anchor="ctr"/>
                </a:tc>
                <a:tc>
                  <a:txBody>
                    <a:bodyPr/>
                    <a:lstStyle/>
                    <a:p>
                      <a:pPr algn="l" fontAlgn="ctr"/>
                      <a:r>
                        <a:rPr lang="en-US" sz="1000" b="1" dirty="0">
                          <a:effectLst/>
                          <a:latin typeface="Comic Sans MS" panose="030F0702030302020204" pitchFamily="66" charset="0"/>
                        </a:rPr>
                        <a:t>MQTT</a:t>
                      </a:r>
                    </a:p>
                  </a:txBody>
                  <a:tcPr marL="76200" marR="76200" marT="76200" marB="76200" anchor="ctr"/>
                </a:tc>
                <a:tc>
                  <a:txBody>
                    <a:bodyPr/>
                    <a:lstStyle/>
                    <a:p>
                      <a:pPr algn="l" fontAlgn="ctr"/>
                      <a:r>
                        <a:rPr lang="en-US" sz="1000" b="1" dirty="0">
                          <a:effectLst/>
                          <a:latin typeface="Comic Sans MS" panose="030F0702030302020204" pitchFamily="66" charset="0"/>
                        </a:rPr>
                        <a:t>HTTP</a:t>
                      </a:r>
                    </a:p>
                  </a:txBody>
                  <a:tcPr marL="76200" marR="76200" marT="76200" marB="76200" anchor="ctr"/>
                </a:tc>
                <a:extLst>
                  <a:ext uri="{0D108BD9-81ED-4DB2-BD59-A6C34878D82A}">
                    <a16:rowId xmlns:a16="http://schemas.microsoft.com/office/drawing/2014/main" xmlns="" val="10000"/>
                  </a:ext>
                </a:extLst>
              </a:tr>
              <a:tr h="350100">
                <a:tc>
                  <a:txBody>
                    <a:bodyPr/>
                    <a:lstStyle/>
                    <a:p>
                      <a:pPr algn="l" fontAlgn="t"/>
                      <a:r>
                        <a:rPr lang="en-US" sz="1200">
                          <a:effectLst/>
                          <a:latin typeface="Comic Sans MS" panose="030F0702030302020204" pitchFamily="66" charset="0"/>
                        </a:rPr>
                        <a:t>Full form</a:t>
                      </a:r>
                    </a:p>
                  </a:txBody>
                  <a:tcPr marL="76200" marR="76200" marT="76200" marB="76200"/>
                </a:tc>
                <a:tc>
                  <a:txBody>
                    <a:bodyPr/>
                    <a:lstStyle/>
                    <a:p>
                      <a:pPr algn="l" fontAlgn="t"/>
                      <a:r>
                        <a:rPr lang="en-US" sz="1200">
                          <a:effectLst/>
                          <a:latin typeface="Comic Sans MS" panose="030F0702030302020204" pitchFamily="66" charset="0"/>
                        </a:rPr>
                        <a:t>Message Queue Telemetry Transport</a:t>
                      </a:r>
                    </a:p>
                  </a:txBody>
                  <a:tcPr marL="76200" marR="76200" marT="76200" marB="76200"/>
                </a:tc>
                <a:tc>
                  <a:txBody>
                    <a:bodyPr/>
                    <a:lstStyle/>
                    <a:p>
                      <a:pPr algn="l" fontAlgn="t"/>
                      <a:r>
                        <a:rPr lang="en-US" sz="1200">
                          <a:effectLst/>
                          <a:latin typeface="Comic Sans MS" panose="030F0702030302020204" pitchFamily="66" charset="0"/>
                        </a:rPr>
                        <a:t>Hyper Text Transfer Protocol</a:t>
                      </a:r>
                    </a:p>
                  </a:txBody>
                  <a:tcPr marL="76200" marR="76200" marT="76200" marB="76200"/>
                </a:tc>
                <a:extLst>
                  <a:ext uri="{0D108BD9-81ED-4DB2-BD59-A6C34878D82A}">
                    <a16:rowId xmlns:a16="http://schemas.microsoft.com/office/drawing/2014/main" xmlns="" val="10001"/>
                  </a:ext>
                </a:extLst>
              </a:tr>
              <a:tr h="700200">
                <a:tc>
                  <a:txBody>
                    <a:bodyPr/>
                    <a:lstStyle/>
                    <a:p>
                      <a:pPr algn="l" fontAlgn="t"/>
                      <a:r>
                        <a:rPr lang="en-US" sz="1200">
                          <a:effectLst/>
                          <a:latin typeface="Comic Sans MS" panose="030F0702030302020204" pitchFamily="66" charset="0"/>
                        </a:rPr>
                        <a:t>Architecture</a:t>
                      </a:r>
                    </a:p>
                  </a:txBody>
                  <a:tcPr marL="76200" marR="76200" marT="76200" marB="76200"/>
                </a:tc>
                <a:tc>
                  <a:txBody>
                    <a:bodyPr/>
                    <a:lstStyle/>
                    <a:p>
                      <a:pPr algn="l" fontAlgn="t"/>
                      <a:r>
                        <a:rPr lang="en-US" sz="1200" dirty="0">
                          <a:effectLst/>
                          <a:latin typeface="Comic Sans MS" panose="030F0702030302020204" pitchFamily="66" charset="0"/>
                        </a:rPr>
                        <a:t>It has publish/subscribe architecture. Here devices can publish any topics and can also subscribe for any topics for any updates.</a:t>
                      </a:r>
                    </a:p>
                  </a:txBody>
                  <a:tcPr marL="76200" marR="76200" marT="76200" marB="76200"/>
                </a:tc>
                <a:tc>
                  <a:txBody>
                    <a:bodyPr/>
                    <a:lstStyle/>
                    <a:p>
                      <a:pPr algn="l" fontAlgn="t"/>
                      <a:r>
                        <a:rPr lang="en-US" sz="1200">
                          <a:effectLst/>
                          <a:latin typeface="Comic Sans MS" panose="030F0702030302020204" pitchFamily="66" charset="0"/>
                        </a:rPr>
                        <a:t>It has request/response means Client/Server architecture.</a:t>
                      </a:r>
                    </a:p>
                  </a:txBody>
                  <a:tcPr marL="76200" marR="76200" marT="76200" marB="76200"/>
                </a:tc>
                <a:extLst>
                  <a:ext uri="{0D108BD9-81ED-4DB2-BD59-A6C34878D82A}">
                    <a16:rowId xmlns:a16="http://schemas.microsoft.com/office/drawing/2014/main" xmlns="" val="10002"/>
                  </a:ext>
                </a:extLst>
              </a:tr>
              <a:tr h="350100">
                <a:tc>
                  <a:txBody>
                    <a:bodyPr/>
                    <a:lstStyle/>
                    <a:p>
                      <a:pPr algn="l" fontAlgn="t"/>
                      <a:r>
                        <a:rPr lang="en-US" sz="1200">
                          <a:effectLst/>
                          <a:latin typeface="Comic Sans MS" panose="030F0702030302020204" pitchFamily="66" charset="0"/>
                        </a:rPr>
                        <a:t>Upper layer protocol</a:t>
                      </a:r>
                    </a:p>
                  </a:txBody>
                  <a:tcPr marL="76200" marR="76200" marT="76200" marB="76200"/>
                </a:tc>
                <a:tc>
                  <a:txBody>
                    <a:bodyPr/>
                    <a:lstStyle/>
                    <a:p>
                      <a:pPr algn="l" fontAlgn="t"/>
                      <a:r>
                        <a:rPr lang="en-US" sz="1200">
                          <a:effectLst/>
                          <a:latin typeface="Comic Sans MS" panose="030F0702030302020204" pitchFamily="66" charset="0"/>
                        </a:rPr>
                        <a:t>It runs over TCP.</a:t>
                      </a:r>
                    </a:p>
                  </a:txBody>
                  <a:tcPr marL="76200" marR="76200" marT="76200" marB="76200"/>
                </a:tc>
                <a:tc>
                  <a:txBody>
                    <a:bodyPr/>
                    <a:lstStyle/>
                    <a:p>
                      <a:pPr algn="l" fontAlgn="t"/>
                      <a:r>
                        <a:rPr lang="en-US" sz="1200">
                          <a:effectLst/>
                          <a:latin typeface="Comic Sans MS" panose="030F0702030302020204" pitchFamily="66" charset="0"/>
                        </a:rPr>
                        <a:t>It runs over TCP and UDP.</a:t>
                      </a:r>
                    </a:p>
                  </a:txBody>
                  <a:tcPr marL="76200" marR="76200" marT="76200" marB="76200"/>
                </a:tc>
                <a:extLst>
                  <a:ext uri="{0D108BD9-81ED-4DB2-BD59-A6C34878D82A}">
                    <a16:rowId xmlns:a16="http://schemas.microsoft.com/office/drawing/2014/main" xmlns="" val="10003"/>
                  </a:ext>
                </a:extLst>
              </a:tr>
              <a:tr h="350100">
                <a:tc>
                  <a:txBody>
                    <a:bodyPr/>
                    <a:lstStyle/>
                    <a:p>
                      <a:pPr algn="l" fontAlgn="t"/>
                      <a:r>
                        <a:rPr lang="en-US" sz="1200">
                          <a:effectLst/>
                          <a:latin typeface="Comic Sans MS" panose="030F0702030302020204" pitchFamily="66" charset="0"/>
                        </a:rPr>
                        <a:t>message size</a:t>
                      </a:r>
                    </a:p>
                  </a:txBody>
                  <a:tcPr marL="76200" marR="76200" marT="76200" marB="76200"/>
                </a:tc>
                <a:tc>
                  <a:txBody>
                    <a:bodyPr/>
                    <a:lstStyle/>
                    <a:p>
                      <a:pPr algn="l" fontAlgn="t"/>
                      <a:r>
                        <a:rPr lang="en-US" sz="1200">
                          <a:effectLst/>
                          <a:latin typeface="Comic Sans MS" panose="030F0702030302020204" pitchFamily="66" charset="0"/>
                        </a:rPr>
                        <a:t>small, .</a:t>
                      </a:r>
                    </a:p>
                  </a:txBody>
                  <a:tcPr marL="76200" marR="76200" marT="76200" marB="76200"/>
                </a:tc>
                <a:tc>
                  <a:txBody>
                    <a:bodyPr/>
                    <a:lstStyle/>
                    <a:p>
                      <a:pPr algn="l" fontAlgn="t"/>
                      <a:r>
                        <a:rPr lang="en-US" sz="1200">
                          <a:effectLst/>
                          <a:latin typeface="Comic Sans MS" panose="030F0702030302020204" pitchFamily="66" charset="0"/>
                        </a:rPr>
                        <a:t>Large,</a:t>
                      </a:r>
                    </a:p>
                  </a:txBody>
                  <a:tcPr marL="76200" marR="76200" marT="76200" marB="76200"/>
                </a:tc>
                <a:extLst>
                  <a:ext uri="{0D108BD9-81ED-4DB2-BD59-A6C34878D82A}">
                    <a16:rowId xmlns:a16="http://schemas.microsoft.com/office/drawing/2014/main" xmlns="" val="10004"/>
                  </a:ext>
                </a:extLst>
              </a:tr>
              <a:tr h="350100">
                <a:tc>
                  <a:txBody>
                    <a:bodyPr/>
                    <a:lstStyle/>
                    <a:p>
                      <a:pPr algn="l" fontAlgn="t"/>
                      <a:r>
                        <a:rPr lang="en-US" sz="1200">
                          <a:effectLst/>
                          <a:latin typeface="Comic Sans MS" panose="030F0702030302020204" pitchFamily="66" charset="0"/>
                        </a:rPr>
                        <a:t>Message format</a:t>
                      </a:r>
                    </a:p>
                  </a:txBody>
                  <a:tcPr marL="76200" marR="76200" marT="76200" marB="76200"/>
                </a:tc>
                <a:tc>
                  <a:txBody>
                    <a:bodyPr/>
                    <a:lstStyle/>
                    <a:p>
                      <a:pPr algn="l" fontAlgn="t"/>
                      <a:r>
                        <a:rPr lang="en-US" sz="1200">
                          <a:effectLst/>
                          <a:latin typeface="Comic Sans MS" panose="030F0702030302020204" pitchFamily="66" charset="0"/>
                        </a:rPr>
                        <a:t>binary with 2Byte header</a:t>
                      </a:r>
                    </a:p>
                  </a:txBody>
                  <a:tcPr marL="76200" marR="76200" marT="76200" marB="76200"/>
                </a:tc>
                <a:tc>
                  <a:txBody>
                    <a:bodyPr/>
                    <a:lstStyle/>
                    <a:p>
                      <a:pPr algn="l" fontAlgn="t"/>
                      <a:r>
                        <a:rPr lang="en-US" sz="1200">
                          <a:effectLst/>
                          <a:latin typeface="Comic Sans MS" panose="030F0702030302020204" pitchFamily="66" charset="0"/>
                        </a:rPr>
                        <a:t>ASCII format.</a:t>
                      </a:r>
                    </a:p>
                  </a:txBody>
                  <a:tcPr marL="76200" marR="76200" marT="76200" marB="76200"/>
                </a:tc>
                <a:extLst>
                  <a:ext uri="{0D108BD9-81ED-4DB2-BD59-A6C34878D82A}">
                    <a16:rowId xmlns:a16="http://schemas.microsoft.com/office/drawing/2014/main" xmlns="" val="10005"/>
                  </a:ext>
                </a:extLst>
              </a:tr>
              <a:tr h="350100">
                <a:tc>
                  <a:txBody>
                    <a:bodyPr/>
                    <a:lstStyle/>
                    <a:p>
                      <a:pPr algn="l" fontAlgn="t"/>
                      <a:r>
                        <a:rPr lang="en-US" sz="1200">
                          <a:effectLst/>
                          <a:latin typeface="Comic Sans MS" panose="030F0702030302020204" pitchFamily="66" charset="0"/>
                        </a:rPr>
                        <a:t>Data distribution</a:t>
                      </a:r>
                    </a:p>
                  </a:txBody>
                  <a:tcPr marL="76200" marR="76200" marT="76200" marB="76200"/>
                </a:tc>
                <a:tc>
                  <a:txBody>
                    <a:bodyPr/>
                    <a:lstStyle/>
                    <a:p>
                      <a:pPr algn="l" fontAlgn="t"/>
                      <a:r>
                        <a:rPr lang="en-US" sz="1200">
                          <a:effectLst/>
                          <a:latin typeface="Comic Sans MS" panose="030F0702030302020204" pitchFamily="66" charset="0"/>
                        </a:rPr>
                        <a:t>1 to 0/1/N</a:t>
                      </a:r>
                    </a:p>
                  </a:txBody>
                  <a:tcPr marL="76200" marR="76200" marT="76200" marB="76200"/>
                </a:tc>
                <a:tc>
                  <a:txBody>
                    <a:bodyPr/>
                    <a:lstStyle/>
                    <a:p>
                      <a:pPr algn="l" fontAlgn="t"/>
                      <a:r>
                        <a:rPr lang="en-US" sz="1200">
                          <a:effectLst/>
                          <a:latin typeface="Comic Sans MS" panose="030F0702030302020204" pitchFamily="66" charset="0"/>
                        </a:rPr>
                        <a:t>one to one only , more POST</a:t>
                      </a:r>
                    </a:p>
                  </a:txBody>
                  <a:tcPr marL="76200" marR="76200" marT="76200" marB="76200"/>
                </a:tc>
                <a:extLst>
                  <a:ext uri="{0D108BD9-81ED-4DB2-BD59-A6C34878D82A}">
                    <a16:rowId xmlns:a16="http://schemas.microsoft.com/office/drawing/2014/main" xmlns="" val="10006"/>
                  </a:ext>
                </a:extLst>
              </a:tr>
              <a:tr h="350100">
                <a:tc>
                  <a:txBody>
                    <a:bodyPr/>
                    <a:lstStyle/>
                    <a:p>
                      <a:pPr algn="l" fontAlgn="t"/>
                      <a:r>
                        <a:rPr lang="en-US" sz="1200">
                          <a:effectLst/>
                          <a:latin typeface="Comic Sans MS" panose="030F0702030302020204" pitchFamily="66" charset="0"/>
                        </a:rPr>
                        <a:t>Data security</a:t>
                      </a:r>
                    </a:p>
                  </a:txBody>
                  <a:tcPr marL="76200" marR="76200" marT="76200" marB="76200"/>
                </a:tc>
                <a:tc>
                  <a:txBody>
                    <a:bodyPr/>
                    <a:lstStyle/>
                    <a:p>
                      <a:pPr algn="l" fontAlgn="t"/>
                      <a:r>
                        <a:rPr lang="en-US" sz="1200">
                          <a:effectLst/>
                          <a:latin typeface="Comic Sans MS" panose="030F0702030302020204" pitchFamily="66" charset="0"/>
                        </a:rPr>
                        <a:t>Yes, It uses SSL/TLS for security</a:t>
                      </a:r>
                    </a:p>
                  </a:txBody>
                  <a:tcPr marL="76200" marR="76200" marT="76200" marB="76200"/>
                </a:tc>
                <a:tc>
                  <a:txBody>
                    <a:bodyPr/>
                    <a:lstStyle/>
                    <a:p>
                      <a:pPr algn="l" fontAlgn="t"/>
                      <a:r>
                        <a:rPr lang="en-US" sz="1200">
                          <a:effectLst/>
                          <a:latin typeface="Comic Sans MS" panose="030F0702030302020204" pitchFamily="66" charset="0"/>
                        </a:rPr>
                        <a:t>NO, hence HTTPS is used to provide data security</a:t>
                      </a:r>
                    </a:p>
                  </a:txBody>
                  <a:tcPr marL="76200" marR="76200" marT="76200" marB="76200"/>
                </a:tc>
                <a:extLst>
                  <a:ext uri="{0D108BD9-81ED-4DB2-BD59-A6C34878D82A}">
                    <a16:rowId xmlns:a16="http://schemas.microsoft.com/office/drawing/2014/main" xmlns="" val="10007"/>
                  </a:ext>
                </a:extLst>
              </a:tr>
              <a:tr h="350100">
                <a:tc>
                  <a:txBody>
                    <a:bodyPr/>
                    <a:lstStyle/>
                    <a:p>
                      <a:pPr algn="l" fontAlgn="t"/>
                      <a:r>
                        <a:rPr lang="en-US" sz="1200">
                          <a:effectLst/>
                          <a:latin typeface="Comic Sans MS" panose="030F0702030302020204" pitchFamily="66" charset="0"/>
                        </a:rPr>
                        <a:t>Complexity</a:t>
                      </a:r>
                    </a:p>
                  </a:txBody>
                  <a:tcPr marL="76200" marR="76200" marT="76200" marB="76200"/>
                </a:tc>
                <a:tc>
                  <a:txBody>
                    <a:bodyPr/>
                    <a:lstStyle/>
                    <a:p>
                      <a:pPr algn="l" fontAlgn="t"/>
                      <a:r>
                        <a:rPr lang="en-US" sz="1200">
                          <a:effectLst/>
                          <a:latin typeface="Comic Sans MS" panose="030F0702030302020204" pitchFamily="66" charset="0"/>
                        </a:rPr>
                        <a:t>Simple</a:t>
                      </a:r>
                    </a:p>
                  </a:txBody>
                  <a:tcPr marL="76200" marR="76200" marT="76200" marB="76200"/>
                </a:tc>
                <a:tc>
                  <a:txBody>
                    <a:bodyPr/>
                    <a:lstStyle/>
                    <a:p>
                      <a:pPr algn="l" fontAlgn="t"/>
                      <a:r>
                        <a:rPr lang="en-US" sz="1200">
                          <a:effectLst/>
                          <a:latin typeface="Comic Sans MS" panose="030F0702030302020204" pitchFamily="66" charset="0"/>
                        </a:rPr>
                        <a:t>Client more complex (ASCII parser)</a:t>
                      </a:r>
                    </a:p>
                  </a:txBody>
                  <a:tcPr marL="76200" marR="76200" marT="76200" marB="76200"/>
                </a:tc>
                <a:extLst>
                  <a:ext uri="{0D108BD9-81ED-4DB2-BD59-A6C34878D82A}">
                    <a16:rowId xmlns:a16="http://schemas.microsoft.com/office/drawing/2014/main" xmlns="" val="10008"/>
                  </a:ext>
                </a:extLst>
              </a:tr>
              <a:tr h="350100">
                <a:tc>
                  <a:txBody>
                    <a:bodyPr/>
                    <a:lstStyle/>
                    <a:p>
                      <a:pPr algn="l" fontAlgn="t"/>
                      <a:r>
                        <a:rPr lang="en-US" sz="1200">
                          <a:effectLst/>
                          <a:latin typeface="Comic Sans MS" panose="030F0702030302020204" pitchFamily="66" charset="0"/>
                        </a:rPr>
                        <a:t>Encryption</a:t>
                      </a:r>
                    </a:p>
                  </a:txBody>
                  <a:tcPr marL="76200" marR="76200" marT="76200" marB="76200"/>
                </a:tc>
                <a:tc>
                  <a:txBody>
                    <a:bodyPr/>
                    <a:lstStyle/>
                    <a:p>
                      <a:pPr algn="l" fontAlgn="t"/>
                      <a:r>
                        <a:rPr lang="en-US" sz="1200">
                          <a:effectLst/>
                          <a:latin typeface="Comic Sans MS" panose="030F0702030302020204" pitchFamily="66" charset="0"/>
                        </a:rPr>
                        <a:t>It encrypts payload i.e. it is payload agnostic</a:t>
                      </a:r>
                    </a:p>
                  </a:txBody>
                  <a:tcPr marL="76200" marR="76200" marT="76200" marB="76200"/>
                </a:tc>
                <a:tc>
                  <a:txBody>
                    <a:bodyPr/>
                    <a:lstStyle/>
                    <a:p>
                      <a:pPr algn="l" fontAlgn="t"/>
                      <a:r>
                        <a:rPr lang="en-US" sz="1200">
                          <a:effectLst/>
                          <a:latin typeface="Comic Sans MS" panose="030F0702030302020204" pitchFamily="66" charset="0"/>
                        </a:rPr>
                        <a:t>data are not encrypted before transmission</a:t>
                      </a:r>
                    </a:p>
                  </a:txBody>
                  <a:tcPr marL="76200" marR="76200" marT="76200" marB="76200"/>
                </a:tc>
                <a:extLst>
                  <a:ext uri="{0D108BD9-81ED-4DB2-BD59-A6C34878D82A}">
                    <a16:rowId xmlns:a16="http://schemas.microsoft.com/office/drawing/2014/main" xmlns="" val="10009"/>
                  </a:ext>
                </a:extLst>
              </a:tr>
              <a:tr h="700200">
                <a:tc>
                  <a:txBody>
                    <a:bodyPr/>
                    <a:lstStyle/>
                    <a:p>
                      <a:pPr algn="l" fontAlgn="t"/>
                      <a:r>
                        <a:rPr lang="en-US" sz="1200">
                          <a:effectLst/>
                          <a:latin typeface="Comic Sans MS" panose="030F0702030302020204" pitchFamily="66" charset="0"/>
                        </a:rPr>
                        <a:t>When to use</a:t>
                      </a:r>
                    </a:p>
                  </a:txBody>
                  <a:tcPr marL="76200" marR="76200" marT="76200" marB="76200"/>
                </a:tc>
                <a:tc>
                  <a:txBody>
                    <a:bodyPr/>
                    <a:lstStyle/>
                    <a:p>
                      <a:pPr algn="l" fontAlgn="t"/>
                      <a:r>
                        <a:rPr lang="en-US" sz="1200">
                          <a:effectLst/>
                          <a:latin typeface="Comic Sans MS" panose="030F0702030302020204" pitchFamily="66" charset="0"/>
                        </a:rPr>
                        <a:t>if your project is to let the fridge to communicate with the thermometer to adapt the engine pump, you can use the MQTT easily</a:t>
                      </a:r>
                    </a:p>
                  </a:txBody>
                  <a:tcPr marL="76200" marR="76200" marT="76200" marB="76200"/>
                </a:tc>
                <a:tc>
                  <a:txBody>
                    <a:bodyPr/>
                    <a:lstStyle/>
                    <a:p>
                      <a:pPr algn="l" fontAlgn="t"/>
                      <a:r>
                        <a:rPr lang="en-US" sz="1200" dirty="0">
                          <a:effectLst/>
                          <a:latin typeface="Comic Sans MS" panose="030F0702030302020204" pitchFamily="66" charset="0"/>
                        </a:rPr>
                        <a:t>if you need to collect big data from around the world, then you can think to use HTTP</a:t>
                      </a:r>
                    </a:p>
                  </a:txBody>
                  <a:tcPr marL="76200" marR="76200" marT="76200" marB="76200"/>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17669047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p>
        </p:txBody>
      </p:sp>
      <p:sp>
        <p:nvSpPr>
          <p:cNvPr id="3" name="Content Placeholder 2"/>
          <p:cNvSpPr>
            <a:spLocks noGrp="1"/>
          </p:cNvSpPr>
          <p:nvPr>
            <p:ph idx="1"/>
          </p:nvPr>
        </p:nvSpPr>
        <p:spPr>
          <a:xfrm>
            <a:off x="700423" y="955934"/>
            <a:ext cx="10791153" cy="1279266"/>
          </a:xfrm>
        </p:spPr>
        <p:txBody>
          <a:bodyPr>
            <a:noAutofit/>
          </a:bodyPr>
          <a:lstStyle/>
          <a:p>
            <a:pPr>
              <a:lnSpc>
                <a:spcPct val="150000"/>
              </a:lnSpc>
            </a:pPr>
            <a:r>
              <a:rPr lang="en-US" dirty="0" err="1">
                <a:solidFill>
                  <a:schemeClr val="bg1"/>
                </a:solidFill>
                <a:latin typeface="Comic Sans MS" panose="030F0702030302020204" pitchFamily="66" charset="0"/>
              </a:rPr>
              <a:t>CoAP</a:t>
            </a:r>
            <a:r>
              <a:rPr lang="en-US" dirty="0">
                <a:solidFill>
                  <a:schemeClr val="bg1"/>
                </a:solidFill>
                <a:latin typeface="Comic Sans MS" panose="030F0702030302020204" pitchFamily="66" charset="0"/>
              </a:rPr>
              <a:t> vs MQTT</a:t>
            </a:r>
          </a:p>
          <a:p>
            <a:pPr lvl="1">
              <a:lnSpc>
                <a:spcPct val="150000"/>
              </a:lnSpc>
            </a:pPr>
            <a:endParaRPr lang="en-US" sz="2400" dirty="0">
              <a:solidFill>
                <a:schemeClr val="bg1"/>
              </a:solidFill>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graphicFrame>
        <p:nvGraphicFramePr>
          <p:cNvPr id="5" name="Table 4"/>
          <p:cNvGraphicFramePr>
            <a:graphicFrameLocks noGrp="1"/>
          </p:cNvGraphicFramePr>
          <p:nvPr>
            <p:extLst>
              <p:ext uri="{D42A27DB-BD31-4B8C-83A1-F6EECF244321}">
                <p14:modId xmlns:p14="http://schemas.microsoft.com/office/powerpoint/2010/main" val="3808148777"/>
              </p:ext>
            </p:extLst>
          </p:nvPr>
        </p:nvGraphicFramePr>
        <p:xfrm>
          <a:off x="1790645" y="1577414"/>
          <a:ext cx="8127999" cy="45923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xmlns="" val="20000"/>
                    </a:ext>
                  </a:extLst>
                </a:gridCol>
                <a:gridCol w="2709333">
                  <a:extLst>
                    <a:ext uri="{9D8B030D-6E8A-4147-A177-3AD203B41FA5}">
                      <a16:colId xmlns:a16="http://schemas.microsoft.com/office/drawing/2014/main" xmlns="" val="20001"/>
                    </a:ext>
                  </a:extLst>
                </a:gridCol>
                <a:gridCol w="2709333">
                  <a:extLst>
                    <a:ext uri="{9D8B030D-6E8A-4147-A177-3AD203B41FA5}">
                      <a16:colId xmlns:a16="http://schemas.microsoft.com/office/drawing/2014/main" xmlns="" val="20002"/>
                    </a:ext>
                  </a:extLst>
                </a:gridCol>
              </a:tblGrid>
              <a:tr h="370840">
                <a:tc>
                  <a:txBody>
                    <a:bodyPr/>
                    <a:lstStyle/>
                    <a:p>
                      <a:pPr algn="ctr"/>
                      <a:r>
                        <a:rPr lang="en-US" dirty="0"/>
                        <a:t>Factor </a:t>
                      </a:r>
                    </a:p>
                  </a:txBody>
                  <a:tcPr anchor="ctr"/>
                </a:tc>
                <a:tc>
                  <a:txBody>
                    <a:bodyPr/>
                    <a:lstStyle/>
                    <a:p>
                      <a:pPr algn="ctr"/>
                      <a:r>
                        <a:rPr lang="en-US" dirty="0" err="1"/>
                        <a:t>CoAP</a:t>
                      </a:r>
                      <a:endParaRPr lang="en-US" dirty="0"/>
                    </a:p>
                  </a:txBody>
                  <a:tcPr anchor="ctr"/>
                </a:tc>
                <a:tc>
                  <a:txBody>
                    <a:bodyPr/>
                    <a:lstStyle/>
                    <a:p>
                      <a:pPr algn="ctr"/>
                      <a:r>
                        <a:rPr lang="en-US" dirty="0"/>
                        <a:t>MQTT</a:t>
                      </a:r>
                    </a:p>
                  </a:txBody>
                  <a:tcPr anchor="ctr"/>
                </a:tc>
                <a:extLst>
                  <a:ext uri="{0D108BD9-81ED-4DB2-BD59-A6C34878D82A}">
                    <a16:rowId xmlns:a16="http://schemas.microsoft.com/office/drawing/2014/main" xmlns="" val="10000"/>
                  </a:ext>
                </a:extLst>
              </a:tr>
              <a:tr h="370840">
                <a:tc>
                  <a:txBody>
                    <a:bodyPr/>
                    <a:lstStyle/>
                    <a:p>
                      <a:pPr algn="l"/>
                      <a:r>
                        <a:rPr lang="en-US" dirty="0"/>
                        <a:t>Main</a:t>
                      </a:r>
                      <a:r>
                        <a:rPr lang="en-US" baseline="0" dirty="0"/>
                        <a:t> transport protocol</a:t>
                      </a:r>
                      <a:endParaRPr lang="en-US" dirty="0"/>
                    </a:p>
                  </a:txBody>
                  <a:tcPr anchor="ctr"/>
                </a:tc>
                <a:tc>
                  <a:txBody>
                    <a:bodyPr/>
                    <a:lstStyle/>
                    <a:p>
                      <a:pPr algn="ctr"/>
                      <a:r>
                        <a:rPr lang="en-US" dirty="0"/>
                        <a:t>UDP</a:t>
                      </a:r>
                    </a:p>
                  </a:txBody>
                  <a:tcPr anchor="ctr"/>
                </a:tc>
                <a:tc>
                  <a:txBody>
                    <a:bodyPr/>
                    <a:lstStyle/>
                    <a:p>
                      <a:pPr algn="ctr"/>
                      <a:r>
                        <a:rPr lang="en-US" dirty="0"/>
                        <a:t>TCP</a:t>
                      </a:r>
                    </a:p>
                  </a:txBody>
                  <a:tcPr anchor="ctr"/>
                </a:tc>
                <a:extLst>
                  <a:ext uri="{0D108BD9-81ED-4DB2-BD59-A6C34878D82A}">
                    <a16:rowId xmlns:a16="http://schemas.microsoft.com/office/drawing/2014/main" xmlns="" val="10001"/>
                  </a:ext>
                </a:extLst>
              </a:tr>
              <a:tr h="370840">
                <a:tc>
                  <a:txBody>
                    <a:bodyPr/>
                    <a:lstStyle/>
                    <a:p>
                      <a:pPr algn="l"/>
                      <a:r>
                        <a:rPr lang="en-US" dirty="0"/>
                        <a:t>Typical messaging</a:t>
                      </a:r>
                    </a:p>
                  </a:txBody>
                  <a:tcPr anchor="ctr"/>
                </a:tc>
                <a:tc>
                  <a:txBody>
                    <a:bodyPr/>
                    <a:lstStyle/>
                    <a:p>
                      <a:pPr algn="ctr"/>
                      <a:r>
                        <a:rPr lang="en-US" dirty="0"/>
                        <a:t>Request/response</a:t>
                      </a:r>
                    </a:p>
                  </a:txBody>
                  <a:tcPr anchor="ctr"/>
                </a:tc>
                <a:tc>
                  <a:txBody>
                    <a:bodyPr/>
                    <a:lstStyle/>
                    <a:p>
                      <a:pPr algn="ctr"/>
                      <a:r>
                        <a:rPr lang="en-US" dirty="0"/>
                        <a:t>Publish/Subscribe</a:t>
                      </a:r>
                    </a:p>
                  </a:txBody>
                  <a:tcPr anchor="ctr"/>
                </a:tc>
                <a:extLst>
                  <a:ext uri="{0D108BD9-81ED-4DB2-BD59-A6C34878D82A}">
                    <a16:rowId xmlns:a16="http://schemas.microsoft.com/office/drawing/2014/main" xmlns="" val="10002"/>
                  </a:ext>
                </a:extLst>
              </a:tr>
              <a:tr h="370840">
                <a:tc>
                  <a:txBody>
                    <a:bodyPr/>
                    <a:lstStyle/>
                    <a:p>
                      <a:pPr algn="l"/>
                      <a:r>
                        <a:rPr lang="en-US" dirty="0"/>
                        <a:t>Effectiveness in LLNs</a:t>
                      </a:r>
                    </a:p>
                  </a:txBody>
                  <a:tcPr anchor="ctr"/>
                </a:tc>
                <a:tc>
                  <a:txBody>
                    <a:bodyPr/>
                    <a:lstStyle/>
                    <a:p>
                      <a:pPr algn="ctr"/>
                      <a:r>
                        <a:rPr lang="en-US" dirty="0"/>
                        <a:t>Excellent</a:t>
                      </a:r>
                    </a:p>
                  </a:txBody>
                  <a:tcPr anchor="ctr"/>
                </a:tc>
                <a:tc>
                  <a:txBody>
                    <a:bodyPr/>
                    <a:lstStyle/>
                    <a:p>
                      <a:pPr algn="ctr"/>
                      <a:r>
                        <a:rPr lang="en-US" dirty="0"/>
                        <a:t>low</a:t>
                      </a:r>
                    </a:p>
                  </a:txBody>
                  <a:tcPr anchor="ctr"/>
                </a:tc>
                <a:extLst>
                  <a:ext uri="{0D108BD9-81ED-4DB2-BD59-A6C34878D82A}">
                    <a16:rowId xmlns:a16="http://schemas.microsoft.com/office/drawing/2014/main" xmlns="" val="10003"/>
                  </a:ext>
                </a:extLst>
              </a:tr>
              <a:tr h="370840">
                <a:tc>
                  <a:txBody>
                    <a:bodyPr/>
                    <a:lstStyle/>
                    <a:p>
                      <a:pPr algn="l"/>
                      <a:r>
                        <a:rPr lang="en-US" dirty="0"/>
                        <a:t>Security</a:t>
                      </a:r>
                    </a:p>
                  </a:txBody>
                  <a:tcPr anchor="ctr"/>
                </a:tc>
                <a:tc>
                  <a:txBody>
                    <a:bodyPr/>
                    <a:lstStyle/>
                    <a:p>
                      <a:pPr algn="ctr"/>
                      <a:r>
                        <a:rPr lang="en-US" dirty="0"/>
                        <a:t>DTLS</a:t>
                      </a:r>
                    </a:p>
                  </a:txBody>
                  <a:tcPr anchor="ctr"/>
                </a:tc>
                <a:tc>
                  <a:txBody>
                    <a:bodyPr/>
                    <a:lstStyle/>
                    <a:p>
                      <a:pPr algn="ctr"/>
                      <a:r>
                        <a:rPr lang="en-US" dirty="0" err="1"/>
                        <a:t>SSl</a:t>
                      </a:r>
                      <a:r>
                        <a:rPr lang="en-US" dirty="0"/>
                        <a:t>/TLS</a:t>
                      </a:r>
                    </a:p>
                  </a:txBody>
                  <a:tcPr anchor="ctr"/>
                </a:tc>
                <a:extLst>
                  <a:ext uri="{0D108BD9-81ED-4DB2-BD59-A6C34878D82A}">
                    <a16:rowId xmlns:a16="http://schemas.microsoft.com/office/drawing/2014/main" xmlns="" val="10004"/>
                  </a:ext>
                </a:extLst>
              </a:tr>
              <a:tr h="370840">
                <a:tc>
                  <a:txBody>
                    <a:bodyPr/>
                    <a:lstStyle/>
                    <a:p>
                      <a:pPr algn="l"/>
                      <a:r>
                        <a:rPr lang="en-US" dirty="0"/>
                        <a:t>Communication model</a:t>
                      </a:r>
                    </a:p>
                  </a:txBody>
                  <a:tcPr anchor="ctr"/>
                </a:tc>
                <a:tc>
                  <a:txBody>
                    <a:bodyPr/>
                    <a:lstStyle/>
                    <a:p>
                      <a:pPr algn="ctr"/>
                      <a:r>
                        <a:rPr lang="en-US" dirty="0"/>
                        <a:t>one-to-one</a:t>
                      </a:r>
                    </a:p>
                  </a:txBody>
                  <a:tcPr anchor="ctr"/>
                </a:tc>
                <a:tc>
                  <a:txBody>
                    <a:bodyPr/>
                    <a:lstStyle/>
                    <a:p>
                      <a:pPr algn="ctr"/>
                      <a:r>
                        <a:rPr lang="en-US" dirty="0"/>
                        <a:t>Many-to-many</a:t>
                      </a:r>
                    </a:p>
                  </a:txBody>
                  <a:tcPr anchor="ctr"/>
                </a:tc>
                <a:extLst>
                  <a:ext uri="{0D108BD9-81ED-4DB2-BD59-A6C34878D82A}">
                    <a16:rowId xmlns:a16="http://schemas.microsoft.com/office/drawing/2014/main" xmlns="" val="10005"/>
                  </a:ext>
                </a:extLst>
              </a:tr>
              <a:tr h="370840">
                <a:tc>
                  <a:txBody>
                    <a:bodyPr/>
                    <a:lstStyle/>
                    <a:p>
                      <a:pPr algn="l"/>
                      <a:r>
                        <a:rPr lang="en-US" dirty="0"/>
                        <a:t>Strengths</a:t>
                      </a:r>
                    </a:p>
                  </a:txBody>
                  <a:tcPr anchor="ctr"/>
                </a:tc>
                <a:tc>
                  <a:txBody>
                    <a:bodyPr/>
                    <a:lstStyle/>
                    <a:p>
                      <a:pPr algn="ctr"/>
                      <a:r>
                        <a:rPr lang="en-US" dirty="0"/>
                        <a:t>Lightweight, fast, low overhead, support for multicasting</a:t>
                      </a:r>
                      <a:r>
                        <a:rPr lang="en-US" baseline="0" dirty="0"/>
                        <a:t> messages</a:t>
                      </a:r>
                      <a:endParaRPr lang="en-US" dirty="0"/>
                    </a:p>
                  </a:txBody>
                  <a:tcPr anchor="ctr"/>
                </a:tc>
                <a:tc>
                  <a:txBody>
                    <a:bodyPr/>
                    <a:lstStyle/>
                    <a:p>
                      <a:pPr algn="ctr"/>
                      <a:r>
                        <a:rPr lang="en-US" dirty="0"/>
                        <a:t>Robust communication, simple management, scalability</a:t>
                      </a:r>
                    </a:p>
                  </a:txBody>
                  <a:tcPr anchor="ctr"/>
                </a:tc>
                <a:extLst>
                  <a:ext uri="{0D108BD9-81ED-4DB2-BD59-A6C34878D82A}">
                    <a16:rowId xmlns:a16="http://schemas.microsoft.com/office/drawing/2014/main" xmlns="" val="10006"/>
                  </a:ext>
                </a:extLst>
              </a:tr>
              <a:tr h="370840">
                <a:tc>
                  <a:txBody>
                    <a:bodyPr/>
                    <a:lstStyle/>
                    <a:p>
                      <a:pPr algn="l"/>
                      <a:r>
                        <a:rPr lang="en-US" dirty="0"/>
                        <a:t>Weakness </a:t>
                      </a:r>
                    </a:p>
                  </a:txBody>
                  <a:tcPr anchor="ctr"/>
                </a:tc>
                <a:tc>
                  <a:txBody>
                    <a:bodyPr/>
                    <a:lstStyle/>
                    <a:p>
                      <a:pPr algn="ctr"/>
                      <a:r>
                        <a:rPr lang="en-US" dirty="0"/>
                        <a:t>Not as reliable as MQTT</a:t>
                      </a:r>
                    </a:p>
                  </a:txBody>
                  <a:tcPr anchor="ctr"/>
                </a:tc>
                <a:tc>
                  <a:txBody>
                    <a:bodyPr/>
                    <a:lstStyle/>
                    <a:p>
                      <a:pPr algn="ctr"/>
                      <a:r>
                        <a:rPr lang="en-US" dirty="0"/>
                        <a:t>Higher overhead, no multicasting support</a:t>
                      </a:r>
                    </a:p>
                  </a:txBody>
                  <a:tcPr anchor="ct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857557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Application Layer Protocol Not Present </a:t>
            </a:r>
          </a:p>
        </p:txBody>
      </p:sp>
      <p:sp>
        <p:nvSpPr>
          <p:cNvPr id="3" name="Content Placeholder 2"/>
          <p:cNvSpPr>
            <a:spLocks noGrp="1"/>
          </p:cNvSpPr>
          <p:nvPr>
            <p:ph idx="1"/>
          </p:nvPr>
        </p:nvSpPr>
        <p:spPr>
          <a:xfrm>
            <a:off x="684211" y="685800"/>
            <a:ext cx="11232017" cy="3615267"/>
          </a:xfrm>
        </p:spPr>
        <p:txBody>
          <a:bodyPr>
            <a:normAutofit/>
          </a:bodyPr>
          <a:lstStyle/>
          <a:p>
            <a:r>
              <a:rPr lang="en-US" dirty="0">
                <a:solidFill>
                  <a:schemeClr val="bg1"/>
                </a:solidFill>
              </a:rPr>
              <a:t>For example, consider low-cost temperature and relative humidity (RH) sensors sending data over an LPWA </a:t>
            </a:r>
            <a:r>
              <a:rPr lang="en-US" dirty="0" err="1">
                <a:solidFill>
                  <a:schemeClr val="bg1"/>
                </a:solidFill>
              </a:rPr>
              <a:t>LoRaWAN</a:t>
            </a:r>
            <a:r>
              <a:rPr lang="en-US" dirty="0">
                <a:solidFill>
                  <a:schemeClr val="bg1"/>
                </a:solidFill>
              </a:rPr>
              <a:t> infrastructure. </a:t>
            </a:r>
          </a:p>
          <a:p>
            <a:endParaRPr lang="en-US" dirty="0">
              <a:solidFill>
                <a:schemeClr val="bg1"/>
              </a:solidFill>
            </a:endParaRPr>
          </a:p>
          <a:p>
            <a:r>
              <a:rPr lang="en-US" dirty="0">
                <a:solidFill>
                  <a:schemeClr val="bg1"/>
                </a:solidFill>
              </a:rPr>
              <a:t>Temperature is represented as 2 bytes and RH as another 2 bytes of data. Therefore, this small data payload is directly transported on top of the </a:t>
            </a:r>
            <a:r>
              <a:rPr lang="en-US" dirty="0" err="1">
                <a:solidFill>
                  <a:schemeClr val="bg1"/>
                </a:solidFill>
              </a:rPr>
              <a:t>LoRaWAN</a:t>
            </a:r>
            <a:r>
              <a:rPr lang="en-US" dirty="0">
                <a:solidFill>
                  <a:schemeClr val="bg1"/>
                </a:solidFill>
              </a:rPr>
              <a:t> MAC layer, without the use of TCP/IP. </a:t>
            </a:r>
          </a:p>
          <a:p>
            <a:endParaRPr lang="en-US" dirty="0">
              <a:solidFill>
                <a:schemeClr val="bg1"/>
              </a:solidFill>
            </a:endParaRPr>
          </a:p>
        </p:txBody>
      </p:sp>
      <p:sp>
        <p:nvSpPr>
          <p:cNvPr id="4" name="TextBox 3"/>
          <p:cNvSpPr txBox="1"/>
          <p:nvPr/>
        </p:nvSpPr>
        <p:spPr>
          <a:xfrm>
            <a:off x="115910" y="6534382"/>
            <a:ext cx="11477470" cy="307777"/>
          </a:xfrm>
          <a:prstGeom prst="rect">
            <a:avLst/>
          </a:prstGeom>
          <a:noFill/>
        </p:spPr>
        <p:txBody>
          <a:bodyPr wrap="square" rtlCol="0">
            <a:spAutoFit/>
          </a:bodyPr>
          <a:lstStyle/>
          <a:p>
            <a:r>
              <a:rPr lang="en-US" sz="1400" dirty="0">
                <a:latin typeface="Comic Sans MS" panose="030F0702030302020204" pitchFamily="66" charset="0"/>
              </a:rPr>
              <a:t>* </a:t>
            </a:r>
            <a:r>
              <a:rPr lang="en-US" sz="1400" dirty="0">
                <a:solidFill>
                  <a:srgbClr val="FF0000"/>
                </a:solidFill>
                <a:latin typeface="Comic Sans MS" panose="030F0702030302020204" pitchFamily="66" charset="0"/>
              </a:rPr>
              <a:t>IoT Fundamentals: Networking Technologies, Protocols, and Use Cases for the Internet of Thing</a:t>
            </a:r>
            <a:r>
              <a:rPr lang="en-US" sz="1400" dirty="0">
                <a:latin typeface="Comic Sans MS" panose="030F0702030302020204" pitchFamily="66" charset="0"/>
              </a:rPr>
              <a:t>, Cisco press, 2017</a:t>
            </a:r>
          </a:p>
        </p:txBody>
      </p:sp>
    </p:spTree>
    <p:extLst>
      <p:ext uri="{BB962C8B-B14F-4D97-AF65-F5344CB8AC3E}">
        <p14:creationId xmlns:p14="http://schemas.microsoft.com/office/powerpoint/2010/main" val="1585545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Application Layer Protocol Not Present </a:t>
            </a:r>
          </a:p>
        </p:txBody>
      </p:sp>
      <p:sp>
        <p:nvSpPr>
          <p:cNvPr id="3" name="Content Placeholder 2"/>
          <p:cNvSpPr>
            <a:spLocks noGrp="1"/>
          </p:cNvSpPr>
          <p:nvPr>
            <p:ph idx="1"/>
          </p:nvPr>
        </p:nvSpPr>
        <p:spPr>
          <a:xfrm>
            <a:off x="684212" y="-234758"/>
            <a:ext cx="8534400" cy="3615267"/>
          </a:xfrm>
        </p:spPr>
        <p:txBody>
          <a:bodyPr>
            <a:normAutofit/>
          </a:bodyPr>
          <a:lstStyle/>
          <a:p>
            <a:r>
              <a:rPr lang="en-US" dirty="0">
                <a:solidFill>
                  <a:schemeClr val="bg1"/>
                </a:solidFill>
              </a:rPr>
              <a:t>Following Example  shows the raw data for temperature and relative humidity and how it can be decoded by the application.</a:t>
            </a:r>
            <a:endParaRPr lang="en-US" sz="3200" dirty="0">
              <a:solidFill>
                <a:schemeClr val="bg1"/>
              </a:solidFill>
              <a:latin typeface="Comic Sans MS" panose="030F0702030302020204" pitchFamily="66" charset="0"/>
            </a:endParaRPr>
          </a:p>
        </p:txBody>
      </p:sp>
      <p:sp>
        <p:nvSpPr>
          <p:cNvPr id="4" name="TextBox 3"/>
          <p:cNvSpPr txBox="1"/>
          <p:nvPr/>
        </p:nvSpPr>
        <p:spPr>
          <a:xfrm>
            <a:off x="115910" y="6534382"/>
            <a:ext cx="11477470" cy="307777"/>
          </a:xfrm>
          <a:prstGeom prst="rect">
            <a:avLst/>
          </a:prstGeom>
          <a:noFill/>
        </p:spPr>
        <p:txBody>
          <a:bodyPr wrap="square" rtlCol="0">
            <a:spAutoFit/>
          </a:bodyPr>
          <a:lstStyle/>
          <a:p>
            <a:r>
              <a:rPr lang="en-US" sz="1400" dirty="0">
                <a:latin typeface="Comic Sans MS" panose="030F0702030302020204" pitchFamily="66" charset="0"/>
              </a:rPr>
              <a:t>* </a:t>
            </a:r>
            <a:r>
              <a:rPr lang="en-US" sz="1400" dirty="0">
                <a:solidFill>
                  <a:srgbClr val="FF0000"/>
                </a:solidFill>
                <a:latin typeface="Comic Sans MS" panose="030F0702030302020204" pitchFamily="66" charset="0"/>
              </a:rPr>
              <a:t>IoT Fundamentals: Networking Technologies, Protocols, and Use Cases for the Internet of Thing</a:t>
            </a:r>
            <a:r>
              <a:rPr lang="en-US" sz="1400" dirty="0">
                <a:latin typeface="Comic Sans MS" panose="030F0702030302020204" pitchFamily="66" charset="0"/>
              </a:rPr>
              <a:t>, Cisco press, 2017</a:t>
            </a:r>
          </a:p>
        </p:txBody>
      </p:sp>
      <p:pic>
        <p:nvPicPr>
          <p:cNvPr id="5" name="Picture 4"/>
          <p:cNvPicPr>
            <a:picLocks noChangeAspect="1"/>
          </p:cNvPicPr>
          <p:nvPr/>
        </p:nvPicPr>
        <p:blipFill>
          <a:blip r:embed="rId2"/>
          <a:stretch>
            <a:fillRect/>
          </a:stretch>
        </p:blipFill>
        <p:spPr>
          <a:xfrm>
            <a:off x="1012945" y="2779280"/>
            <a:ext cx="9683400" cy="2421775"/>
          </a:xfrm>
          <a:prstGeom prst="rect">
            <a:avLst/>
          </a:prstGeom>
        </p:spPr>
      </p:pic>
    </p:spTree>
    <p:extLst>
      <p:ext uri="{BB962C8B-B14F-4D97-AF65-F5344CB8AC3E}">
        <p14:creationId xmlns:p14="http://schemas.microsoft.com/office/powerpoint/2010/main" val="4209253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Application Layer Protocol Not Present </a:t>
            </a:r>
          </a:p>
        </p:txBody>
      </p:sp>
      <p:sp>
        <p:nvSpPr>
          <p:cNvPr id="3" name="Content Placeholder 2"/>
          <p:cNvSpPr>
            <a:spLocks noGrp="1"/>
          </p:cNvSpPr>
          <p:nvPr>
            <p:ph idx="1"/>
          </p:nvPr>
        </p:nvSpPr>
        <p:spPr>
          <a:xfrm>
            <a:off x="684212" y="685800"/>
            <a:ext cx="10909168" cy="3615267"/>
          </a:xfrm>
        </p:spPr>
        <p:txBody>
          <a:bodyPr>
            <a:normAutofit/>
          </a:bodyPr>
          <a:lstStyle/>
          <a:p>
            <a:r>
              <a:rPr lang="en-US" dirty="0">
                <a:solidFill>
                  <a:schemeClr val="bg1"/>
                </a:solidFill>
              </a:rPr>
              <a:t>While many constrained devices, such as sensors and actuators, have adopted deployments that have no application layer, this transportation method has not been standardized.</a:t>
            </a:r>
          </a:p>
          <a:p>
            <a:endParaRPr lang="en-US" dirty="0">
              <a:solidFill>
                <a:schemeClr val="bg1"/>
              </a:solidFill>
            </a:endParaRPr>
          </a:p>
          <a:p>
            <a:r>
              <a:rPr lang="en-US" dirty="0">
                <a:solidFill>
                  <a:schemeClr val="bg1"/>
                </a:solidFill>
              </a:rPr>
              <a:t>This lack of standardization makes it difficult for generic implementations of this transport method to be successful from an interoperability perspective.</a:t>
            </a:r>
            <a:endParaRPr lang="en-US" sz="3200" dirty="0">
              <a:solidFill>
                <a:schemeClr val="bg1"/>
              </a:solidFill>
              <a:latin typeface="Comic Sans MS" panose="030F0702030302020204" pitchFamily="66" charset="0"/>
            </a:endParaRPr>
          </a:p>
        </p:txBody>
      </p:sp>
      <p:sp>
        <p:nvSpPr>
          <p:cNvPr id="4" name="TextBox 3"/>
          <p:cNvSpPr txBox="1"/>
          <p:nvPr/>
        </p:nvSpPr>
        <p:spPr>
          <a:xfrm>
            <a:off x="115910" y="6534382"/>
            <a:ext cx="11477470" cy="307777"/>
          </a:xfrm>
          <a:prstGeom prst="rect">
            <a:avLst/>
          </a:prstGeom>
          <a:noFill/>
        </p:spPr>
        <p:txBody>
          <a:bodyPr wrap="square" rtlCol="0">
            <a:spAutoFit/>
          </a:bodyPr>
          <a:lstStyle/>
          <a:p>
            <a:r>
              <a:rPr lang="en-US" sz="1400" dirty="0">
                <a:latin typeface="Comic Sans MS" panose="030F0702030302020204" pitchFamily="66" charset="0"/>
              </a:rPr>
              <a:t>* </a:t>
            </a:r>
            <a:r>
              <a:rPr lang="en-US" sz="1400" dirty="0">
                <a:solidFill>
                  <a:srgbClr val="FF0000"/>
                </a:solidFill>
                <a:latin typeface="Comic Sans MS" panose="030F0702030302020204" pitchFamily="66" charset="0"/>
              </a:rPr>
              <a:t>IoT Fundamentals: Networking Technologies, Protocols, and Use Cases for the Internet of Thing</a:t>
            </a:r>
            <a:r>
              <a:rPr lang="en-US" sz="1400" dirty="0">
                <a:latin typeface="Comic Sans MS" panose="030F0702030302020204" pitchFamily="66" charset="0"/>
              </a:rPr>
              <a:t>, Cisco press, 2017</a:t>
            </a:r>
          </a:p>
        </p:txBody>
      </p:sp>
    </p:spTree>
    <p:extLst>
      <p:ext uri="{BB962C8B-B14F-4D97-AF65-F5344CB8AC3E}">
        <p14:creationId xmlns:p14="http://schemas.microsoft.com/office/powerpoint/2010/main" val="38366866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Application Layer Protocol Not Present </a:t>
            </a:r>
          </a:p>
        </p:txBody>
      </p:sp>
      <p:sp>
        <p:nvSpPr>
          <p:cNvPr id="3" name="Content Placeholder 2"/>
          <p:cNvSpPr>
            <a:spLocks noGrp="1"/>
          </p:cNvSpPr>
          <p:nvPr>
            <p:ph idx="1"/>
          </p:nvPr>
        </p:nvSpPr>
        <p:spPr>
          <a:xfrm>
            <a:off x="802227" y="1625599"/>
            <a:ext cx="10791153" cy="4704797"/>
          </a:xfrm>
        </p:spPr>
        <p:txBody>
          <a:bodyPr>
            <a:noAutofit/>
          </a:bodyPr>
          <a:lstStyle/>
          <a:p>
            <a:r>
              <a:rPr lang="en-US" sz="2400" dirty="0">
                <a:solidFill>
                  <a:schemeClr val="bg1"/>
                </a:solidFill>
              </a:rPr>
              <a:t>Consider different kinds of temperature sensors from different manufacturers.</a:t>
            </a:r>
          </a:p>
          <a:p>
            <a:pPr lvl="1"/>
            <a:r>
              <a:rPr lang="en-US" sz="2000" dirty="0">
                <a:solidFill>
                  <a:schemeClr val="bg1"/>
                </a:solidFill>
              </a:rPr>
              <a:t>These sensors will report temperature data in varying formats. </a:t>
            </a:r>
          </a:p>
          <a:p>
            <a:pPr lvl="1"/>
            <a:r>
              <a:rPr lang="en-US" sz="2000" dirty="0">
                <a:solidFill>
                  <a:schemeClr val="bg1"/>
                </a:solidFill>
              </a:rPr>
              <a:t>A temperature value will always be present in the data transmitted by each sensor, but decoding this data will be vendor specific. </a:t>
            </a:r>
          </a:p>
          <a:p>
            <a:endParaRPr lang="en-US" sz="1400" dirty="0">
              <a:solidFill>
                <a:schemeClr val="bg1"/>
              </a:solidFill>
            </a:endParaRPr>
          </a:p>
          <a:p>
            <a:r>
              <a:rPr lang="en-US" sz="2400" dirty="0">
                <a:solidFill>
                  <a:schemeClr val="bg1"/>
                </a:solidFill>
              </a:rPr>
              <a:t>If you scale this scenario out across hundreds or thousands of sensors, the problem of allowing various applications to receive and interpret temperature values delivered in different formats becomes increasingly complex. </a:t>
            </a:r>
          </a:p>
          <a:p>
            <a:endParaRPr lang="en-US" sz="1400" dirty="0">
              <a:solidFill>
                <a:schemeClr val="bg1"/>
              </a:solidFill>
            </a:endParaRPr>
          </a:p>
          <a:p>
            <a:r>
              <a:rPr lang="en-US" sz="2400" dirty="0">
                <a:solidFill>
                  <a:schemeClr val="bg1"/>
                </a:solidFill>
              </a:rPr>
              <a:t>The solution to this problem is to use an </a:t>
            </a:r>
            <a:r>
              <a:rPr lang="en-US" sz="2400" dirty="0" err="1">
                <a:solidFill>
                  <a:schemeClr val="bg1"/>
                </a:solidFill>
              </a:rPr>
              <a:t>IoT</a:t>
            </a:r>
            <a:r>
              <a:rPr lang="en-US" sz="2400" dirty="0">
                <a:solidFill>
                  <a:schemeClr val="bg1"/>
                </a:solidFill>
              </a:rPr>
              <a:t> data broker, as detailed in Figure of next slide</a:t>
            </a:r>
          </a:p>
          <a:p>
            <a:pPr lvl="1"/>
            <a:r>
              <a:rPr lang="en-US" sz="2000" dirty="0">
                <a:solidFill>
                  <a:schemeClr val="bg1"/>
                </a:solidFill>
              </a:rPr>
              <a:t>An </a:t>
            </a:r>
            <a:r>
              <a:rPr lang="en-US" sz="2000" dirty="0" err="1">
                <a:solidFill>
                  <a:schemeClr val="bg1"/>
                </a:solidFill>
              </a:rPr>
              <a:t>IoT</a:t>
            </a:r>
            <a:r>
              <a:rPr lang="en-US" sz="2000" dirty="0">
                <a:solidFill>
                  <a:schemeClr val="bg1"/>
                </a:solidFill>
              </a:rPr>
              <a:t> data broker is a piece of middleware that standardizes sensor output into a common format that can then be retrieved by authorized applications.</a:t>
            </a:r>
          </a:p>
        </p:txBody>
      </p:sp>
    </p:spTree>
    <p:extLst>
      <p:ext uri="{BB962C8B-B14F-4D97-AF65-F5344CB8AC3E}">
        <p14:creationId xmlns:p14="http://schemas.microsoft.com/office/powerpoint/2010/main" val="1823727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1417</TotalTime>
  <Words>6794</Words>
  <Application>Microsoft Office PowerPoint</Application>
  <PresentationFormat>Widescreen</PresentationFormat>
  <Paragraphs>583</Paragraphs>
  <Slides>52</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Calibri</vt:lpstr>
      <vt:lpstr>Century Gothic</vt:lpstr>
      <vt:lpstr>Comic Sans MS</vt:lpstr>
      <vt:lpstr>Rubik</vt:lpstr>
      <vt:lpstr>Tahoma</vt:lpstr>
      <vt:lpstr>Wingdings 3</vt:lpstr>
      <vt:lpstr>Slice</vt:lpstr>
      <vt:lpstr>Internet of Things</vt:lpstr>
      <vt:lpstr>Contents </vt:lpstr>
      <vt:lpstr>Contents </vt:lpstr>
      <vt:lpstr>IoT Application Transport Methods</vt:lpstr>
      <vt:lpstr>Application Layer Protocol Not Present </vt:lpstr>
      <vt:lpstr>Application Layer Protocol Not Present </vt:lpstr>
      <vt:lpstr>Application Layer Protocol Not Present </vt:lpstr>
      <vt:lpstr>Application Layer Protocol Not Present </vt:lpstr>
      <vt:lpstr>Application Layer Protocol Not Present </vt:lpstr>
      <vt:lpstr>Application Layer Protocol Not Present </vt:lpstr>
      <vt:lpstr>Application Layer Protocol Not Present </vt:lpstr>
      <vt:lpstr>Web Protocol for the Internet of Things</vt:lpstr>
      <vt:lpstr>Web Protocol for the Internet of Things</vt:lpstr>
      <vt:lpstr>HTTP: Not necessarily suitable for small devices</vt:lpstr>
      <vt:lpstr>HTTP: Not Necessarily Suitable for Small Devices</vt:lpstr>
      <vt:lpstr>IoT Protocol Stack- Application Layer Protocols</vt:lpstr>
      <vt:lpstr>Request-Response vs. Publish-Subscribe </vt:lpstr>
      <vt:lpstr>Request-Response vs. Publish-Subscribe </vt:lpstr>
      <vt:lpstr>Request-Response vs. Publish-Subscribe</vt:lpstr>
      <vt:lpstr>Request-Response vs. Publish-Subscribe-Which to Use?</vt:lpstr>
      <vt:lpstr>Request-Response vs. Publish-Subscribe-Which to Use?</vt:lpstr>
      <vt:lpstr>Request-Response vs. Publish-Subscribe-Which to Use?</vt:lpstr>
      <vt:lpstr>Request-Response vs. Publish-Subscribe-Which to Use?</vt:lpstr>
      <vt:lpstr>IoT Application Layer Protocols</vt:lpstr>
      <vt:lpstr>IoT Application Layer Protocols-CoAP</vt:lpstr>
      <vt:lpstr>IoT Protocol Stack- Application Layer Protocols</vt:lpstr>
      <vt:lpstr>IoT Application Layer Protocols-CoAP</vt:lpstr>
      <vt:lpstr>IoT Application Layer Protocols-CoAP</vt:lpstr>
      <vt:lpstr>IoT Application Layer Protocols-CoAP</vt:lpstr>
      <vt:lpstr>IoT Application Layer Protocols-CoAP</vt:lpstr>
      <vt:lpstr>IoT Application Layer Protocols-CoAP</vt:lpstr>
      <vt:lpstr>IoT Application Layer Protocols-CoAP</vt:lpstr>
      <vt:lpstr>IoT Application Layer Protocols-CoAP</vt:lpstr>
      <vt:lpstr>IoT Application Layer Protocols-CoAP</vt:lpstr>
      <vt:lpstr>IoT Application Layer Protocols-CoAP</vt:lpstr>
      <vt:lpstr>IoT Application Layer Protocols-CoAP</vt:lpstr>
      <vt:lpstr>IoT Application Layer Protocols-CoAP</vt:lpstr>
      <vt:lpstr>IoT Application Layer Protocols-MQTT</vt:lpstr>
      <vt:lpstr>IoT Application Layer Protocols-MQTT</vt:lpstr>
      <vt:lpstr>IoT Application Layer Protocols-MQTT</vt:lpstr>
      <vt:lpstr>IoT Application Layer Protocols-MQTT</vt:lpstr>
      <vt:lpstr>IoT Application Layer Protocols-MQTT</vt:lpstr>
      <vt:lpstr>IoT Application Layer Protocols-MQTT</vt:lpstr>
      <vt:lpstr>IoT Application Layer Protocols-MQTT</vt:lpstr>
      <vt:lpstr>IoT Application Layer Protocols-MQTT</vt:lpstr>
      <vt:lpstr>IoT Application Layer Protocols-Terminology of MQTT</vt:lpstr>
      <vt:lpstr>IoT Application Layer Protocols-Terminology of MQTT</vt:lpstr>
      <vt:lpstr>IoT Application Layer Protocols-Terminology of MQTT</vt:lpstr>
      <vt:lpstr>IoT Application Layer Protocols</vt:lpstr>
      <vt:lpstr>IoT Application Layer Protocols</vt:lpstr>
      <vt:lpstr>IoT Application Layer Protocols</vt:lpstr>
      <vt:lpstr>IoT Application Layer Protocols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jaberALU</cp:lastModifiedBy>
  <cp:revision>48</cp:revision>
  <dcterms:created xsi:type="dcterms:W3CDTF">2020-08-13T14:46:09Z</dcterms:created>
  <dcterms:modified xsi:type="dcterms:W3CDTF">2020-12-31T11:25:04Z</dcterms:modified>
</cp:coreProperties>
</file>