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1166" r:id="rId3"/>
    <p:sldId id="934" r:id="rId4"/>
    <p:sldId id="936" r:id="rId5"/>
    <p:sldId id="943" r:id="rId6"/>
    <p:sldId id="951" r:id="rId7"/>
    <p:sldId id="937" r:id="rId8"/>
    <p:sldId id="946" r:id="rId9"/>
    <p:sldId id="1154" r:id="rId10"/>
    <p:sldId id="944" r:id="rId11"/>
    <p:sldId id="1155" r:id="rId12"/>
    <p:sldId id="976" r:id="rId13"/>
    <p:sldId id="1165" r:id="rId14"/>
    <p:sldId id="981" r:id="rId15"/>
    <p:sldId id="982" r:id="rId16"/>
    <p:sldId id="988" r:id="rId17"/>
    <p:sldId id="984" r:id="rId18"/>
    <p:sldId id="985" r:id="rId19"/>
    <p:sldId id="986" r:id="rId20"/>
    <p:sldId id="1157" r:id="rId21"/>
    <p:sldId id="1158" r:id="rId22"/>
    <p:sldId id="1159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C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 preferSingleView="1">
    <p:restoredLeft sz="15000" autoAdjust="0"/>
    <p:restoredTop sz="74245" autoAdjust="0"/>
  </p:normalViewPr>
  <p:slideViewPr>
    <p:cSldViewPr>
      <p:cViewPr>
        <p:scale>
          <a:sx n="100" d="100"/>
          <a:sy n="100" d="100"/>
        </p:scale>
        <p:origin x="-44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4FAA473-331A-443C-B52D-135E13668A76}" type="datetimeFigureOut">
              <a:rPr lang="en-US"/>
              <a:pPr>
                <a:defRPr/>
              </a:pPr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601"/>
            <a:ext cx="3170238" cy="481013"/>
          </a:xfrm>
          <a:prstGeom prst="rect">
            <a:avLst/>
          </a:prstGeom>
        </p:spPr>
        <p:txBody>
          <a:bodyPr vert="horz" lIns="94841" tIns="47419" rIns="94841" bIns="47419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1"/>
            <a:ext cx="3170238" cy="481013"/>
          </a:xfrm>
          <a:prstGeom prst="rect">
            <a:avLst/>
          </a:prstGeom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C47424-0F36-4A97-97A8-2F96D5A1D53D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8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9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1" tIns="47419" rIns="94841" bIns="474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9BF79-EF30-45F8-8593-208C2A4CE25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6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alar_(mathematics)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DDF9C6-36A1-4BF7-8D62-DFF36D5FCED0}" type="slidenum">
              <a:rPr lang="ar-SA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FE518B-D341-46B5-B6D1-7649A49D75A3}" type="slidenum">
              <a:rPr lang="ar-SA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1">
              <a:defRPr/>
            </a:pPr>
            <a:r>
              <a:rPr lang="en-US" dirty="0" smtClean="0"/>
              <a:t>The mathematical expression of this idea is as follows: if </a:t>
            </a:r>
            <a:r>
              <a:rPr lang="en-US" i="1" dirty="0" smtClean="0"/>
              <a:t>A</a:t>
            </a:r>
            <a:r>
              <a:rPr lang="en-US" dirty="0" smtClean="0"/>
              <a:t> is a square matrix, a non-zero vector </a:t>
            </a:r>
            <a:r>
              <a:rPr lang="en-US" b="1" dirty="0" smtClean="0"/>
              <a:t>v</a:t>
            </a:r>
            <a:r>
              <a:rPr lang="en-US" dirty="0" smtClean="0"/>
              <a:t> is an eigenvector of </a:t>
            </a:r>
            <a:r>
              <a:rPr lang="en-US" i="1" dirty="0" smtClean="0"/>
              <a:t>A</a:t>
            </a:r>
            <a:r>
              <a:rPr lang="en-US" dirty="0" smtClean="0"/>
              <a:t> if there is a </a:t>
            </a:r>
            <a:r>
              <a:rPr lang="en-US" dirty="0" smtClean="0">
                <a:hlinkClick r:id="rId3" tooltip="Scalar (mathematics)"/>
              </a:rPr>
              <a:t>scalar</a:t>
            </a:r>
            <a:r>
              <a:rPr lang="en-US" dirty="0" smtClean="0"/>
              <a:t> </a:t>
            </a:r>
            <a:r>
              <a:rPr lang="en-US" i="1" dirty="0" smtClean="0"/>
              <a:t>λ</a:t>
            </a:r>
            <a:r>
              <a:rPr lang="en-US" dirty="0" smtClean="0"/>
              <a:t> (lambda) such that Av=\</a:t>
            </a:r>
            <a:r>
              <a:rPr lang="en-US" dirty="0" err="1" smtClean="0"/>
              <a:t>lamba</a:t>
            </a:r>
            <a:r>
              <a:rPr lang="en-US" dirty="0" smtClean="0"/>
              <a:t> V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31E281-8341-40B4-A4A2-405F0328322C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CA2EEA6-10D9-4495-956E-69FF95E5C454}" type="slidenum">
              <a:rPr lang="ar-SA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211A01D-9503-4E5F-B389-D83D4D1A5A59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8B138E-1C89-4BAB-9553-3CD41E79CFF6}" type="slidenum">
              <a:rPr lang="ar-SA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DEF0551-F422-4323-9169-E3F696EE16BE}" type="slidenum">
              <a:rPr lang="ar-SA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4AACBF-840C-43D5-A4B7-124756AD0401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69" indent="-285719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8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2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176" indent="-228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2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477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62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778" indent="-228575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3088E3-2B89-4F3C-AFFF-65F5BF2E5EF1}" type="slidenum">
              <a:rPr lang="ar-SA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9BF79-EF30-45F8-8593-208C2A4CE25E}" type="slidenum">
              <a:rPr lang="ar-SA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1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80E03-DE61-4338-94AE-9C75F64F02D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9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A3CC-D05B-4B6B-AD91-F2A24FFFAA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7E334-7E4F-4CE4-B5CD-950AC5A9A0D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EDED-A48F-4C65-B458-3BB1AA9CF6D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AD2C9-A3EA-414E-82D0-8DAE28E76B5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8D079-2BAD-4D5D-ABAD-822F90E0E94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41EB-3F6D-48F4-90D2-1C0F62D61C5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E26F-8904-439F-B017-1B5A8DF9D9C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EDB25-0AFA-4878-A3E8-C91B8E8ECEA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DAA1-D0B4-4B1B-9DE1-4643E23F1AF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8F5A-B0C1-4DF2-893B-C82DC967A88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1210-5CDB-41C3-9C87-9D956CC7842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9F4B-AC70-4745-9A85-1AFEEC9F308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861EAF7-512B-4E62-91B9-DBFC9D98EE4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a-I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0.png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63"/>
            <a:ext cx="7772400" cy="21272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cs typeface="Titr" pitchFamily="2" charset="-78"/>
              </a:rPr>
              <a:t>Resource Allocation in Wireless Cellular Networks</a:t>
            </a:r>
            <a:endParaRPr lang="en-US" sz="3200" dirty="0" smtClean="0">
              <a:solidFill>
                <a:srgbClr val="FF0000"/>
              </a:solidFill>
              <a:cs typeface="Titr" pitchFamily="2" charset="-7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270250"/>
            <a:ext cx="7129463" cy="15875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M. </a:t>
            </a:r>
            <a:r>
              <a:rPr lang="en-US" sz="2800" b="1" dirty="0" err="1" smtClean="0"/>
              <a:t>Rasti</a:t>
            </a:r>
            <a:endParaRPr lang="en-US" sz="2800" b="1" dirty="0" smtClean="0"/>
          </a:p>
          <a:p>
            <a:pPr eaLnBrk="1" hangingPunct="1">
              <a:defRPr/>
            </a:pPr>
            <a:endParaRPr lang="en-US" sz="2800" b="1" dirty="0" smtClean="0"/>
          </a:p>
          <a:p>
            <a:pPr eaLnBrk="1" hangingPunct="1">
              <a:defRPr/>
            </a:pPr>
            <a:r>
              <a:rPr lang="en-US" sz="2800" b="1" dirty="0" err="1"/>
              <a:t>Amirkabir</a:t>
            </a:r>
            <a:r>
              <a:rPr lang="en-US" sz="2800" b="1" dirty="0"/>
              <a:t> University of Technology</a:t>
            </a:r>
          </a:p>
          <a:p>
            <a:pPr eaLnBrk="1" hangingPunct="1"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C5F97F-D668-41CD-B50A-A014256E2B9A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SIR Feasibility in a Single-Cell Model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Constraints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Technological and regulatory limitations (e.g.,  maximum received or transmit power)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Individual users’ requirements (e.g., two users’ received power at BS need to be the same, …)</a:t>
            </a:r>
          </a:p>
          <a:p>
            <a:pPr marL="838200" lvl="1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Feasibility constraint (most complicated constraint [1], e.g., SIR feasibility)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SIR feasibility: The SIR vector                            is feasible if</a:t>
            </a: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31F800-85B2-40D8-B1F9-5CFE75607918}" type="slidenum">
              <a:rPr lang="ar-SA" smtClean="0"/>
              <a:pPr eaLnBrk="1" hangingPunct="1"/>
              <a:t>10</a:t>
            </a:fld>
            <a:endParaRPr lang="en-US" smtClean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18442" name="Object 2"/>
          <p:cNvGraphicFramePr>
            <a:graphicFrameLocks noChangeAspect="1"/>
          </p:cNvGraphicFramePr>
          <p:nvPr/>
        </p:nvGraphicFramePr>
        <p:xfrm>
          <a:off x="5564188" y="4521200"/>
          <a:ext cx="2463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3" name="Formula" r:id="rId5" imgW="1211580" imgH="185420" progId="Equation.Ribbit">
                  <p:embed/>
                </p:oleObj>
              </mc:Choice>
              <mc:Fallback>
                <p:oleObj name="Formula" r:id="rId5" imgW="1211580" imgH="18542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4521200"/>
                        <a:ext cx="2463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27784" y="5590149"/>
                <a:ext cx="4968552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fa-IR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  <a:sym typeface="Symbol"/>
                        </a:rPr>
                        <m:t>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590149"/>
                <a:ext cx="4968552" cy="7911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CA0B9F3-DFE0-4CFD-B380-2B12E71B90FD}" type="slidenum">
              <a:rPr lang="ar-SA" smtClean="0"/>
              <a:pPr eaLnBrk="1" hangingPunct="1"/>
              <a:t>11</a:t>
            </a:fld>
            <a:endParaRPr lang="en-US" smtClean="0"/>
          </a:p>
        </p:txBody>
      </p:sp>
      <p:sp>
        <p:nvSpPr>
          <p:cNvPr id="19468" name="TextBox 2"/>
          <p:cNvSpPr txBox="1">
            <a:spLocks noChangeArrowheads="1"/>
          </p:cNvSpPr>
          <p:nvPr/>
        </p:nvSpPr>
        <p:spPr bwMode="auto">
          <a:xfrm>
            <a:off x="2576513" y="6011863"/>
            <a:ext cx="84296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 bwMode="auto">
              <a:xfrm>
                <a:off x="395536" y="1412776"/>
                <a:ext cx="8229600" cy="478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r>
                  <a:rPr lang="en-US" sz="2400" dirty="0" smtClean="0">
                    <a:latin typeface="+mj-lt"/>
                    <a:cs typeface="Times New Roman" pitchFamily="18" charset="0"/>
                  </a:rPr>
                  <a:t>SIR Feasibility</a:t>
                </a: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endParaRPr lang="en-US" sz="2400" dirty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endParaRPr lang="en-US" sz="2400" dirty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r>
                  <a:rPr lang="en-US" sz="2400" dirty="0" smtClean="0">
                    <a:latin typeface="+mj-lt"/>
                    <a:cs typeface="Times New Roman" pitchFamily="18" charset="0"/>
                  </a:rPr>
                  <a:t>Lower bound</a:t>
                </a:r>
                <a:r>
                  <a:rPr lang="fa-IR" sz="2400" dirty="0" smtClean="0">
                    <a:latin typeface="+mj-lt"/>
                    <a:cs typeface="Times New Roman" pitchFamily="18" charset="0"/>
                  </a:rPr>
                  <a:t>        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a-IR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fa-IR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fa-IR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a-IR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sz="2400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</m:t>
                                </m:r>
                              </m:e>
                              <m:sub>
                                <m:r>
                                  <a:rPr lang="fa-IR" sz="2400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a-IR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sz="2400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</m:t>
                                </m:r>
                              </m:e>
                              <m:sub>
                                <m:r>
                                  <a:rPr lang="fa-IR" sz="2400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a-IR" sz="240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fa-IR" sz="240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fa-IR" sz="240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den>
                        </m:f>
                      </m:e>
                    </m:nary>
                    <m:r>
                      <a:rPr lang="fa-I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a-IR" sz="24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57200" lvl="1" indent="0" eaLnBrk="1" hangingPunct="1">
                  <a:buSzTx/>
                  <a:buNone/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cs typeface="Times New Roman" pitchFamily="18" charset="0"/>
                  </a:rPr>
                  <a:t>Interference-limited </a:t>
                </a:r>
                <a:r>
                  <a:rPr lang="en-US" sz="1800" dirty="0">
                    <a:solidFill>
                      <a:srgbClr val="FF0000"/>
                    </a:solidFill>
                    <a:cs typeface="Times New Roman" pitchFamily="18" charset="0"/>
                  </a:rPr>
                  <a:t>wireless networks</a:t>
                </a:r>
                <a:r>
                  <a:rPr lang="en-US" sz="1800" dirty="0">
                    <a:cs typeface="Times New Roman" pitchFamily="18" charset="0"/>
                  </a:rPr>
                  <a:t>: even if </a:t>
                </a:r>
                <a:r>
                  <a:rPr lang="en-US" sz="1800">
                    <a:cs typeface="Times New Roman" pitchFamily="18" charset="0"/>
                  </a:rPr>
                  <a:t>there </a:t>
                </a:r>
                <a:r>
                  <a:rPr lang="en-US" sz="1800" smtClean="0">
                    <a:cs typeface="Times New Roman" pitchFamily="18" charset="0"/>
                  </a:rPr>
                  <a:t>is </a:t>
                </a:r>
                <a:r>
                  <a:rPr lang="en-US" sz="1800" dirty="0">
                    <a:cs typeface="Times New Roman" pitchFamily="18" charset="0"/>
                  </a:rPr>
                  <a:t>no constraint on maximum transmit power, A SIR vector may not be still achievable due to lower bound. </a:t>
                </a:r>
              </a:p>
              <a:p>
                <a:pPr marL="57150" indent="0" eaLnBrk="1" hangingPunct="1">
                  <a:buSzTx/>
                  <a:buNone/>
                  <a:defRPr/>
                </a:pPr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r>
                  <a:rPr lang="en-US" sz="2000" dirty="0" smtClean="0">
                    <a:latin typeface="+mj-lt"/>
                    <a:cs typeface="Times New Roman" pitchFamily="18" charset="0"/>
                  </a:rPr>
                  <a:t>Upper bound:</a:t>
                </a:r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endParaRPr lang="en-US" sz="2400" dirty="0" smtClean="0">
                  <a:latin typeface="+mj-lt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Tx/>
                  <a:buBlip>
                    <a:blip r:embed="rId3"/>
                  </a:buBlip>
                  <a:defRPr/>
                </a:pP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38150" indent="-381000" eaLnBrk="1" hangingPunct="1">
                  <a:buSzTx/>
                  <a:buFont typeface="Wingdings" pitchFamily="2" charset="2"/>
                  <a:buNone/>
                  <a:defRPr/>
                </a:pP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229600" cy="4781550"/>
              </a:xfrm>
              <a:prstGeom prst="rect">
                <a:avLst/>
              </a:prstGeom>
              <a:blipFill rotWithShape="1">
                <a:blip r:embed="rId4"/>
                <a:stretch>
                  <a:fillRect t="-1020" r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95736" y="1961456"/>
                <a:ext cx="4968552" cy="1068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fa-IR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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  <a:sym typeface="Symbol"/>
                        </a:rPr>
                        <m:t>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for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all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fa-IR" i="1" dirty="0">
                  <a:latin typeface="Comic Sans MS" pitchFamily="66" charset="0"/>
                </a:endParaRPr>
              </a:p>
              <a:p>
                <a:endParaRPr lang="fa-IR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61456"/>
                <a:ext cx="4968552" cy="1068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smtClean="0"/>
              <a:t>Interference Limited Wireless Networks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699792" y="2032555"/>
            <a:ext cx="432048" cy="6480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508104" y="1961456"/>
            <a:ext cx="514796" cy="6471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1257300" indent="-342900"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55776" y="5085184"/>
                <a:ext cx="4968552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  <a:sym typeface="Symbol"/>
                        </a:rPr>
                        <m:t>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for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all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fa-IR" i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4968552" cy="7911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69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System Model</a:t>
            </a:r>
            <a:endParaRPr lang="fa-IR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 Multicell</a:t>
            </a:r>
          </a:p>
          <a:p>
            <a:pPr lvl="1"/>
            <a:r>
              <a:rPr lang="en-US" smtClean="0"/>
              <a:t>M users (mobile station (MS)) establish links to N base station</a:t>
            </a:r>
          </a:p>
          <a:p>
            <a:pPr lvl="1"/>
            <a:r>
              <a:rPr lang="en-US" smtClean="0"/>
              <a:t>Each user is served by one of the N BSs</a:t>
            </a:r>
            <a:endParaRPr lang="fa-I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66B1542-0DB0-448D-8B6A-27FF0A6870C9}" type="slidenum">
              <a:rPr lang="ar-SA" smtClean="0"/>
              <a:pPr eaLnBrk="1" hangingPunct="1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5455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Multicell</a:t>
            </a:r>
            <a:r>
              <a:rPr lang="en-US" dirty="0"/>
              <a:t> </a:t>
            </a:r>
            <a:r>
              <a:rPr lang="en-US" dirty="0" smtClean="0"/>
              <a:t>Networks (Uplink)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998594"/>
              </p:ext>
            </p:extLst>
          </p:nvPr>
        </p:nvGraphicFramePr>
        <p:xfrm>
          <a:off x="4234521" y="5661248"/>
          <a:ext cx="650875" cy="64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CorelDRAW 6.0" r:id="rId3" imgW="2104920" imgH="2452680" progId="CorelDRAW.Graphic.6">
                  <p:embed/>
                </p:oleObj>
              </mc:Choice>
              <mc:Fallback>
                <p:oleObj name="CorelDRAW 6.0" r:id="rId3" imgW="2104920" imgH="24526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521" y="5661248"/>
                        <a:ext cx="650875" cy="64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277557"/>
              </p:ext>
            </p:extLst>
          </p:nvPr>
        </p:nvGraphicFramePr>
        <p:xfrm>
          <a:off x="826952" y="3574083"/>
          <a:ext cx="708025" cy="53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" name="CorelDRAW 6.0" r:id="rId5" imgW="1776240" imgH="2495520" progId="CorelDRAW.Graphic.6">
                  <p:embed/>
                </p:oleObj>
              </mc:Choice>
              <mc:Fallback>
                <p:oleObj name="CorelDRAW 6.0" r:id="rId5" imgW="1776240" imgH="24955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52" y="3574083"/>
                        <a:ext cx="708025" cy="53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017238"/>
              </p:ext>
            </p:extLst>
          </p:nvPr>
        </p:nvGraphicFramePr>
        <p:xfrm>
          <a:off x="2145371" y="2750170"/>
          <a:ext cx="5683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2" name="CorelDRAW 6.0" r:id="rId7" imgW="1319040" imgH="2890800" progId="CorelDRAW.Graphic.6">
                  <p:embed/>
                </p:oleObj>
              </mc:Choice>
              <mc:Fallback>
                <p:oleObj name="CorelDRAW 6.0" r:id="rId7" imgW="1319040" imgH="289080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371" y="2750170"/>
                        <a:ext cx="5683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252228" y="2924944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i1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2915816" y="3820336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i2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grpSp>
        <p:nvGrpSpPr>
          <p:cNvPr id="2063" name="Group 17"/>
          <p:cNvGrpSpPr>
            <a:grpSpLocks/>
          </p:cNvGrpSpPr>
          <p:nvPr/>
        </p:nvGrpSpPr>
        <p:grpSpPr bwMode="auto">
          <a:xfrm>
            <a:off x="2321583" y="2407270"/>
            <a:ext cx="177800" cy="346075"/>
            <a:chOff x="2342" y="1176"/>
            <a:chExt cx="136" cy="302"/>
          </a:xfrm>
        </p:grpSpPr>
        <p:sp>
          <p:nvSpPr>
            <p:cNvPr id="2080" name="Line 18"/>
            <p:cNvSpPr>
              <a:spLocks noChangeShapeType="1"/>
            </p:cNvSpPr>
            <p:nvPr/>
          </p:nvSpPr>
          <p:spPr bwMode="auto">
            <a:xfrm>
              <a:off x="2410" y="1238"/>
              <a:ext cx="0" cy="240"/>
            </a:xfrm>
            <a:prstGeom prst="line">
              <a:avLst/>
            </a:prstGeom>
            <a:noFill/>
            <a:ln w="25400">
              <a:solidFill>
                <a:srgbClr val="00434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81" name="AutoShape 19"/>
            <p:cNvSpPr>
              <a:spLocks noChangeArrowheads="1"/>
            </p:cNvSpPr>
            <p:nvPr/>
          </p:nvSpPr>
          <p:spPr bwMode="auto">
            <a:xfrm rot="10800000">
              <a:off x="2342" y="1176"/>
              <a:ext cx="136" cy="184"/>
            </a:xfrm>
            <a:prstGeom prst="triangle">
              <a:avLst>
                <a:gd name="adj" fmla="val 49995"/>
              </a:avLst>
            </a:prstGeom>
            <a:solidFill>
              <a:srgbClr val="00434B"/>
            </a:solidFill>
            <a:ln w="12700">
              <a:solidFill>
                <a:srgbClr val="00434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67544" y="1628800"/>
            <a:ext cx="4085158" cy="3383433"/>
          </a:xfrm>
          <a:prstGeom prst="hexagon">
            <a:avLst>
              <a:gd name="adj" fmla="val 26471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fa-IR"/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923243"/>
              </p:ext>
            </p:extLst>
          </p:nvPr>
        </p:nvGraphicFramePr>
        <p:xfrm>
          <a:off x="2556508" y="4423396"/>
          <a:ext cx="70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3" name="CorelDRAW 6.0" r:id="rId9" imgW="1771650" imgH="2495550" progId="CorelDRAW.Graphic.6">
                  <p:embed/>
                </p:oleObj>
              </mc:Choice>
              <mc:Fallback>
                <p:oleObj name="CorelDRAW 6.0" r:id="rId9" imgW="1771650" imgH="249555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508" y="4423396"/>
                        <a:ext cx="70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628492" y="3357935"/>
            <a:ext cx="4085158" cy="3383433"/>
          </a:xfrm>
          <a:prstGeom prst="hexagon">
            <a:avLst>
              <a:gd name="adj" fmla="val 26471"/>
              <a:gd name="vf" fmla="val 1154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fa-IR"/>
          </a:p>
        </p:txBody>
      </p:sp>
      <p:graphicFrame>
        <p:nvGraphicFramePr>
          <p:cNvPr id="3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538519"/>
              </p:ext>
            </p:extLst>
          </p:nvPr>
        </p:nvGraphicFramePr>
        <p:xfrm>
          <a:off x="5397698" y="4491980"/>
          <a:ext cx="5683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" name="CorelDRAW 6.0" r:id="rId10" imgW="1319040" imgH="2890800" progId="CorelDRAW.Graphic.6">
                  <p:embed/>
                </p:oleObj>
              </mc:Choice>
              <mc:Fallback>
                <p:oleObj name="CorelDRAW 6.0" r:id="rId10" imgW="1319040" imgH="289080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698" y="4491980"/>
                        <a:ext cx="5683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5573910" y="4149080"/>
            <a:ext cx="177800" cy="346075"/>
            <a:chOff x="2342" y="1176"/>
            <a:chExt cx="136" cy="302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410" y="1238"/>
              <a:ext cx="0" cy="240"/>
            </a:xfrm>
            <a:prstGeom prst="line">
              <a:avLst/>
            </a:prstGeom>
            <a:noFill/>
            <a:ln w="25400">
              <a:solidFill>
                <a:srgbClr val="00434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 rot="10800000">
              <a:off x="2342" y="1176"/>
              <a:ext cx="136" cy="184"/>
            </a:xfrm>
            <a:prstGeom prst="triangle">
              <a:avLst>
                <a:gd name="adj" fmla="val 49995"/>
              </a:avLst>
            </a:prstGeom>
            <a:solidFill>
              <a:srgbClr val="00434B"/>
            </a:solidFill>
            <a:ln w="12700">
              <a:solidFill>
                <a:srgbClr val="00434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139952" y="4725144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21582" y="2615833"/>
            <a:ext cx="2466442" cy="3117423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V="1">
            <a:off x="1404628" y="2640741"/>
            <a:ext cx="1005854" cy="1019931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081" idx="0"/>
          </p:cNvCxnSpPr>
          <p:nvPr/>
        </p:nvCxnSpPr>
        <p:spPr bwMode="auto">
          <a:xfrm flipH="1" flipV="1">
            <a:off x="2410492" y="2618124"/>
            <a:ext cx="720714" cy="1877031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3" idx="5"/>
          </p:cNvCxnSpPr>
          <p:nvPr/>
        </p:nvCxnSpPr>
        <p:spPr bwMode="auto">
          <a:xfrm flipV="1">
            <a:off x="4788024" y="4254507"/>
            <a:ext cx="830340" cy="1478749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4686399" y="4725144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jj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419878"/>
              </p:ext>
            </p:extLst>
          </p:nvPr>
        </p:nvGraphicFramePr>
        <p:xfrm>
          <a:off x="3274479" y="2514516"/>
          <a:ext cx="70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" name="CorelDRAW 6.0" r:id="rId11" imgW="1771650" imgH="2495550" progId="CorelDRAW.Graphic.6">
                  <p:embed/>
                </p:oleObj>
              </mc:Choice>
              <mc:Fallback>
                <p:oleObj name="CorelDRAW 6.0" r:id="rId11" imgW="1771650" imgH="249555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479" y="2514516"/>
                        <a:ext cx="70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>
            <a:endCxn id="2081" idx="0"/>
          </p:cNvCxnSpPr>
          <p:nvPr/>
        </p:nvCxnSpPr>
        <p:spPr bwMode="auto">
          <a:xfrm flipH="1">
            <a:off x="2410492" y="2565410"/>
            <a:ext cx="1441428" cy="52714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3050310" y="2132856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80" name="Straight Arrow Connector 79"/>
          <p:cNvCxnSpPr>
            <a:endCxn id="43" idx="5"/>
          </p:cNvCxnSpPr>
          <p:nvPr/>
        </p:nvCxnSpPr>
        <p:spPr bwMode="auto">
          <a:xfrm>
            <a:off x="3853188" y="2636912"/>
            <a:ext cx="1765176" cy="1617595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3" idx="5"/>
          </p:cNvCxnSpPr>
          <p:nvPr/>
        </p:nvCxnSpPr>
        <p:spPr bwMode="auto">
          <a:xfrm>
            <a:off x="1404628" y="3660672"/>
            <a:ext cx="4213736" cy="593835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547664" y="3460296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j1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>
            <a:endCxn id="43" idx="5"/>
          </p:cNvCxnSpPr>
          <p:nvPr/>
        </p:nvCxnSpPr>
        <p:spPr bwMode="auto">
          <a:xfrm flipV="1">
            <a:off x="3132474" y="4254507"/>
            <a:ext cx="2485890" cy="259437"/>
          </a:xfrm>
          <a:prstGeom prst="straightConnector1">
            <a:avLst/>
          </a:prstGeom>
          <a:ln w="2476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3203848" y="4116752"/>
            <a:ext cx="4616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smtClean="0">
                <a:solidFill>
                  <a:srgbClr val="0000FF"/>
                </a:solidFill>
              </a:rPr>
              <a:t>j2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683568" y="3501008"/>
            <a:ext cx="3286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1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2411760" y="4540416"/>
            <a:ext cx="3286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2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3059832" y="2740216"/>
            <a:ext cx="2436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4243384" y="5692544"/>
            <a:ext cx="2436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j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40152" y="1728498"/>
                <a:ext cx="3096344" cy="9456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Path </a:t>
                </a:r>
                <a:r>
                  <a:rPr lang="en-US" dirty="0"/>
                  <a:t>(channel) gain between </a:t>
                </a:r>
                <a:r>
                  <a:rPr lang="en-US" dirty="0" smtClean="0"/>
                  <a:t>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transmitter and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‘s </a:t>
                </a:r>
                <a:r>
                  <a:rPr lang="en-US" dirty="0" smtClean="0"/>
                  <a:t>receiver</a:t>
                </a:r>
                <a:endParaRPr lang="fa-IR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28498"/>
                <a:ext cx="3096344" cy="945643"/>
              </a:xfrm>
              <a:prstGeom prst="rect">
                <a:avLst/>
              </a:prstGeom>
              <a:blipFill rotWithShape="1">
                <a:blip r:embed="rId12"/>
                <a:stretch>
                  <a:fillRect l="-1575" t="-3226" r="-787" b="-967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5030536" y="3356992"/>
            <a:ext cx="40556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</a:rPr>
              <a:t>h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ji</a:t>
            </a:r>
            <a:endParaRPr lang="en-US" sz="2000" i="1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Multicell</a:t>
            </a:r>
            <a:r>
              <a:rPr lang="en-US" dirty="0" smtClean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Transmit power: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Path (channel) gain between user </a:t>
                </a:r>
                <a:r>
                  <a:rPr lang="en-US" dirty="0" err="1" smtClean="0"/>
                  <a:t>user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’s transmitter and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‘s receiver: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Path gains matrix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Multicell</a:t>
            </a:r>
            <a:r>
              <a:rPr lang="en-US" dirty="0"/>
              <a:t>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SIR achieved by link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a-IR" dirty="0"/>
              </a:p>
              <a:p>
                <a:r>
                  <a:rPr lang="fa-IR" dirty="0" smtClean="0"/>
                  <a:t>Interference caused to user i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Effective interference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b="-861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SIR Feasibility in in Multi-Cell Model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SIR </a:t>
            </a:r>
            <a:r>
              <a:rPr lang="en-US" sz="2400" dirty="0" smtClean="0">
                <a:cs typeface="Times New Roman" pitchFamily="18" charset="0"/>
              </a:rPr>
              <a:t>vector                        is    </a:t>
            </a:r>
            <a:r>
              <a:rPr lang="en-US" sz="2400" dirty="0" err="1" smtClean="0">
                <a:cs typeface="Times New Roman" pitchFamily="18" charset="0"/>
              </a:rPr>
              <a:t>is</a:t>
            </a:r>
            <a:r>
              <a:rPr lang="en-US" sz="2400" dirty="0" smtClean="0">
                <a:cs typeface="Times New Roman" pitchFamily="18" charset="0"/>
              </a:rPr>
              <a:t> called feasible if there exist a positive power vector                               that satisfies the SIR vector.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</a:t>
            </a: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9686BAB-8B10-433C-A63F-4D74E4356C38}" type="slidenum">
              <a:rPr lang="ar-SA" smtClean="0"/>
              <a:pPr eaLnBrk="1" hangingPunct="1"/>
              <a:t>16</a:t>
            </a:fld>
            <a:endParaRPr lang="en-US" smtClean="0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12299" name="Object 8"/>
          <p:cNvGraphicFramePr>
            <a:graphicFrameLocks noChangeAspect="1"/>
          </p:cNvGraphicFramePr>
          <p:nvPr/>
        </p:nvGraphicFramePr>
        <p:xfrm>
          <a:off x="3394075" y="1628775"/>
          <a:ext cx="2401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9" r:id="rId5" imgW="1211580" imgH="185420" progId="Equation.Ribbit">
                  <p:embed/>
                </p:oleObj>
              </mc:Choice>
              <mc:Fallback>
                <p:oleObj r:id="rId5" imgW="121158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628775"/>
                        <a:ext cx="2401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123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73047"/>
              </p:ext>
            </p:extLst>
          </p:nvPr>
        </p:nvGraphicFramePr>
        <p:xfrm>
          <a:off x="6372200" y="2014538"/>
          <a:ext cx="2463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0" r:id="rId7" imgW="1193800" imgH="185420" progId="Equation.Ribbit">
                  <p:embed/>
                </p:oleObj>
              </mc:Choice>
              <mc:Fallback>
                <p:oleObj r:id="rId7" imgW="119380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014538"/>
                        <a:ext cx="2463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33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Target-SIR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SIR achieved by link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a-I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m:rPr>
                                  <m:brk m:alnAt="7"/>
                                </m:rP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a-I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fa-I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fa-I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fa-IR" i="1" dirty="0" smtClean="0"/>
              </a:p>
              <a:p>
                <a:endParaRPr lang="fa-IR" dirty="0"/>
              </a:p>
              <a:p>
                <a:r>
                  <a:rPr lang="fa-IR" dirty="0" smtClean="0"/>
                  <a:t>If the goal is defined as each user recived   SIR  </a:t>
                </a:r>
                <a:r>
                  <a:rPr lang="en-US" dirty="0" smtClean="0"/>
                  <a:t>at its base station greater than a target-SIR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≥</m:t>
                          </m:r>
                          <m:acc>
                            <m:accPr>
                              <m:chr m:val="̂"/>
                              <m:ctrlPr>
                                <a:rPr lang="fa-IR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Target-SIR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fa-I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a-I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fa-IR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m:rPr>
                                <m:brk m:alnAt="7"/>
                              </m:rP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m:rPr>
                                <m:brk m:alnAt="7"/>
                              </m:rP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a-I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fa-I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a-I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m:rPr>
                                <m:brk m:alnAt="7"/>
                              </m:rPr>
                              <a:rPr lang="fa-IR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m:rPr>
                                <m:brk m:alnAt="7"/>
                              </m:rPr>
                              <a:rPr lang="fa-I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a-I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fa-I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fa-I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𝑖𝑖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r>
                  <a:rPr lang="fa-I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/>
                            <a:ea typeface="Cambria Math"/>
                          </a:rPr>
                          <m:t>≥</m:t>
                        </m:r>
                        <m:acc>
                          <m:accPr>
                            <m:chr m:val="̂"/>
                            <m:ctrlPr>
                              <a:rPr lang="fa-I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a-I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Thuse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≥</m:t>
                          </m:r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Or 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fa-IR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Required Transmit Power to Reach the Target-SIRs Vector</a:t>
            </a:r>
            <a:endParaRPr lang="fa-I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a-IR" i="1"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m:rPr>
                              <m:brk m:alnAt="7"/>
                            </m:rP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In matrix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fa-IR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a-I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fa-IR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a-IR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𝑀𝑀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a-I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fa-IR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fa-I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a-I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a-I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𝑀𝑀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fa-IR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b="-390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Course Syllabus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8964612" cy="5256213"/>
          </a:xfrm>
        </p:spPr>
        <p:txBody>
          <a:bodyPr/>
          <a:lstStyle/>
          <a:p>
            <a:pPr>
              <a:defRPr/>
            </a:pPr>
            <a:r>
              <a:rPr lang="en-US" altLang="fa-IR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 Basics of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 Introduction of Wireless Networks and Radio Resources</a:t>
            </a:r>
            <a:endParaRPr lang="en-US" altLang="fa-IR" sz="16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Categories of Wireless Networks and Taxonomy of 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Hot Topics Research Areas on Resource Allocation in Wireless Networks</a:t>
            </a:r>
          </a:p>
          <a:p>
            <a:pPr>
              <a:defRPr/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II- Techniques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Modeling and Analysis of Radio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Allocation in Wireless Networks</a:t>
            </a:r>
            <a:endParaRPr lang="en-US" altLang="fa-IR" sz="1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Convex Optimization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Game Theory</a:t>
            </a:r>
            <a:endParaRPr lang="en-US" altLang="fa-IR" sz="1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9100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III- Physical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 Resource Allocation in Wireless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altLang="fa-IR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 General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System Model and Preliminary Concepts</a:t>
            </a:r>
            <a:endParaRPr lang="en-US" altLang="fa-IR" sz="1600" b="1" dirty="0"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Power Control in Wireless Cellular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7- Joint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and Admission Control in Cellular Wireless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8- Cell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 in Cellular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altLang="fa-IR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fa-IR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Application of Game Theory in Physical Layer Resource Allocation in Wireless Networks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10-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Joint Power and Admission Control in Cognitive Radio Network</a:t>
            </a: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381000" eaLnBrk="1" hangingPunct="1">
              <a:buSzTx/>
              <a:buFont typeface="Wingdings" pitchFamily="2" charset="2"/>
              <a:buBlip>
                <a:blip r:embed="rId2"/>
              </a:buBlip>
              <a:defRPr/>
            </a:pPr>
            <a:endParaRPr lang="en-US" altLang="fa-IR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Required Transmit Power to Reach the Target-SIRs Vector</a:t>
            </a:r>
            <a:endParaRPr lang="fa-I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system can be </a:t>
                </a:r>
                <a:r>
                  <a:rPr lang="en-US" dirty="0"/>
                  <a:t>directly solved for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using, for example, the </a:t>
                </a:r>
                <a:r>
                  <a:rPr lang="en-US" dirty="0" smtClean="0"/>
                  <a:t>Gaussian elimination </a:t>
                </a:r>
                <a:r>
                  <a:rPr lang="en-US" dirty="0"/>
                  <a:t>method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fa-I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a-I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a-IR" i="1">
                                              <a:latin typeface="Cambria Math"/>
                                              <a:ea typeface="Cambria Math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a-I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𝑀𝑀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a-I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fa-I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a-I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a-I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a-I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fa-IR" i="1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a-I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a-IR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a-I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𝑀𝑀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i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endParaRPr lang="fa-IR" i="1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889" b="-150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 bwMode="auto">
          <a:xfrm rot="5400000" flipH="1">
            <a:off x="2837106" y="3744230"/>
            <a:ext cx="449056" cy="503695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 flipH="1">
            <a:off x="5991196" y="5990740"/>
            <a:ext cx="333563" cy="42844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5400000" flipH="1">
            <a:off x="7571661" y="5617519"/>
            <a:ext cx="340986" cy="114852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Required Transmit Power to Reach the Target-SIRs Vector</a:t>
            </a:r>
            <a:endParaRPr lang="fa-I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system can be </a:t>
                </a:r>
                <a:r>
                  <a:rPr lang="en-US" dirty="0"/>
                  <a:t>directly solved for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using, for example, the </a:t>
                </a:r>
                <a:r>
                  <a:rPr lang="en-US" dirty="0" smtClean="0"/>
                  <a:t>Gaussian elimination </a:t>
                </a:r>
                <a:r>
                  <a:rPr lang="en-US" dirty="0"/>
                  <a:t>method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𝑀𝑀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346" r="-889" b="-794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feasibility in a general system model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507288" cy="4530725"/>
              </a:xfrm>
            </p:spPr>
            <p:txBody>
              <a:bodyPr/>
              <a:lstStyle/>
              <a:p>
                <a:r>
                  <a:rPr lang="en-US" dirty="0" smtClean="0"/>
                  <a:t>Define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Theorem: There </a:t>
                </a:r>
                <a:r>
                  <a:rPr lang="en-US" dirty="0"/>
                  <a:t>exists a positive transmit power vector corresponding </a:t>
                </a:r>
                <a:r>
                  <a:rPr lang="en-US" dirty="0" smtClean="0"/>
                  <a:t>to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if </a:t>
                </a:r>
                <a:r>
                  <a:rPr lang="en-US" dirty="0" err="1" smtClean="0"/>
                  <a:t>if</a:t>
                </a:r>
                <a:r>
                  <a:rPr lang="en-US" dirty="0" smtClean="0"/>
                  <a:t> and only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 &lt;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is the spectral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maximum of the absolute value of the eigenvalues of a </a:t>
                </a:r>
                <a:r>
                  <a:rPr lang="en-US" dirty="0" smtClean="0"/>
                  <a:t>matrix)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507288" cy="4530725"/>
              </a:xfrm>
              <a:blipFill rotWithShape="1">
                <a:blip r:embed="rId4"/>
                <a:stretch>
                  <a:fillRect l="-1433" t="-1346" r="-287" b="-1130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8D079-2BAD-4D5D-ABAD-822F90E0E949}" type="slidenum">
              <a:rPr lang="ar-SA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5776" y="2420888"/>
                <a:ext cx="4784289" cy="1689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 smtClean="0">
                    <a:latin typeface="Calibri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𝑀𝑀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20888"/>
                <a:ext cx="4784289" cy="1689950"/>
              </a:xfrm>
              <a:prstGeom prst="rect">
                <a:avLst/>
              </a:prstGeom>
              <a:blipFill rotWithShape="1">
                <a:blip r:embed="rId5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68451"/>
              </p:ext>
            </p:extLst>
          </p:nvPr>
        </p:nvGraphicFramePr>
        <p:xfrm>
          <a:off x="6994648" y="4653136"/>
          <a:ext cx="2401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r:id="rId6" imgW="1211580" imgH="185420" progId="Equation.Ribbit">
                  <p:embed/>
                </p:oleObj>
              </mc:Choice>
              <mc:Fallback>
                <p:oleObj r:id="rId6" imgW="121158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648" y="4653136"/>
                        <a:ext cx="2401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7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 Outline:</a:t>
            </a:r>
            <a:endParaRPr lang="fa-IR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General System Model and Preliminary 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Concepts</a:t>
            </a:r>
            <a:endParaRPr lang="en-US" altLang="fa-IR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117000"/>
              </a:lnSpc>
            </a:pPr>
            <a:r>
              <a:rPr lang="en-US" dirty="0" smtClean="0">
                <a:solidFill>
                  <a:srgbClr val="FF0000"/>
                </a:solidFill>
              </a:rPr>
              <a:t>General </a:t>
            </a:r>
            <a:r>
              <a:rPr lang="en-US" dirty="0">
                <a:solidFill>
                  <a:srgbClr val="FF0000"/>
                </a:solidFill>
              </a:rPr>
              <a:t>System Model</a:t>
            </a:r>
          </a:p>
          <a:p>
            <a:pPr lvl="1">
              <a:lnSpc>
                <a:spcPct val="117000"/>
              </a:lnSpc>
            </a:pPr>
            <a:r>
              <a:rPr lang="en-US" dirty="0">
                <a:solidFill>
                  <a:srgbClr val="FF0000"/>
                </a:solidFill>
              </a:rPr>
              <a:t>SINR Feasibility in Interference Limited Wireless Networks </a:t>
            </a:r>
          </a:p>
          <a:p>
            <a:pPr lvl="1"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pPr>
              <a:lnSpc>
                <a:spcPct val="117000"/>
              </a:lnSpc>
            </a:pPr>
            <a:endParaRPr lang="en-US" dirty="0" smtClean="0"/>
          </a:p>
          <a:p>
            <a:endParaRPr lang="fa-IR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2817947-9D90-4D52-8CB4-938F9181E634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A General System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The wireless network as a collection of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interfering radio link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 a single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channel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sz="1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Wireless network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Cellular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wireless network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Ad hoc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wireless network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sz="9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Each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link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corresponds to a single-hop radio transmission from a transmitter node to an intended receiver node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the cellular network paradigm, a link corresponds to an up-stream or a down-stream transmission  between a mobile and its assigned base-station.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the ad hoc network paradigm, a link corresponds to single-hop transmission between mobile nodes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FBC354-4F29-413B-8F09-12206FB4CA63}" type="slidenum">
              <a:rPr lang="ar-SA" smtClean="0"/>
              <a:pPr eaLnBrk="1" hangingPunct="1"/>
              <a:t>4</a:t>
            </a:fld>
            <a:endParaRPr lang="en-US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717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smtClean="0"/>
              <a:t>System Model and Notations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Channel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FDMA systems, the channels are non-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overlaping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frequency bands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CDMA, the whole spectrum is viewed as a single channel</a:t>
            </a: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Interference</a:t>
            </a:r>
          </a:p>
          <a:p>
            <a:pPr marL="838200" lvl="1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a non-orthogonal uplink , such as CDMA, transmit power from all links appear as interference</a:t>
            </a:r>
          </a:p>
          <a:p>
            <a:pPr marL="838200" lvl="1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In a orthogonal uplink , such as OFDMA, </a:t>
            </a:r>
          </a:p>
          <a:p>
            <a:pPr marL="1238250" lvl="2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  <a:cs typeface="Times New Roman" pitchFamily="18" charset="0"/>
              </a:rPr>
              <a:t>transmit power from a link terminating on the same BS are orthogonal, and dose not contribute interference to one another</a:t>
            </a:r>
          </a:p>
          <a:p>
            <a:pPr marL="1238250" lvl="2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  <a:cs typeface="Times New Roman" pitchFamily="18" charset="0"/>
              </a:rPr>
              <a:t>transmit power from a link terminating on a given BS  appears  as interference only to the links on different BS</a:t>
            </a:r>
          </a:p>
          <a:p>
            <a:pPr marL="457200" lvl="1" indent="0" eaLnBrk="1" hangingPunct="1">
              <a:buSzTx/>
              <a:buFont typeface="Wingdings" pitchFamily="2" charset="2"/>
              <a:buNone/>
              <a:defRPr/>
            </a:pPr>
            <a:endParaRPr lang="en-US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F898DAA-13AF-4AE8-BF28-EAB4BB84A3DF}" type="slidenum">
              <a:rPr lang="ar-SA" smtClean="0"/>
              <a:pPr eaLnBrk="1" hangingPunct="1"/>
              <a:t>5</a:t>
            </a:fld>
            <a:endParaRPr lang="en-US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smtClean="0"/>
              <a:t>Single-cell System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In order to state fundamental concept and algorithm, we consider an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uplink single-cell CDMA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wireless network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sz="9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After stating the basic concepts and power control algorithms, we will consider multi-cell wireless networks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3"/>
              </a:buBlip>
              <a:defRPr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C21395-D680-413F-8D46-D057EBB25B1E}" type="slidenum">
              <a:rPr lang="ar-SA" smtClean="0"/>
              <a:pPr eaLnBrk="1" hangingPunct="1"/>
              <a:t>6</a:t>
            </a:fld>
            <a:endParaRPr lang="en-US" smtClean="0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43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Transmit Power</a:t>
                </a:r>
              </a:p>
              <a:p>
                <a:endParaRPr lang="en-US" sz="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Received Power:</a:t>
                </a:r>
              </a:p>
              <a:p>
                <a:endParaRPr lang="en-US" sz="2000" dirty="0"/>
              </a:p>
              <a:p>
                <a:r>
                  <a:rPr lang="en-US" sz="2400" dirty="0" smtClean="0"/>
                  <a:t>Interference: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SIR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𝐩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ν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𝐩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𝐩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 smtClean="0">
                  <a:ea typeface="Cambria Math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Effective Interference (</a:t>
                </a:r>
                <a:r>
                  <a:rPr lang="en-US" sz="2400" dirty="0"/>
                  <a:t>Goodness of Transmission Environment</a:t>
                </a:r>
                <a:r>
                  <a:rPr lang="en-US" sz="2400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𝐩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>
                                    <a:latin typeface="Cambria Math"/>
                                    <a:ea typeface="Cambria Math"/>
                                  </a:rPr>
                                  <m:t>𝐩</m:t>
                                </m:r>
                              </m:e>
                            </m:d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444" t="-1077" b="-80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Single-Cell System Model and Notations: Uplink Case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2BFD19-DABC-4ACC-A711-9F7FC0444030}" type="slidenum">
              <a:rPr lang="ar-SA" smtClean="0"/>
              <a:pPr eaLnBrk="1" hangingPunct="1"/>
              <a:t>7</a:t>
            </a:fld>
            <a:endParaRPr lang="en-US" smtClean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367" name="Object 10"/>
          <p:cNvGraphicFramePr>
            <a:graphicFrameLocks noChangeAspect="1"/>
          </p:cNvGraphicFramePr>
          <p:nvPr/>
        </p:nvGraphicFramePr>
        <p:xfrm>
          <a:off x="3563938" y="1714500"/>
          <a:ext cx="14478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9" name="Formula" r:id="rId5" imgW="709930" imgH="162560" progId="Equation.Ribbit">
                  <p:embed/>
                </p:oleObj>
              </mc:Choice>
              <mc:Fallback>
                <p:oleObj name="Formula" r:id="rId5" imgW="709930" imgH="162560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14500"/>
                        <a:ext cx="14478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369" name="Object 12"/>
          <p:cNvGraphicFramePr>
            <a:graphicFrameLocks noChangeAspect="1"/>
          </p:cNvGraphicFramePr>
          <p:nvPr/>
        </p:nvGraphicFramePr>
        <p:xfrm>
          <a:off x="5303838" y="2625725"/>
          <a:ext cx="15716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0" name="Formula" r:id="rId7" imgW="755650" imgH="162560" progId="Equation.Ribbit">
                  <p:embed/>
                </p:oleObj>
              </mc:Choice>
              <mc:Fallback>
                <p:oleObj name="Formula" r:id="rId7" imgW="755650" imgH="162560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625725"/>
                        <a:ext cx="15716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371" name="Object 14"/>
          <p:cNvGraphicFramePr>
            <a:graphicFrameLocks noChangeAspect="1"/>
          </p:cNvGraphicFramePr>
          <p:nvPr/>
        </p:nvGraphicFramePr>
        <p:xfrm>
          <a:off x="3419475" y="2557463"/>
          <a:ext cx="1285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1" name="Formula" r:id="rId9" imgW="581660" imgH="157480" progId="Equation.Ribbit">
                  <p:embed/>
                </p:oleObj>
              </mc:Choice>
              <mc:Fallback>
                <p:oleObj name="Formula" r:id="rId9" imgW="581660" imgH="157480" progId="Equation.Ribbit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57463"/>
                        <a:ext cx="12858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graphicFrame>
        <p:nvGraphicFramePr>
          <p:cNvPr id="15373" name="Object 16"/>
          <p:cNvGraphicFramePr>
            <a:graphicFrameLocks noChangeAspect="1"/>
          </p:cNvGraphicFramePr>
          <p:nvPr/>
        </p:nvGraphicFramePr>
        <p:xfrm>
          <a:off x="3146425" y="3446463"/>
          <a:ext cx="2078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Formula" r:id="rId11" imgW="1250950" imgH="289560" progId="Equation.Ribbit">
                  <p:embed/>
                </p:oleObj>
              </mc:Choice>
              <mc:Fallback>
                <p:oleObj name="Formula" r:id="rId11" imgW="1250950" imgH="289560" progId="Equation.Ribbit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446463"/>
                        <a:ext cx="2078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537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SIR Feasibility in Single-Cell Model</a:t>
            </a:r>
            <a:endParaRPr lang="fa-IR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wish to derive a relation stating a transmit power of a user in terms of SIRs of users in  a single-cell</a:t>
            </a:r>
          </a:p>
          <a:p>
            <a:endParaRPr lang="en-US" dirty="0" smtClean="0"/>
          </a:p>
          <a:p>
            <a:r>
              <a:rPr lang="en-US" dirty="0" smtClean="0"/>
              <a:t>Derive it for two users! </a:t>
            </a:r>
          </a:p>
          <a:p>
            <a:pPr lvl="1"/>
            <a:r>
              <a:rPr lang="en-US" dirty="0" smtClean="0"/>
              <a:t>Find the transmit power for two users in terms of their SIRs</a:t>
            </a:r>
          </a:p>
          <a:p>
            <a:endParaRPr lang="fa-IR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F7170AA-A0B5-4E09-B8C6-A2D17009E043}" type="slidenum">
              <a:rPr lang="ar-SA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SIR Feasibility in </a:t>
            </a:r>
            <a:r>
              <a:rPr lang="en-US" dirty="0"/>
              <a:t>A</a:t>
            </a:r>
            <a:r>
              <a:rPr lang="en-US" dirty="0" smtClean="0"/>
              <a:t> Single-Cell Model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There is a one-to-one relation between a transmit power vector                               and </a:t>
            </a: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    the SIR vector</a:t>
            </a: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Total received power plus noise power at the base-station is</a:t>
            </a:r>
          </a:p>
          <a:p>
            <a:pPr marL="57150" indent="0" eaLnBrk="1" hangingPunct="1">
              <a:buSzTx/>
              <a:buFont typeface="Wingdings" pitchFamily="2" charset="2"/>
              <a:buNone/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Tx/>
              <a:buBlip>
                <a:blip r:embed="rId4"/>
              </a:buBlip>
              <a:defRPr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438150" indent="-381000" eaLnBrk="1" hangingPunct="1">
              <a:buSzTx/>
              <a:buFont typeface="Wingdings" pitchFamily="2" charset="2"/>
              <a:buNone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76F0A85-75B0-4C49-AA42-48A2F34AC4CA}" type="slidenum">
              <a:rPr lang="ar-SA" smtClean="0"/>
              <a:pPr eaLnBrk="1" hangingPunct="1"/>
              <a:t>9</a:t>
            </a:fld>
            <a:endParaRPr lang="en-US" smtClean="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fa-IR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17419" name="Object 4"/>
          <p:cNvGraphicFramePr>
            <a:graphicFrameLocks noChangeAspect="1"/>
          </p:cNvGraphicFramePr>
          <p:nvPr/>
        </p:nvGraphicFramePr>
        <p:xfrm>
          <a:off x="2994025" y="2014538"/>
          <a:ext cx="2463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3" r:id="rId5" imgW="1193800" imgH="185420" progId="Equation.Ribbit">
                  <p:embed/>
                </p:oleObj>
              </mc:Choice>
              <mc:Fallback>
                <p:oleObj r:id="rId5" imgW="119380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2014538"/>
                        <a:ext cx="2463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graphicFrame>
        <p:nvGraphicFramePr>
          <p:cNvPr id="17421" name="Object 8"/>
          <p:cNvGraphicFramePr>
            <a:graphicFrameLocks noChangeAspect="1"/>
          </p:cNvGraphicFramePr>
          <p:nvPr/>
        </p:nvGraphicFramePr>
        <p:xfrm>
          <a:off x="3276600" y="2501900"/>
          <a:ext cx="2401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r:id="rId7" imgW="1211580" imgH="185420" progId="Equation.Ribbit">
                  <p:embed/>
                </p:oleObj>
              </mc:Choice>
              <mc:Fallback>
                <p:oleObj r:id="rId7" imgW="1211580" imgH="1854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01900"/>
                        <a:ext cx="2401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9632" y="3429000"/>
                <a:ext cx="4968552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</m:t>
                              </m:r>
                            </m:e>
                            <m:sub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den>
                      </m:f>
                      <m:r>
                        <a:rPr lang="fa-IR" i="1" smtClean="0">
                          <a:latin typeface="Cambria Math"/>
                          <a:ea typeface="Cambria Math"/>
                          <a:sym typeface="Symbol"/>
                        </a:rPr>
                        <m:t>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b="0" i="1" smtClean="0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fa-IR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4968552" cy="7911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35696" y="5589240"/>
                <a:ext cx="4968552" cy="8490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a-I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ν</m:t>
                          </m:r>
                        </m:e>
                      </m:nary>
                      <m:r>
                        <a:rPr lang="fa-I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fa-I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a-I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</m:t>
                                      </m:r>
                                    </m:e>
                                    <m:sub>
                                      <m:r>
                                        <a:rPr lang="fa-IR" i="1"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89240"/>
                <a:ext cx="4968552" cy="8490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63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 templates (7)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 templates (7)</Template>
  <TotalTime>30009</TotalTime>
  <Words>2218</Words>
  <Application>Microsoft Office PowerPoint</Application>
  <PresentationFormat>On-screen Show (4:3)</PresentationFormat>
  <Paragraphs>203</Paragraphs>
  <Slides>22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Pres templates (7)</vt:lpstr>
      <vt:lpstr>Formula</vt:lpstr>
      <vt:lpstr>Aurora Equation</vt:lpstr>
      <vt:lpstr>CorelDRAW 6.0</vt:lpstr>
      <vt:lpstr>    Resource Allocation in Wireless Cellular Networks</vt:lpstr>
      <vt:lpstr>Course Syllabus</vt:lpstr>
      <vt:lpstr>Lecture 4 Outline:</vt:lpstr>
      <vt:lpstr>A General System Model</vt:lpstr>
      <vt:lpstr>System Model and Notations</vt:lpstr>
      <vt:lpstr>Single-cell System Model</vt:lpstr>
      <vt:lpstr>Single-Cell System Model and Notations: Uplink Case</vt:lpstr>
      <vt:lpstr>SIR Feasibility in Single-Cell Model</vt:lpstr>
      <vt:lpstr>SIR Feasibility in A Single-Cell Model</vt:lpstr>
      <vt:lpstr>SIR Feasibility in a Single-Cell Model</vt:lpstr>
      <vt:lpstr>Interference Limited Wireless Networks</vt:lpstr>
      <vt:lpstr>General System Model</vt:lpstr>
      <vt:lpstr>Multicell Networks (Uplink)</vt:lpstr>
      <vt:lpstr>Multicell System Model</vt:lpstr>
      <vt:lpstr>Multicell System Model</vt:lpstr>
      <vt:lpstr>SIR Feasibility in in Multi-Cell Model</vt:lpstr>
      <vt:lpstr>Target-SIR</vt:lpstr>
      <vt:lpstr>Target-SIR</vt:lpstr>
      <vt:lpstr>Required Transmit Power to Reach the Target-SIRs Vector</vt:lpstr>
      <vt:lpstr>Required Transmit Power to Reach the Target-SIRs Vector</vt:lpstr>
      <vt:lpstr>Required Transmit Power to Reach the Target-SIRs Vector</vt:lpstr>
      <vt:lpstr>SIR feasibility in a general system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Mehdi</dc:creator>
  <cp:lastModifiedBy>Mehdi</cp:lastModifiedBy>
  <cp:revision>1065</cp:revision>
  <cp:lastPrinted>2012-10-13T11:11:04Z</cp:lastPrinted>
  <dcterms:created xsi:type="dcterms:W3CDTF">2009-04-17T06:12:38Z</dcterms:created>
  <dcterms:modified xsi:type="dcterms:W3CDTF">2015-10-20T15:54:36Z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