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60"/>
  </p:notesMasterIdLst>
  <p:handoutMasterIdLst>
    <p:handoutMasterId r:id="rId61"/>
  </p:handoutMasterIdLst>
  <p:sldIdLst>
    <p:sldId id="256" r:id="rId2"/>
    <p:sldId id="1105" r:id="rId3"/>
    <p:sldId id="1162" r:id="rId4"/>
    <p:sldId id="1109" r:id="rId5"/>
    <p:sldId id="1113" r:id="rId6"/>
    <p:sldId id="1114" r:id="rId7"/>
    <p:sldId id="1115" r:id="rId8"/>
    <p:sldId id="1121" r:id="rId9"/>
    <p:sldId id="1118" r:id="rId10"/>
    <p:sldId id="1106" r:id="rId11"/>
    <p:sldId id="1163" r:id="rId12"/>
    <p:sldId id="1122" r:id="rId13"/>
    <p:sldId id="1124" r:id="rId14"/>
    <p:sldId id="1125" r:id="rId15"/>
    <p:sldId id="1126" r:id="rId16"/>
    <p:sldId id="1127" r:id="rId17"/>
    <p:sldId id="1101" r:id="rId18"/>
    <p:sldId id="1134" r:id="rId19"/>
    <p:sldId id="1128" r:id="rId20"/>
    <p:sldId id="1131" r:id="rId21"/>
    <p:sldId id="1132" r:id="rId22"/>
    <p:sldId id="1063" r:id="rId23"/>
    <p:sldId id="1085" r:id="rId24"/>
    <p:sldId id="1064" r:id="rId25"/>
    <p:sldId id="1066" r:id="rId26"/>
    <p:sldId id="1086" r:id="rId27"/>
    <p:sldId id="1149" r:id="rId28"/>
    <p:sldId id="1067" r:id="rId29"/>
    <p:sldId id="1068" r:id="rId30"/>
    <p:sldId id="1069" r:id="rId31"/>
    <p:sldId id="1070" r:id="rId32"/>
    <p:sldId id="1071" r:id="rId33"/>
    <p:sldId id="1072" r:id="rId34"/>
    <p:sldId id="1073" r:id="rId35"/>
    <p:sldId id="1074" r:id="rId36"/>
    <p:sldId id="1075" r:id="rId37"/>
    <p:sldId id="1076" r:id="rId38"/>
    <p:sldId id="1102" r:id="rId39"/>
    <p:sldId id="1087" r:id="rId40"/>
    <p:sldId id="1140" r:id="rId41"/>
    <p:sldId id="1141" r:id="rId42"/>
    <p:sldId id="1135" r:id="rId43"/>
    <p:sldId id="1136" r:id="rId44"/>
    <p:sldId id="1139" r:id="rId45"/>
    <p:sldId id="1142" r:id="rId46"/>
    <p:sldId id="1138" r:id="rId47"/>
    <p:sldId id="1091" r:id="rId48"/>
    <p:sldId id="1092" r:id="rId49"/>
    <p:sldId id="1093" r:id="rId50"/>
    <p:sldId id="1094" r:id="rId51"/>
    <p:sldId id="1150" r:id="rId52"/>
    <p:sldId id="1160" r:id="rId53"/>
    <p:sldId id="1156" r:id="rId54"/>
    <p:sldId id="1157" r:id="rId55"/>
    <p:sldId id="1158" r:id="rId56"/>
    <p:sldId id="1144" r:id="rId57"/>
    <p:sldId id="1159" r:id="rId58"/>
    <p:sldId id="1145" r:id="rId5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CB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5588" autoAdjust="0"/>
    <p:restoredTop sz="74245" autoAdjust="0"/>
  </p:normalViewPr>
  <p:slideViewPr>
    <p:cSldViewPr>
      <p:cViewPr>
        <p:scale>
          <a:sx n="100" d="100"/>
          <a:sy n="100" d="100"/>
        </p:scale>
        <p:origin x="-10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1.xml"/><Relationship Id="rId2" Type="http://schemas.openxmlformats.org/officeDocument/2006/relationships/slide" Target="slides/slide12.xml"/><Relationship Id="rId1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30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3.wmf"/><Relationship Id="rId1" Type="http://schemas.openxmlformats.org/officeDocument/2006/relationships/image" Target="../media/image8.wmf"/><Relationship Id="rId4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2.wmf"/><Relationship Id="rId5" Type="http://schemas.openxmlformats.org/officeDocument/2006/relationships/image" Target="../media/image13.wmf"/><Relationship Id="rId4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81013"/>
          </a:xfrm>
          <a:prstGeom prst="rect">
            <a:avLst/>
          </a:prstGeom>
        </p:spPr>
        <p:txBody>
          <a:bodyPr vert="horz" lIns="94841" tIns="47419" rIns="94841" bIns="47419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81013"/>
          </a:xfrm>
          <a:prstGeom prst="rect">
            <a:avLst/>
          </a:prstGeom>
        </p:spPr>
        <p:txBody>
          <a:bodyPr vert="horz" lIns="94841" tIns="47419" rIns="94841" bIns="47419" rtlCol="0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94FAA473-331A-443C-B52D-135E13668A76}" type="datetimeFigureOut">
              <a:rPr lang="en-US"/>
              <a:pPr>
                <a:defRPr/>
              </a:pPr>
              <a:t>11/15/2015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8601"/>
            <a:ext cx="3170238" cy="481013"/>
          </a:xfrm>
          <a:prstGeom prst="rect">
            <a:avLst/>
          </a:prstGeom>
        </p:spPr>
        <p:txBody>
          <a:bodyPr vert="horz" lIns="94841" tIns="47419" rIns="94841" bIns="47419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18601"/>
            <a:ext cx="3170238" cy="481013"/>
          </a:xfrm>
          <a:prstGeom prst="rect">
            <a:avLst/>
          </a:prstGeom>
        </p:spPr>
        <p:txBody>
          <a:bodyPr vert="horz" wrap="square" lIns="94841" tIns="47419" rIns="94841" bIns="4741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1C47424-0F36-4A97-97A8-2F96D5A1D53D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4185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1" tIns="47419" rIns="94841" bIns="4741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1" tIns="47419" rIns="94841" bIns="474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9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1" tIns="47419" rIns="94841" bIns="4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1" tIns="47419" rIns="94841" bIns="4741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1" tIns="47419" rIns="94841" bIns="4741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F9BF79-EF30-45F8-8593-208C2A4CE25E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672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869" indent="-285719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287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02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17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327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477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8628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5778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ADDF9C6-36A1-4BF7-8D62-DFF36D5FCED0}" type="slidenum">
              <a:rPr lang="ar-SA" smtClean="0"/>
              <a:pPr eaLnBrk="1" hangingPunct="1"/>
              <a:t>1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70578" indent="-29637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5505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59707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33909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08112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082313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556516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030717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AC3AF3A-0C39-4602-9909-370C8B754BCA}" type="slidenum">
              <a:rPr lang="ar-SA" smtClean="0"/>
              <a:pPr eaLnBrk="1" hangingPunct="1"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70578" indent="-29637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5505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59707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33909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08112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082313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556516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030717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EF0610C-F493-4205-BBDA-F0CB3771D4BD}" type="slidenum">
              <a:rPr lang="ar-SA" smtClean="0"/>
              <a:pPr eaLnBrk="1" hangingPunct="1"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70578" indent="-29637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5505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59707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33909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08112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082313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556516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030717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DF3FFE1-640A-4D3C-9B61-289374023229}" type="slidenum">
              <a:rPr lang="ar-SA" smtClean="0"/>
              <a:pPr eaLnBrk="1" hangingPunct="1"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70578" indent="-29637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5505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59707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33909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08112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082313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556516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030717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DF3FFE1-640A-4D3C-9B61-289374023229}" type="slidenum">
              <a:rPr lang="ar-SA" smtClean="0"/>
              <a:pPr eaLnBrk="1" hangingPunct="1"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70578" indent="-29637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5505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59707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33909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08112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082313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556516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030717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DB4F62A-4D72-4E55-89F2-C84938BE4142}" type="slidenum">
              <a:rPr lang="ar-SA" smtClean="0"/>
              <a:pPr eaLnBrk="1" hangingPunct="1"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70578" indent="-29637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5505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59707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33909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08112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082313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556516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030717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CD19BFE-2474-4AD8-9081-C85834B3EFAF}" type="slidenum">
              <a:rPr lang="ar-SA" smtClean="0"/>
              <a:pPr eaLnBrk="1" hangingPunct="1"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70578" indent="-29637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5505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59707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33909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08112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082313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556516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030717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9D97F04-9D5E-4D2E-A117-CC49469BAB03}" type="slidenum">
              <a:rPr lang="ar-SA" smtClean="0"/>
              <a:pPr eaLnBrk="1" hangingPunct="1"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70578" indent="-29637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5505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59707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33909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08112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082313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556516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030717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66A357E-065C-48F3-9B3A-972FE881F6C0}" type="slidenum">
              <a:rPr lang="ar-SA" smtClean="0"/>
              <a:pPr eaLnBrk="1" hangingPunct="1"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70578" indent="-29637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5505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59707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33909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08112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082313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556516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030717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37346A5-05A1-446D-A953-90B988B428AF}" type="slidenum">
              <a:rPr lang="ar-SA" smtClean="0"/>
              <a:pPr eaLnBrk="1" hangingPunct="1"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70578" indent="-29637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5505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59707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33909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08112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082313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556516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030717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0956955-C78D-4A36-9415-2BBF63ABC7CE}" type="slidenum">
              <a:rPr lang="ar-SA" smtClean="0"/>
              <a:pPr eaLnBrk="1" hangingPunct="1"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70578" indent="-29637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5505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59707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33909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08112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082313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556516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030717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8AEBC08-C25E-42B6-8FB3-0ECA2B42B20F}" type="slidenum">
              <a:rPr lang="ar-SA" smtClean="0"/>
              <a:pPr eaLnBrk="1" hangingPunct="1"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70578" indent="-29637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5505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59707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33909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08112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082313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556516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030717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651B14B-0B80-41B3-A4A4-A92186ABC10E}" type="slidenum">
              <a:rPr lang="ar-SA" smtClean="0"/>
              <a:pPr eaLnBrk="1" hangingPunct="1"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70578" indent="-29637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5505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59707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33909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08112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082313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556516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030717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4DE65BD-260F-453C-AB65-36709310A163}" type="slidenum">
              <a:rPr lang="ar-SA" smtClean="0"/>
              <a:pPr eaLnBrk="1" hangingPunct="1"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70578" indent="-29637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5505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59707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33909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08112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082313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556516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030717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6D6F8AE-4842-40BF-8EFB-15C48FD3B7CB}" type="slidenum">
              <a:rPr lang="ar-SA" smtClean="0"/>
              <a:pPr eaLnBrk="1" hangingPunct="1"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70578" indent="-29637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5505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59707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33909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08112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082313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556516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030717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CE62B87-9D69-4D61-B425-73170B31A3BE}" type="slidenum">
              <a:rPr lang="ar-SA" smtClean="0"/>
              <a:pPr eaLnBrk="1" hangingPunct="1"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70578" indent="-29637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5505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59707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33909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08112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082313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556516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030717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1243F4B-C32D-496F-81D6-DB8BCEFDED3F}" type="slidenum">
              <a:rPr lang="ar-SA" smtClean="0"/>
              <a:pPr eaLnBrk="1" hangingPunct="1"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70578" indent="-29637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5505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59707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33909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08112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082313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556516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030717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4BDEBC5-22D4-4A2D-BE22-86A67AD6124A}" type="slidenum">
              <a:rPr lang="ar-SA" smtClean="0"/>
              <a:pPr eaLnBrk="1" hangingPunct="1"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step 1 and 2 above, we obtain the fixed points </a:t>
            </a:r>
            <a:r>
              <a:rPr lang="en-US" smtClean="0"/>
              <a:t>using theoretical </a:t>
            </a:r>
            <a:r>
              <a:rPr lang="en-US" dirty="0" smtClean="0"/>
              <a:t>framework and in step 3 we investigate</a:t>
            </a:r>
            <a:r>
              <a:rPr lang="en-US" baseline="0" dirty="0" smtClean="0"/>
              <a:t> that the obtained fixed-point optimizes which  objective function.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F9BF79-EF30-45F8-8593-208C2A4CE25E}" type="slidenum">
              <a:rPr lang="ar-SA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087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step 1 and 2 above, we obtain the fixed points </a:t>
            </a:r>
            <a:r>
              <a:rPr lang="en-US" smtClean="0"/>
              <a:t>using theoretical </a:t>
            </a:r>
            <a:r>
              <a:rPr lang="en-US" dirty="0" smtClean="0"/>
              <a:t>framework and in step 3 we investigate</a:t>
            </a:r>
            <a:r>
              <a:rPr lang="en-US" baseline="0" dirty="0" smtClean="0"/>
              <a:t> that the obtained fixed-point optimizes which  objective function.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F9BF79-EF30-45F8-8593-208C2A4CE25E}" type="slidenum">
              <a:rPr lang="ar-SA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08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step 1 and 2 above, we obtain the fixed points </a:t>
            </a:r>
            <a:r>
              <a:rPr lang="en-US" smtClean="0"/>
              <a:t>using theoretical </a:t>
            </a:r>
            <a:r>
              <a:rPr lang="en-US" dirty="0" smtClean="0"/>
              <a:t>framework and in step 3 we investigate</a:t>
            </a:r>
            <a:r>
              <a:rPr lang="en-US" baseline="0" dirty="0" smtClean="0"/>
              <a:t> that the obtained fixed-point optimizes which  objective function.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F9BF79-EF30-45F8-8593-208C2A4CE25E}" type="slidenum">
              <a:rPr lang="ar-SA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087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70578" indent="-29637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5505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59707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33909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08112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082313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556516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030717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A559D23-AE75-46A0-8E61-5C0ACC790FA4}" type="slidenum">
              <a:rPr lang="ar-SA" smtClean="0"/>
              <a:pPr eaLnBrk="1" hangingPunct="1"/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70578" indent="-29637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5505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59707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33909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08112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082313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556516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030717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26A80DA-21ED-409D-960D-B4514D2E12C3}" type="slidenum">
              <a:rPr lang="ar-SA" smtClean="0"/>
              <a:pPr eaLnBrk="1" hangingPunct="1"/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70578" indent="-29637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5505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59707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33909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08112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082313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556516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030717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22CE981-E8D1-423B-BB80-9D567604D830}" type="slidenum">
              <a:rPr lang="ar-SA" smtClean="0"/>
              <a:pPr eaLnBrk="1" hangingPunct="1"/>
              <a:t>47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70578" indent="-29637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5505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59707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33909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08112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082313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556516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030717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B0156A1-946C-4179-B542-86FB1939088F}" type="slidenum">
              <a:rPr lang="ar-SA" smtClean="0"/>
              <a:pPr eaLnBrk="1" hangingPunct="1"/>
              <a:t>48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70578" indent="-29637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5505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59707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33909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08112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082313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556516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030717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5430AE2-A2D3-4B67-A5CD-E2DBC1CE4E8B}" type="slidenum">
              <a:rPr lang="ar-SA" smtClean="0"/>
              <a:pPr eaLnBrk="1" hangingPunct="1"/>
              <a:t>49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70578" indent="-29637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5505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59707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33909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08112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082313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556516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030717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6BAE7B2-461E-43F1-9990-5CF8DA71A3DC}" type="slidenum">
              <a:rPr lang="ar-SA" smtClean="0"/>
              <a:pPr eaLnBrk="1" hangingPunct="1"/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F9BF79-EF30-45F8-8593-208C2A4CE25E}" type="slidenum">
              <a:rPr lang="ar-SA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972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step 1 and 2 above, we obtain the fixed points </a:t>
            </a:r>
            <a:r>
              <a:rPr lang="en-US" smtClean="0"/>
              <a:t>using theoretical </a:t>
            </a:r>
            <a:r>
              <a:rPr lang="en-US" dirty="0" smtClean="0"/>
              <a:t>framework and in step 3 we investigate</a:t>
            </a:r>
            <a:r>
              <a:rPr lang="en-US" baseline="0" dirty="0" smtClean="0"/>
              <a:t> that the obtained fixed-point optimizes which  objective function.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F9BF79-EF30-45F8-8593-208C2A4CE25E}" type="slidenum">
              <a:rPr lang="ar-SA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08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step 1 and 2 above, we obtain the fixed points </a:t>
            </a:r>
            <a:r>
              <a:rPr lang="en-US" smtClean="0"/>
              <a:t>using theoretical </a:t>
            </a:r>
            <a:r>
              <a:rPr lang="en-US" dirty="0" smtClean="0"/>
              <a:t>framework and in step 3 we investigate</a:t>
            </a:r>
            <a:r>
              <a:rPr lang="en-US" baseline="0" dirty="0" smtClean="0"/>
              <a:t> that the obtained fixed-point optimizes which  objective function.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F9BF79-EF30-45F8-8593-208C2A4CE25E}" type="slidenum">
              <a:rPr lang="ar-SA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08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step 1 and 2 above, we obtain the fixed points </a:t>
            </a:r>
            <a:r>
              <a:rPr lang="en-US" smtClean="0"/>
              <a:t>using theoretical </a:t>
            </a:r>
            <a:r>
              <a:rPr lang="en-US" dirty="0" smtClean="0"/>
              <a:t>framework and in step 3 we investigate</a:t>
            </a:r>
            <a:r>
              <a:rPr lang="en-US" baseline="0" dirty="0" smtClean="0"/>
              <a:t> that the obtained fixed-point optimizes which  objective function.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F9BF79-EF30-45F8-8593-208C2A4CE25E}" type="slidenum">
              <a:rPr lang="ar-SA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08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70578" indent="-29637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5505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59707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33909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08112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082313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556516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030717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5F0BF3C-E360-41A8-929A-C8521A8AE2ED}" type="slidenum">
              <a:rPr lang="ar-SA" smtClean="0"/>
              <a:pPr eaLnBrk="1" hangingPunct="1"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70578" indent="-29637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5505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59707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33909" indent="-23710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08112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082313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556516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030717" indent="-23710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1243F4B-C32D-496F-81D6-DB8BCEFDED3F}" type="slidenum">
              <a:rPr lang="ar-SA" smtClean="0"/>
              <a:pPr eaLnBrk="1" hangingPunct="1"/>
              <a:t>21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fa-IR"/>
          </a:p>
        </p:txBody>
      </p:sp>
      <p:sp>
        <p:nvSpPr>
          <p:cNvPr id="5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fa-IR"/>
          </a:p>
        </p:txBody>
      </p:sp>
      <p:sp>
        <p:nvSpPr>
          <p:cNvPr id="6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fa-IR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80E03-DE61-4338-94AE-9C75F64F02D1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69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EA3CC-D05B-4B6B-AD91-F2A24FFFAA62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6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7E334-7E4F-4CE4-B5CD-950AC5A9A0D6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58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BEDED-A48F-4C65-B458-3BB1AA9CF6DE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35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clip art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AD2C9-A3EA-414E-82D0-8DAE28E76B50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2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8D079-2BAD-4D5D-ABAD-822F90E0E949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6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741EB-3F6D-48F4-90D2-1C0F62D61C57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1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BE26F-8904-439F-B017-1B5A8DF9D9CF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9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EDB25-0AFA-4878-A3E8-C91B8E8ECEA6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7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FDAA1-D0B4-4B1B-9DE1-4643E23F1AF7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38F5A-B0C1-4DF2-893B-C82DC967A886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08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A1210-5CDB-41C3-9C87-9D956CC78421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9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99F4B-AC70-4745-9A85-1AFEEC9F308A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6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0861EAF7-512B-4E62-91B9-DBFC9D98EE47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a-IR" sz="2400">
              <a:latin typeface="Times New Roman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33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a-IR" sz="2400">
              <a:latin typeface="Times New Roman" pitchFamily="18" charset="0"/>
            </a:endParaRPr>
          </a:p>
        </p:txBody>
      </p:sp>
      <p:sp>
        <p:nvSpPr>
          <p:cNvPr id="1034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a-I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4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  <p:sldLayoutId id="2147484452" r:id="rId12"/>
    <p:sldLayoutId id="214748445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69.png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0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15" Type="http://schemas.openxmlformats.org/officeDocument/2006/relationships/image" Target="../media/image9.wmf"/><Relationship Id="rId4" Type="http://schemas.openxmlformats.org/officeDocument/2006/relationships/image" Target="../media/image4.png"/><Relationship Id="rId1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8.wmf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74.png"/><Relationship Id="rId10" Type="http://schemas.openxmlformats.org/officeDocument/2006/relationships/image" Target="../media/image12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16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25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17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1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1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2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21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3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24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3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42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36.bin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1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image" Target="../media/image28.wmf"/><Relationship Id="rId10" Type="http://schemas.openxmlformats.org/officeDocument/2006/relationships/image" Target="../media/image23.wmf"/><Relationship Id="rId19" Type="http://schemas.openxmlformats.org/officeDocument/2006/relationships/image" Target="../media/image30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37.bin"/><Relationship Id="rId14" Type="http://schemas.openxmlformats.org/officeDocument/2006/relationships/oleObject" Target="../embeddings/oleObject40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47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33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3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Relationship Id="rId9" Type="http://schemas.openxmlformats.org/officeDocument/2006/relationships/image" Target="../media/image6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46.wmf"/><Relationship Id="rId5" Type="http://schemas.openxmlformats.org/officeDocument/2006/relationships/image" Target="../media/image4.png"/><Relationship Id="rId10" Type="http://schemas.openxmlformats.org/officeDocument/2006/relationships/oleObject" Target="../embeddings/oleObject51.bin"/><Relationship Id="rId4" Type="http://schemas.openxmlformats.org/officeDocument/2006/relationships/image" Target="../media/image47.jpeg"/><Relationship Id="rId9" Type="http://schemas.openxmlformats.org/officeDocument/2006/relationships/image" Target="../media/image45.wmf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46.png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2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00063"/>
            <a:ext cx="7772400" cy="212725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  <a:cs typeface="Titr" pitchFamily="2" charset="-78"/>
              </a:rPr>
              <a:t>Resource Allocation in Wireless Cellular Networks</a:t>
            </a:r>
            <a:endParaRPr lang="en-US" sz="3200" dirty="0" smtClean="0">
              <a:solidFill>
                <a:srgbClr val="FF0000"/>
              </a:solidFill>
              <a:cs typeface="Titr" pitchFamily="2" charset="-7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75" y="3270250"/>
            <a:ext cx="7129463" cy="15875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 smtClean="0"/>
              <a:t>M. </a:t>
            </a:r>
            <a:r>
              <a:rPr lang="en-US" sz="2800" b="1" dirty="0" err="1" smtClean="0"/>
              <a:t>Rasti</a:t>
            </a:r>
            <a:endParaRPr lang="en-US" sz="2800" b="1" dirty="0" smtClean="0"/>
          </a:p>
          <a:p>
            <a:pPr eaLnBrk="1" hangingPunct="1">
              <a:defRPr/>
            </a:pPr>
            <a:endParaRPr lang="en-US" sz="2800" b="1" dirty="0" smtClean="0"/>
          </a:p>
          <a:p>
            <a:pPr eaLnBrk="1" hangingPunct="1">
              <a:defRPr/>
            </a:pPr>
            <a:r>
              <a:rPr lang="en-US" sz="2800" b="1" dirty="0" err="1"/>
              <a:t>Amirkabir</a:t>
            </a:r>
            <a:r>
              <a:rPr lang="en-US" sz="2800" b="1" dirty="0"/>
              <a:t> University of Technology</a:t>
            </a:r>
          </a:p>
          <a:p>
            <a:pPr eaLnBrk="1" hangingPunct="1">
              <a:defRPr/>
            </a:pPr>
            <a:endParaRPr lang="en-US" sz="2800" b="1" dirty="0">
              <a:latin typeface="+mj-lt"/>
            </a:endParaRP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9C5F97F-D668-41CD-B50A-A014256E2B9A}" type="slidenum">
              <a:rPr lang="ar-SA" smtClean="0"/>
              <a:pPr eaLnBrk="1" hangingPunct="1"/>
              <a:t>1</a:t>
            </a:fld>
            <a:endParaRPr lang="en-US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3 Outline</a:t>
            </a:r>
            <a:endParaRPr lang="fa-IR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17000"/>
              </a:lnSpc>
            </a:pPr>
            <a:r>
              <a:rPr lang="en-US" dirty="0" smtClean="0">
                <a:solidFill>
                  <a:srgbClr val="FF0000"/>
                </a:solidFill>
              </a:rPr>
              <a:t>Existing Distributed Power Control Algorithms</a:t>
            </a:r>
          </a:p>
          <a:p>
            <a:pPr lvl="2">
              <a:lnSpc>
                <a:spcPct val="117000"/>
              </a:lnSpc>
            </a:pPr>
            <a:r>
              <a:rPr lang="en-US" dirty="0" smtClean="0"/>
              <a:t>TPC,TPC-PR,TPC-TR, </a:t>
            </a:r>
            <a:r>
              <a:rPr lang="en-US" dirty="0" smtClean="0">
                <a:solidFill>
                  <a:srgbClr val="FF0000"/>
                </a:solidFill>
              </a:rPr>
              <a:t>TPC-SR</a:t>
            </a:r>
            <a:r>
              <a:rPr lang="en-US" dirty="0" smtClean="0"/>
              <a:t>, DFC</a:t>
            </a:r>
          </a:p>
          <a:p>
            <a:pPr lvl="2">
              <a:lnSpc>
                <a:spcPct val="117000"/>
              </a:lnSpc>
            </a:pPr>
            <a:r>
              <a:rPr lang="en-US" dirty="0" smtClean="0"/>
              <a:t>OPC, DTPC</a:t>
            </a:r>
          </a:p>
          <a:p>
            <a:pPr lvl="1">
              <a:lnSpc>
                <a:spcPct val="117000"/>
              </a:lnSpc>
            </a:pPr>
            <a:endParaRPr lang="en-US" dirty="0" smtClean="0"/>
          </a:p>
          <a:p>
            <a:pPr>
              <a:lnSpc>
                <a:spcPct val="117000"/>
              </a:lnSpc>
            </a:pPr>
            <a:endParaRPr lang="en-US" dirty="0" smtClean="0"/>
          </a:p>
          <a:p>
            <a:pPr>
              <a:lnSpc>
                <a:spcPct val="117000"/>
              </a:lnSpc>
            </a:pPr>
            <a:endParaRPr lang="en-US" dirty="0" smtClean="0"/>
          </a:p>
          <a:p>
            <a:endParaRPr lang="fa-IR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A508607-91F6-483C-A475-4C9EA73577AB}" type="slidenum">
              <a:rPr lang="ar-SA" smtClean="0"/>
              <a:pPr eaLnBrk="1" hangingPunct="1"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0406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Control Problem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307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Minimum outage ratio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717053"/>
              </p:ext>
            </p:extLst>
          </p:nvPr>
        </p:nvGraphicFramePr>
        <p:xfrm>
          <a:off x="2915816" y="2924944"/>
          <a:ext cx="2088234" cy="720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8" name="Formula" r:id="rId3" imgW="1103630" imgH="382270" progId="Equation.Ribbit">
                  <p:embed/>
                </p:oleObj>
              </mc:Choice>
              <mc:Fallback>
                <p:oleObj name="Formula" r:id="rId3" imgW="1103630" imgH="38227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924944"/>
                        <a:ext cx="2088234" cy="7200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576838"/>
              </p:ext>
            </p:extLst>
          </p:nvPr>
        </p:nvGraphicFramePr>
        <p:xfrm>
          <a:off x="2123728" y="4653136"/>
          <a:ext cx="32099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9" name="Formula" r:id="rId5" imgW="1823720" imgH="177800" progId="Equation.Ribbit">
                  <p:embed/>
                </p:oleObj>
              </mc:Choice>
              <mc:Fallback>
                <p:oleObj name="Formula" r:id="rId5" imgW="1823720" imgH="17780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653136"/>
                        <a:ext cx="3209925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738977"/>
              </p:ext>
            </p:extLst>
          </p:nvPr>
        </p:nvGraphicFramePr>
        <p:xfrm>
          <a:off x="2212280" y="5317777"/>
          <a:ext cx="2071688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0" name="Formula" r:id="rId7" imgW="1226820" imgH="179070" progId="Equation.Ribbit">
                  <p:embed/>
                </p:oleObj>
              </mc:Choice>
              <mc:Fallback>
                <p:oleObj name="Formula" r:id="rId7" imgW="1226820" imgH="17907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280" y="5317777"/>
                        <a:ext cx="2071688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547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651" y="872455"/>
            <a:ext cx="8605837" cy="468313"/>
          </a:xfrm>
          <a:noFill/>
          <a:ln/>
        </p:spPr>
        <p:txBody>
          <a:bodyPr/>
          <a:lstStyle/>
          <a:p>
            <a:r>
              <a:rPr lang="en-US" dirty="0" smtClean="0"/>
              <a:t>TPC with Soft Removal </a:t>
            </a:r>
            <a:br>
              <a:rPr lang="en-US" dirty="0" smtClean="0"/>
            </a:br>
            <a:r>
              <a:rPr lang="en-US" dirty="0" smtClean="0"/>
              <a:t>(TPC-SR)</a:t>
            </a:r>
            <a:endParaRPr lang="en-US" dirty="0"/>
          </a:p>
        </p:txBody>
      </p:sp>
      <p:sp>
        <p:nvSpPr>
          <p:cNvPr id="1806339" name="Rectangle 3"/>
          <p:cNvSpPr>
            <a:spLocks noChangeArrowheads="1"/>
          </p:cNvSpPr>
          <p:nvPr/>
        </p:nvSpPr>
        <p:spPr bwMode="auto">
          <a:xfrm>
            <a:off x="215900" y="908050"/>
            <a:ext cx="8748713" cy="2216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20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20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20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20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2000" dirty="0">
              <a:effectLst>
                <a:outerShdw blurRad="38100" dist="38100" dir="2700000" algn="tl">
                  <a:srgbClr val="000000"/>
                </a:outerShdw>
              </a:effectLst>
              <a:cs typeface="B Traffic" pitchFamily="2" charset="-78"/>
            </a:endParaRPr>
          </a:p>
        </p:txBody>
      </p:sp>
      <p:sp>
        <p:nvSpPr>
          <p:cNvPr id="1806340" name="Rectangle 4"/>
          <p:cNvSpPr>
            <a:spLocks noChangeArrowheads="1"/>
          </p:cNvSpPr>
          <p:nvPr/>
        </p:nvSpPr>
        <p:spPr bwMode="auto">
          <a:xfrm>
            <a:off x="107950" y="1521247"/>
            <a:ext cx="8964612" cy="125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38200" lvl="1" indent="-381000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sz="2400" dirty="0">
                <a:latin typeface="+mj-lt"/>
                <a:cs typeface="Times New Roman" pitchFamily="18" charset="0"/>
              </a:rPr>
              <a:t>Corresponding power-update function for OPC</a:t>
            </a:r>
          </a:p>
          <a:p>
            <a:pPr lvl="1">
              <a:spcBef>
                <a:spcPct val="20000"/>
              </a:spcBef>
              <a:defRPr/>
            </a:pPr>
            <a:r>
              <a:rPr lang="en-US" sz="2400" dirty="0">
                <a:latin typeface="+mj-lt"/>
                <a:cs typeface="Times New Roman" pitchFamily="18" charset="0"/>
              </a:rPr>
              <a:t>		</a:t>
            </a:r>
            <a:r>
              <a:rPr lang="en-US" sz="2400" dirty="0" smtClean="0">
                <a:latin typeface="+mj-lt"/>
                <a:cs typeface="Times New Roman" pitchFamily="18" charset="0"/>
              </a:rPr>
              <a:t>TPC-SR:</a:t>
            </a:r>
          </a:p>
          <a:p>
            <a:pPr lvl="1">
              <a:spcBef>
                <a:spcPct val="20000"/>
              </a:spcBef>
              <a:defRPr/>
            </a:pPr>
            <a:r>
              <a:rPr lang="en-US" sz="2400" dirty="0" smtClean="0">
                <a:latin typeface="+mj-lt"/>
                <a:cs typeface="Times New Roman" pitchFamily="18" charset="0"/>
              </a:rPr>
              <a:t>               </a:t>
            </a:r>
          </a:p>
          <a:p>
            <a:pPr lvl="1">
              <a:spcBef>
                <a:spcPct val="20000"/>
              </a:spcBef>
              <a:defRPr/>
            </a:pP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              where          and</a:t>
            </a:r>
          </a:p>
          <a:p>
            <a:pPr lvl="1">
              <a:spcBef>
                <a:spcPct val="20000"/>
              </a:spcBef>
              <a:defRPr/>
            </a:pPr>
            <a:endParaRPr lang="en-US" sz="2400" dirty="0">
              <a:latin typeface="+mj-lt"/>
              <a:cs typeface="Times New Roman" pitchFamily="18" charset="0"/>
            </a:endParaRPr>
          </a:p>
          <a:p>
            <a:pPr marL="838200" lvl="1" indent="-381000">
              <a:spcBef>
                <a:spcPct val="20000"/>
              </a:spcBef>
              <a:buBlip>
                <a:blip r:embed="rId4"/>
              </a:buBlip>
              <a:defRPr/>
            </a:pPr>
            <a:endParaRPr lang="en-US" sz="2400" dirty="0">
              <a:latin typeface="+mj-lt"/>
              <a:cs typeface="Times New Roman" pitchFamily="18" charset="0"/>
            </a:endParaRPr>
          </a:p>
        </p:txBody>
      </p:sp>
      <p:sp>
        <p:nvSpPr>
          <p:cNvPr id="18063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a-IR"/>
          </a:p>
        </p:txBody>
      </p:sp>
      <p:sp>
        <p:nvSpPr>
          <p:cNvPr id="18063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a-IR"/>
          </a:p>
        </p:txBody>
      </p:sp>
      <p:sp>
        <p:nvSpPr>
          <p:cNvPr id="18063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a-IR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7199114" y="6356176"/>
            <a:ext cx="427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0" i="1" dirty="0" err="1">
                <a:effectLst/>
                <a:latin typeface="Times New Roman" pitchFamily="18" charset="0"/>
              </a:rPr>
              <a:t>R</a:t>
            </a:r>
            <a:r>
              <a:rPr kumimoji="0" lang="en-US" sz="2400" b="0" i="1" baseline="-25000" dirty="0" err="1">
                <a:effectLst/>
                <a:latin typeface="Times New Roman" pitchFamily="18" charset="0"/>
              </a:rPr>
              <a:t>i</a:t>
            </a:r>
            <a:endParaRPr kumimoji="0" lang="en-US" sz="2400" b="0" i="1" baseline="-25000" dirty="0">
              <a:effectLst/>
              <a:latin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591036"/>
              </p:ext>
            </p:extLst>
          </p:nvPr>
        </p:nvGraphicFramePr>
        <p:xfrm>
          <a:off x="3347863" y="1916832"/>
          <a:ext cx="5120569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30" name="Formula" r:id="rId5" imgW="3660140" imgH="513080" progId="Equation.Ribbit">
                  <p:embed/>
                </p:oleObj>
              </mc:Choice>
              <mc:Fallback>
                <p:oleObj name="Formula" r:id="rId5" imgW="3660140" imgH="513080" progId="Equation.Ribbit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3" y="1916832"/>
                        <a:ext cx="5120569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 flipV="1">
            <a:off x="2720975" y="3246438"/>
            <a:ext cx="14288" cy="2990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 flipV="1">
            <a:off x="2735263" y="6194425"/>
            <a:ext cx="4832350" cy="57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2130425" y="3176588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0" i="1">
                <a:effectLst/>
                <a:latin typeface="Times New Roman" pitchFamily="18" charset="0"/>
              </a:rPr>
              <a:t>p</a:t>
            </a:r>
            <a:r>
              <a:rPr kumimoji="0" lang="en-US" sz="2400" b="0" i="1" baseline="-25000">
                <a:effectLst/>
                <a:latin typeface="Times New Roman" pitchFamily="18" charset="0"/>
              </a:rPr>
              <a:t>i</a:t>
            </a:r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 flipV="1">
            <a:off x="2743200" y="4445000"/>
            <a:ext cx="1444625" cy="1784350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" name="Line 27"/>
          <p:cNvSpPr>
            <a:spLocks noChangeShapeType="1"/>
          </p:cNvSpPr>
          <p:nvPr/>
        </p:nvSpPr>
        <p:spPr bwMode="auto">
          <a:xfrm flipV="1">
            <a:off x="2771775" y="4422775"/>
            <a:ext cx="1436688" cy="1836738"/>
          </a:xfrm>
          <a:prstGeom prst="line">
            <a:avLst/>
          </a:prstGeom>
          <a:noFill/>
          <a:ln w="38100">
            <a:solidFill>
              <a:srgbClr val="FFC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graphicFrame>
        <p:nvGraphicFramePr>
          <p:cNvPr id="43" name="Object 29"/>
          <p:cNvGraphicFramePr>
            <a:graphicFrameLocks noGrp="1" noChangeAspect="1"/>
          </p:cNvGraphicFramePr>
          <p:nvPr>
            <p:ph idx="1"/>
          </p:nvPr>
        </p:nvGraphicFramePr>
        <p:xfrm>
          <a:off x="2376488" y="4206875"/>
          <a:ext cx="26193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31" name="Equation" r:id="rId7" imgW="177480" imgH="241200" progId="Equation.DSMT4">
                  <p:embed/>
                </p:oleObj>
              </mc:Choice>
              <mc:Fallback>
                <p:oleObj name="Equation" r:id="rId7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4206875"/>
                        <a:ext cx="26193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CFEB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Line 30"/>
          <p:cNvSpPr>
            <a:spLocks noChangeShapeType="1"/>
          </p:cNvSpPr>
          <p:nvPr/>
        </p:nvSpPr>
        <p:spPr bwMode="auto">
          <a:xfrm flipV="1">
            <a:off x="2735263" y="4422775"/>
            <a:ext cx="1476375" cy="1836738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" name="Freeform 31"/>
          <p:cNvSpPr>
            <a:spLocks/>
          </p:cNvSpPr>
          <p:nvPr/>
        </p:nvSpPr>
        <p:spPr bwMode="auto">
          <a:xfrm>
            <a:off x="4211638" y="4422775"/>
            <a:ext cx="2220912" cy="1619250"/>
          </a:xfrm>
          <a:custGeom>
            <a:avLst/>
            <a:gdLst>
              <a:gd name="T0" fmla="*/ 0 w 1399"/>
              <a:gd name="T1" fmla="*/ 0 h 1020"/>
              <a:gd name="T2" fmla="*/ 384 w 1399"/>
              <a:gd name="T3" fmla="*/ 704 h 1020"/>
              <a:gd name="T4" fmla="*/ 823 w 1399"/>
              <a:gd name="T5" fmla="*/ 960 h 1020"/>
              <a:gd name="T6" fmla="*/ 1399 w 1399"/>
              <a:gd name="T7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9" h="1020">
                <a:moveTo>
                  <a:pt x="0" y="0"/>
                </a:moveTo>
                <a:cubicBezTo>
                  <a:pt x="64" y="117"/>
                  <a:pt x="247" y="544"/>
                  <a:pt x="384" y="704"/>
                </a:cubicBezTo>
                <a:cubicBezTo>
                  <a:pt x="521" y="864"/>
                  <a:pt x="654" y="907"/>
                  <a:pt x="823" y="960"/>
                </a:cubicBezTo>
                <a:cubicBezTo>
                  <a:pt x="992" y="1013"/>
                  <a:pt x="1279" y="1008"/>
                  <a:pt x="1399" y="1020"/>
                </a:cubicBezTo>
              </a:path>
            </a:pathLst>
          </a:cu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" name="Text Box 32"/>
          <p:cNvSpPr txBox="1">
            <a:spLocks noChangeArrowheads="1"/>
          </p:cNvSpPr>
          <p:nvPr/>
        </p:nvSpPr>
        <p:spPr bwMode="auto">
          <a:xfrm>
            <a:off x="4751388" y="4891088"/>
            <a:ext cx="1228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0" dirty="0" smtClean="0">
                <a:solidFill>
                  <a:srgbClr val="00FF00"/>
                </a:solidFill>
                <a:effectLst/>
                <a:latin typeface="Times New Roman" pitchFamily="18" charset="0"/>
              </a:rPr>
              <a:t>TPC-SR</a:t>
            </a:r>
            <a:endParaRPr kumimoji="0" lang="en-US" sz="2400" b="0" dirty="0">
              <a:solidFill>
                <a:srgbClr val="00FF00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137296" y="4221088"/>
                <a:ext cx="70651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p</m:t>
                              </m:r>
                            </m:e>
                          </m:acc>
                        </m:e>
                        <m:sub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296" y="4221088"/>
                <a:ext cx="706512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455886"/>
              </p:ext>
            </p:extLst>
          </p:nvPr>
        </p:nvGraphicFramePr>
        <p:xfrm>
          <a:off x="3059832" y="2852738"/>
          <a:ext cx="69215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32" name="Formula" r:id="rId14" imgW="562610" imgH="346710" progId="Equation.Ribbit">
                  <p:embed/>
                </p:oleObj>
              </mc:Choice>
              <mc:Fallback>
                <p:oleObj name="Formula" r:id="rId14" imgW="562610" imgH="346710" progId="Equation.Ribbit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852738"/>
                        <a:ext cx="69215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179195"/>
              </p:ext>
            </p:extLst>
          </p:nvPr>
        </p:nvGraphicFramePr>
        <p:xfrm>
          <a:off x="4500563" y="2852738"/>
          <a:ext cx="9906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33" name="Formula" r:id="rId16" imgW="715010" imgH="214630" progId="Equation.Ribbit">
                  <p:embed/>
                </p:oleObj>
              </mc:Choice>
              <mc:Fallback>
                <p:oleObj name="Formula" r:id="rId16" imgW="715010" imgH="214630" progId="Equation.Ribbit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852738"/>
                        <a:ext cx="99060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730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TPC-SR - </a:t>
            </a:r>
            <a:r>
              <a:rPr lang="en-US" dirty="0" smtClean="0"/>
              <a:t>Analysis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Q: </a:t>
            </a:r>
            <a:r>
              <a:rPr lang="en-US" dirty="0" smtClean="0"/>
              <a:t>Check if TPC-SR power update function is a type-I or type-II standard or two-sided scalable function ?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Fixed-point existence</a:t>
            </a:r>
          </a:p>
          <a:p>
            <a:pPr lvl="1"/>
            <a:r>
              <a:rPr lang="en-US" sz="2800" dirty="0"/>
              <a:t>TPC-SR</a:t>
            </a:r>
            <a:r>
              <a:rPr lang="en-US" sz="2800" dirty="0" smtClean="0">
                <a:ea typeface="+mn-ea"/>
                <a:cs typeface="+mn-cs"/>
              </a:rPr>
              <a:t> </a:t>
            </a:r>
            <a:r>
              <a:rPr lang="en-US" sz="2800" dirty="0">
                <a:ea typeface="+mn-ea"/>
                <a:cs typeface="+mn-cs"/>
              </a:rPr>
              <a:t>power update function is a </a:t>
            </a:r>
            <a:r>
              <a:rPr lang="en-US" sz="2800" dirty="0" smtClean="0">
                <a:ea typeface="+mn-ea"/>
                <a:cs typeface="+mn-cs"/>
              </a:rPr>
              <a:t>two-sided scalable function.</a:t>
            </a:r>
            <a:endParaRPr lang="en-US" sz="2800" dirty="0">
              <a:ea typeface="+mn-ea"/>
              <a:cs typeface="+mn-cs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087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TPC-SR </a:t>
            </a:r>
            <a:r>
              <a:rPr lang="en-US" dirty="0" smtClean="0"/>
              <a:t>-Analysis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36290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Fixed-point existence</a:t>
                </a:r>
              </a:p>
              <a:p>
                <a:pPr lvl="1"/>
                <a:r>
                  <a:rPr lang="en-US" dirty="0" smtClean="0"/>
                  <a:t>There exist a unique fixed-point in TPC-SR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Convergence analysis</a:t>
                </a:r>
              </a:p>
              <a:p>
                <a:pPr lvl="1" indent="-381000" eaLnBrk="1" hangingPunct="1">
                  <a:buSzTx/>
                  <a:buBlip>
                    <a:blip r:embed="rId3"/>
                  </a:buBlip>
                  <a:defRPr/>
                </a:pPr>
                <a:r>
                  <a:rPr lang="en-US" dirty="0">
                    <a:cs typeface="Times New Roman" pitchFamily="18" charset="0"/>
                  </a:rPr>
                  <a:t>For any given initial power </a:t>
                </a:r>
                <a:r>
                  <a:rPr lang="en-US" dirty="0" smtClean="0">
                    <a:cs typeface="Times New Roman" pitchFamily="18" charset="0"/>
                  </a:rPr>
                  <a:t>vector, the TPC-SR algorithm converges </a:t>
                </a:r>
                <a:r>
                  <a:rPr lang="en-US" dirty="0">
                    <a:cs typeface="Times New Roman" pitchFamily="18" charset="0"/>
                  </a:rPr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/>
                            <a:cs typeface="Times New Roman" pitchFamily="18" charset="0"/>
                          </a:rPr>
                          <m:t>𝐩</m:t>
                        </m:r>
                      </m:e>
                      <m:sup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cs typeface="Times New Roman" pitchFamily="18" charset="0"/>
                  </a:rPr>
                  <a:t> in both synchronous and asynchronous power updating cases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629000"/>
              </a:xfrm>
              <a:blipFill rotWithShape="1">
                <a:blip r:embed="rId4"/>
                <a:stretch>
                  <a:fillRect l="-667" t="-1681" r="-222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5273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TPC-SR -Analysis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6587"/>
            <a:ext cx="8229600" cy="45307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Corresponding Optimization Problem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600" dirty="0" smtClean="0"/>
              <a:t>Minimum Outage: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lvl="1" indent="0">
              <a:buClr>
                <a:schemeClr val="bg2"/>
              </a:buClr>
              <a:buNone/>
            </a:pPr>
            <a:endParaRPr lang="en-US" dirty="0" smtClean="0">
              <a:cs typeface="Times New Roman" pitchFamily="18" charset="0"/>
            </a:endParaRPr>
          </a:p>
          <a:p>
            <a:pPr marL="0" lvl="1" indent="0">
              <a:buClr>
                <a:schemeClr val="bg2"/>
              </a:buClr>
              <a:buNone/>
            </a:pPr>
            <a:r>
              <a:rPr lang="en-US" dirty="0" smtClean="0">
                <a:cs typeface="Times New Roman" pitchFamily="18" charset="0"/>
              </a:rPr>
              <a:t>TPC-SR </a:t>
            </a:r>
            <a:r>
              <a:rPr lang="en-US" dirty="0">
                <a:cs typeface="Times New Roman" pitchFamily="18" charset="0"/>
              </a:rPr>
              <a:t>algorithm does not guarantee the </a:t>
            </a:r>
            <a:r>
              <a:rPr lang="en-US" dirty="0" smtClean="0">
                <a:cs typeface="Times New Roman" pitchFamily="18" charset="0"/>
              </a:rPr>
              <a:t>minimum outage </a:t>
            </a:r>
            <a:r>
              <a:rPr lang="en-US" dirty="0">
                <a:cs typeface="Times New Roman" pitchFamily="18" charset="0"/>
              </a:rPr>
              <a:t>but </a:t>
            </a:r>
            <a:r>
              <a:rPr lang="en-US" dirty="0" smtClean="0">
                <a:cs typeface="Times New Roman" pitchFamily="18" charset="0"/>
              </a:rPr>
              <a:t>it reduces the outage ratio in infeasible system while the total consumed transmit power is also reduced,</a:t>
            </a:r>
            <a:r>
              <a:rPr lang="en-US" dirty="0">
                <a:cs typeface="Times New Roman" pitchFamily="18" charset="0"/>
              </a:rPr>
              <a:t> as compared to </a:t>
            </a:r>
            <a:r>
              <a:rPr lang="en-US" dirty="0" smtClean="0">
                <a:cs typeface="Times New Roman" pitchFamily="18" charset="0"/>
              </a:rPr>
              <a:t>TPC.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959553"/>
              </p:ext>
            </p:extLst>
          </p:nvPr>
        </p:nvGraphicFramePr>
        <p:xfrm>
          <a:off x="3059113" y="2996952"/>
          <a:ext cx="20891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8" name="Formula" r:id="rId3" imgW="1103630" imgH="382270" progId="Equation.Ribbit">
                  <p:embed/>
                </p:oleObj>
              </mc:Choice>
              <mc:Fallback>
                <p:oleObj name="Formula" r:id="rId3" imgW="1103630" imgH="382270" progId="Equation.Ribbit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996952"/>
                        <a:ext cx="208915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69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TPC-SR -</a:t>
            </a:r>
            <a:r>
              <a:rPr lang="en-US" dirty="0" smtClean="0"/>
              <a:t>Analysis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Required information by each user to update its transmit power</a:t>
                </a:r>
              </a:p>
              <a:p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a-IR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  <m:r>
                        <a:rPr lang="fa-IR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fa-IR">
                          <a:latin typeface="Cambria Math"/>
                          <a:ea typeface="Cambria Math"/>
                        </a:rPr>
                        <m:t>min</m:t>
                      </m:r>
                      <m:r>
                        <a:rPr lang="fa-IR">
                          <a:latin typeface="Cambria Math"/>
                          <a:ea typeface="Cambria Math"/>
                        </a:rPr>
                        <m:t>{</m:t>
                      </m:r>
                      <m:sSub>
                        <m:sSubPr>
                          <m:ctrlPr>
                            <a:rPr lang="fa-I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fa-IR" i="1">
                              <a:latin typeface="Cambria Math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den>
                          </m:f>
                          <m:r>
                            <a:rPr lang="fa-IR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fa-IR" i="1">
                              <a:latin typeface="Cambria Math"/>
                              <a:sym typeface="Symbol"/>
                            </a:rPr>
                            <m:t></m:t>
                          </m:r>
                        </m:e>
                        <m:sub>
                          <m:r>
                            <a:rPr lang="fa-IR" i="1">
                              <a:latin typeface="Cambria Math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fa-I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fa-IR" i="1" dirty="0"/>
                            <m:t> </m:t>
                          </m:r>
                        </m:den>
                      </m:f>
                      <m:r>
                        <a:rPr lang="fa-IR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fa-IR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 smtClean="0"/>
              </a:p>
              <a:p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1346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1318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5 </a:t>
            </a:r>
            <a:r>
              <a:rPr lang="en-US" dirty="0" smtClean="0"/>
              <a:t>Outline</a:t>
            </a:r>
            <a:endParaRPr lang="fa-IR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17000"/>
              </a:lnSpc>
            </a:pPr>
            <a:r>
              <a:rPr lang="en-US" dirty="0" smtClean="0">
                <a:solidFill>
                  <a:srgbClr val="FF0000"/>
                </a:solidFill>
              </a:rPr>
              <a:t>Existing Distributed Power Control Algorithms</a:t>
            </a:r>
          </a:p>
          <a:p>
            <a:pPr lvl="2">
              <a:lnSpc>
                <a:spcPct val="117000"/>
              </a:lnSpc>
            </a:pPr>
            <a:r>
              <a:rPr lang="en-US" dirty="0" smtClean="0"/>
              <a:t>TPC,TPC-PR,TPC-TR, TPC-SR, </a:t>
            </a:r>
            <a:r>
              <a:rPr lang="en-US" dirty="0" smtClean="0">
                <a:solidFill>
                  <a:srgbClr val="FF0000"/>
                </a:solidFill>
              </a:rPr>
              <a:t>DFC</a:t>
            </a:r>
          </a:p>
          <a:p>
            <a:pPr lvl="2">
              <a:lnSpc>
                <a:spcPct val="117000"/>
              </a:lnSpc>
            </a:pPr>
            <a:r>
              <a:rPr lang="en-US" dirty="0" smtClean="0"/>
              <a:t>OPC, DTPC</a:t>
            </a:r>
          </a:p>
          <a:p>
            <a:pPr lvl="1">
              <a:lnSpc>
                <a:spcPct val="117000"/>
              </a:lnSpc>
            </a:pPr>
            <a:endParaRPr lang="en-US" dirty="0" smtClean="0"/>
          </a:p>
          <a:p>
            <a:pPr>
              <a:lnSpc>
                <a:spcPct val="117000"/>
              </a:lnSpc>
            </a:pPr>
            <a:endParaRPr lang="en-US" dirty="0" smtClean="0"/>
          </a:p>
          <a:p>
            <a:pPr>
              <a:lnSpc>
                <a:spcPct val="117000"/>
              </a:lnSpc>
            </a:pPr>
            <a:endParaRPr lang="en-US" dirty="0" smtClean="0"/>
          </a:p>
          <a:p>
            <a:endParaRPr lang="fa-IR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A508607-91F6-483C-A475-4C9EA73577AB}" type="slidenum">
              <a:rPr lang="ar-SA" smtClean="0"/>
              <a:pPr eaLnBrk="1" hangingPunct="1"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352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dirty="0" smtClean="0"/>
              <a:t>Summary of distributed power control algorithms examined so far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530725"/>
          </a:xfrm>
        </p:spPr>
        <p:txBody>
          <a:bodyPr/>
          <a:lstStyle/>
          <a:p>
            <a:pPr marL="457200" eaLnBrk="1" hangingPunct="1">
              <a:buSzTx/>
              <a:buFont typeface="Wingdings" pitchFamily="2" charset="2"/>
              <a:buBlip>
                <a:blip r:embed="rId4"/>
              </a:buBlip>
            </a:pPr>
            <a:r>
              <a:rPr lang="en-US" sz="2000" dirty="0" smtClean="0">
                <a:latin typeface="+mj-lt"/>
                <a:cs typeface="Times New Roman" pitchFamily="18" charset="0"/>
              </a:rPr>
              <a:t>TPC:</a:t>
            </a:r>
          </a:p>
          <a:p>
            <a:pPr marL="457200" eaLnBrk="1" hangingPunct="1">
              <a:buSzTx/>
              <a:buFont typeface="Wingdings" pitchFamily="2" charset="2"/>
              <a:buBlip>
                <a:blip r:embed="rId4"/>
              </a:buBlip>
            </a:pPr>
            <a:endParaRPr lang="en-US" sz="2000" dirty="0" smtClean="0">
              <a:latin typeface="+mj-lt"/>
              <a:cs typeface="Times New Roman" pitchFamily="18" charset="0"/>
            </a:endParaRPr>
          </a:p>
          <a:p>
            <a:pPr marL="457200" eaLnBrk="1" hangingPunct="1">
              <a:buSzTx/>
              <a:buFont typeface="Wingdings" pitchFamily="2" charset="2"/>
              <a:buBlip>
                <a:blip r:embed="rId4"/>
              </a:buBlip>
            </a:pPr>
            <a:r>
              <a:rPr lang="en-US" sz="2000" dirty="0" smtClean="0">
                <a:latin typeface="+mj-lt"/>
                <a:cs typeface="Times New Roman" pitchFamily="18" charset="0"/>
              </a:rPr>
              <a:t>TPC-TR or TPC-PR:</a:t>
            </a:r>
          </a:p>
          <a:p>
            <a:pPr marL="457200" eaLnBrk="1" hangingPunct="1">
              <a:buSzTx/>
              <a:buFont typeface="Wingdings" pitchFamily="2" charset="2"/>
              <a:buBlip>
                <a:blip r:embed="rId4"/>
              </a:buBlip>
            </a:pPr>
            <a:endParaRPr lang="en-US" sz="2000" dirty="0" smtClean="0">
              <a:latin typeface="+mj-lt"/>
              <a:cs typeface="Times New Roman" pitchFamily="18" charset="0"/>
            </a:endParaRPr>
          </a:p>
          <a:p>
            <a:pPr marL="457200" eaLnBrk="1" hangingPunct="1">
              <a:buSzTx/>
              <a:buFont typeface="Wingdings" pitchFamily="2" charset="2"/>
              <a:buBlip>
                <a:blip r:embed="rId4"/>
              </a:buBlip>
            </a:pPr>
            <a:r>
              <a:rPr lang="en-US" sz="2000" dirty="0" smtClean="0">
                <a:latin typeface="+mj-lt"/>
                <a:cs typeface="Times New Roman" pitchFamily="18" charset="0"/>
              </a:rPr>
              <a:t>OPC:</a:t>
            </a:r>
          </a:p>
          <a:p>
            <a:pPr marL="457200" eaLnBrk="1" hangingPunct="1">
              <a:buSzTx/>
              <a:buFont typeface="Wingdings" pitchFamily="2" charset="2"/>
              <a:buBlip>
                <a:blip r:embed="rId4"/>
              </a:buBlip>
            </a:pPr>
            <a:endParaRPr lang="en-US" sz="1100" dirty="0" smtClean="0">
              <a:latin typeface="+mj-lt"/>
              <a:cs typeface="Times New Roman" pitchFamily="18" charset="0"/>
            </a:endParaRPr>
          </a:p>
          <a:p>
            <a:pPr marL="457200" eaLnBrk="1" hangingPunct="1">
              <a:buSzTx/>
              <a:buFont typeface="Wingdings" pitchFamily="2" charset="2"/>
              <a:buBlip>
                <a:blip r:embed="rId4"/>
              </a:buBlip>
            </a:pPr>
            <a:r>
              <a:rPr lang="en-US" sz="2000" dirty="0" smtClean="0">
                <a:latin typeface="+mj-lt"/>
                <a:cs typeface="Times New Roman" pitchFamily="18" charset="0"/>
              </a:rPr>
              <a:t>TPC-SR:</a:t>
            </a:r>
          </a:p>
          <a:p>
            <a:pPr marL="857250" lvl="1" indent="-342900" eaLnBrk="1" hangingPunct="1">
              <a:buSzTx/>
              <a:buFont typeface="Wingdings" pitchFamily="2" charset="2"/>
              <a:buNone/>
            </a:pPr>
            <a:endParaRPr lang="en-US" sz="2000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461411"/>
              </p:ext>
            </p:extLst>
          </p:nvPr>
        </p:nvGraphicFramePr>
        <p:xfrm>
          <a:off x="1691680" y="2924944"/>
          <a:ext cx="2160240" cy="506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36" name="Formula" r:id="rId5" imgW="1400810" imgH="335280" progId="Equation.Ribbit">
                  <p:embed/>
                </p:oleObj>
              </mc:Choice>
              <mc:Fallback>
                <p:oleObj name="Formula" r:id="rId5" imgW="1400810" imgH="33528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924944"/>
                        <a:ext cx="2160240" cy="5067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542074"/>
              </p:ext>
            </p:extLst>
          </p:nvPr>
        </p:nvGraphicFramePr>
        <p:xfrm>
          <a:off x="1619672" y="1484784"/>
          <a:ext cx="24098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37" name="Formula" r:id="rId7" imgW="1483360" imgH="217170" progId="Equation.Ribbit">
                  <p:embed/>
                </p:oleObj>
              </mc:Choice>
              <mc:Fallback>
                <p:oleObj name="Formula" r:id="rId7" imgW="1483360" imgH="21717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484784"/>
                        <a:ext cx="2409825" cy="346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5848E97-66C2-43E2-BFE9-5AAA3014F49B}" type="slidenum">
              <a:rPr lang="ar-SA" smtClean="0"/>
              <a:pPr eaLnBrk="1" hangingPunct="1"/>
              <a:t>18</a:t>
            </a:fld>
            <a:endParaRPr lang="en-US" smtClean="0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V="1">
            <a:off x="1427163" y="4000500"/>
            <a:ext cx="46037" cy="2614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V="1">
            <a:off x="1390650" y="6578600"/>
            <a:ext cx="5184775" cy="50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6643688" y="6357938"/>
            <a:ext cx="427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400" i="1">
                <a:latin typeface="Times New Roman" pitchFamily="18" charset="0"/>
              </a:rPr>
              <a:t>R</a:t>
            </a:r>
            <a:r>
              <a:rPr lang="en-US" sz="2400" i="1" baseline="-25000">
                <a:latin typeface="Times New Roman" pitchFamily="18" charset="0"/>
              </a:rPr>
              <a:t>i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963613" y="3900488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400" i="1">
                <a:latin typeface="Times New Roman" pitchFamily="18" charset="0"/>
              </a:rPr>
              <a:t>p</a:t>
            </a:r>
            <a:r>
              <a:rPr lang="en-US" sz="2400" i="1" baseline="-25000">
                <a:latin typeface="Times New Roman" pitchFamily="18" charset="0"/>
              </a:rPr>
              <a:t>i</a:t>
            </a: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 flipV="1">
            <a:off x="4883150" y="4557713"/>
            <a:ext cx="0" cy="2016125"/>
          </a:xfrm>
          <a:prstGeom prst="line">
            <a:avLst/>
          </a:prstGeom>
          <a:noFill/>
          <a:ln w="38100">
            <a:solidFill>
              <a:srgbClr val="FFCC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V="1">
            <a:off x="4875213" y="4546600"/>
            <a:ext cx="1268412" cy="15875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4909170" y="4149080"/>
            <a:ext cx="6559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</a:rPr>
              <a:t>TPC</a:t>
            </a:r>
          </a:p>
        </p:txBody>
      </p:sp>
      <p:sp>
        <p:nvSpPr>
          <p:cNvPr id="17" name="Line 23"/>
          <p:cNvSpPr>
            <a:spLocks noChangeShapeType="1"/>
          </p:cNvSpPr>
          <p:nvPr/>
        </p:nvSpPr>
        <p:spPr bwMode="auto">
          <a:xfrm flipV="1">
            <a:off x="1398588" y="4562475"/>
            <a:ext cx="3521075" cy="2044700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 flipV="1">
            <a:off x="4905375" y="6573838"/>
            <a:ext cx="1201738" cy="0"/>
          </a:xfrm>
          <a:prstGeom prst="line">
            <a:avLst/>
          </a:prstGeom>
          <a:noFill/>
          <a:ln w="38100">
            <a:solidFill>
              <a:srgbClr val="FFCC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 flipV="1">
            <a:off x="1427163" y="4598988"/>
            <a:ext cx="3421062" cy="2016125"/>
          </a:xfrm>
          <a:prstGeom prst="line">
            <a:avLst/>
          </a:prstGeom>
          <a:noFill/>
          <a:ln w="38100">
            <a:solidFill>
              <a:srgbClr val="FFCC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5165725" y="5462588"/>
            <a:ext cx="24306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TPC-TR or TCP-PR, </a:t>
            </a:r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2994025" y="4557713"/>
            <a:ext cx="3221038" cy="1619250"/>
          </a:xfrm>
          <a:custGeom>
            <a:avLst/>
            <a:gdLst>
              <a:gd name="T0" fmla="*/ 0 w 1399"/>
              <a:gd name="T1" fmla="*/ 0 h 1020"/>
              <a:gd name="T2" fmla="*/ 2147483647 w 1399"/>
              <a:gd name="T3" fmla="*/ 2147483647 h 1020"/>
              <a:gd name="T4" fmla="*/ 2147483647 w 1399"/>
              <a:gd name="T5" fmla="*/ 2147483647 h 1020"/>
              <a:gd name="T6" fmla="*/ 2147483647 w 1399"/>
              <a:gd name="T7" fmla="*/ 2147483647 h 1020"/>
              <a:gd name="T8" fmla="*/ 0 60000 65536"/>
              <a:gd name="T9" fmla="*/ 0 60000 65536"/>
              <a:gd name="T10" fmla="*/ 0 60000 65536"/>
              <a:gd name="T11" fmla="*/ 0 60000 65536"/>
              <a:gd name="T12" fmla="*/ 0 w 1399"/>
              <a:gd name="T13" fmla="*/ 0 h 1020"/>
              <a:gd name="T14" fmla="*/ 1399 w 1399"/>
              <a:gd name="T15" fmla="*/ 1020 h 10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99" h="1020">
                <a:moveTo>
                  <a:pt x="0" y="0"/>
                </a:moveTo>
                <a:cubicBezTo>
                  <a:pt x="64" y="117"/>
                  <a:pt x="247" y="544"/>
                  <a:pt x="384" y="704"/>
                </a:cubicBezTo>
                <a:cubicBezTo>
                  <a:pt x="521" y="864"/>
                  <a:pt x="654" y="907"/>
                  <a:pt x="823" y="960"/>
                </a:cubicBezTo>
                <a:cubicBezTo>
                  <a:pt x="992" y="1013"/>
                  <a:pt x="1279" y="1008"/>
                  <a:pt x="1399" y="102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fa-IR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V="1">
            <a:off x="1500188" y="4560888"/>
            <a:ext cx="1458912" cy="14287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2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1505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281977"/>
              </p:ext>
            </p:extLst>
          </p:nvPr>
        </p:nvGraphicFramePr>
        <p:xfrm>
          <a:off x="7327912" y="4869160"/>
          <a:ext cx="1544960" cy="46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38" name="Formula" r:id="rId9" imgW="1256030" imgH="383540" progId="Equation.Ribbit">
                  <p:embed/>
                </p:oleObj>
              </mc:Choice>
              <mc:Fallback>
                <p:oleObj name="Formula" r:id="rId9" imgW="1256030" imgH="38354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12" y="4869160"/>
                        <a:ext cx="1544960" cy="463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993575"/>
              </p:ext>
            </p:extLst>
          </p:nvPr>
        </p:nvGraphicFramePr>
        <p:xfrm>
          <a:off x="2144366" y="3376042"/>
          <a:ext cx="4530724" cy="637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39" name="Formula" r:id="rId11" imgW="3660140" imgH="513080" progId="Equation.Ribbit">
                  <p:embed/>
                </p:oleObj>
              </mc:Choice>
              <mc:Fallback>
                <p:oleObj name="Formula" r:id="rId11" imgW="3660140" imgH="513080" progId="Equation.Ribbit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366" y="3376042"/>
                        <a:ext cx="4530724" cy="637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Line 25"/>
          <p:cNvSpPr>
            <a:spLocks noChangeShapeType="1"/>
          </p:cNvSpPr>
          <p:nvPr/>
        </p:nvSpPr>
        <p:spPr bwMode="auto">
          <a:xfrm flipV="1">
            <a:off x="1547664" y="4509120"/>
            <a:ext cx="3421062" cy="2016125"/>
          </a:xfrm>
          <a:prstGeom prst="line">
            <a:avLst/>
          </a:prstGeom>
          <a:noFill/>
          <a:ln w="38100">
            <a:solidFill>
              <a:srgbClr val="7030A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" name="Freeform 22"/>
          <p:cNvSpPr>
            <a:spLocks/>
          </p:cNvSpPr>
          <p:nvPr/>
        </p:nvSpPr>
        <p:spPr bwMode="auto">
          <a:xfrm>
            <a:off x="4879354" y="4545955"/>
            <a:ext cx="3221038" cy="1619250"/>
          </a:xfrm>
          <a:custGeom>
            <a:avLst/>
            <a:gdLst>
              <a:gd name="T0" fmla="*/ 0 w 1399"/>
              <a:gd name="T1" fmla="*/ 0 h 1020"/>
              <a:gd name="T2" fmla="*/ 2147483647 w 1399"/>
              <a:gd name="T3" fmla="*/ 2147483647 h 1020"/>
              <a:gd name="T4" fmla="*/ 2147483647 w 1399"/>
              <a:gd name="T5" fmla="*/ 2147483647 h 1020"/>
              <a:gd name="T6" fmla="*/ 2147483647 w 1399"/>
              <a:gd name="T7" fmla="*/ 2147483647 h 1020"/>
              <a:gd name="T8" fmla="*/ 0 60000 65536"/>
              <a:gd name="T9" fmla="*/ 0 60000 65536"/>
              <a:gd name="T10" fmla="*/ 0 60000 65536"/>
              <a:gd name="T11" fmla="*/ 0 60000 65536"/>
              <a:gd name="T12" fmla="*/ 0 w 1399"/>
              <a:gd name="T13" fmla="*/ 0 h 1020"/>
              <a:gd name="T14" fmla="*/ 1399 w 1399"/>
              <a:gd name="T15" fmla="*/ 1020 h 10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99" h="1020">
                <a:moveTo>
                  <a:pt x="0" y="0"/>
                </a:moveTo>
                <a:cubicBezTo>
                  <a:pt x="64" y="117"/>
                  <a:pt x="247" y="544"/>
                  <a:pt x="384" y="704"/>
                </a:cubicBezTo>
                <a:cubicBezTo>
                  <a:pt x="521" y="864"/>
                  <a:pt x="654" y="907"/>
                  <a:pt x="823" y="960"/>
                </a:cubicBezTo>
                <a:cubicBezTo>
                  <a:pt x="992" y="1013"/>
                  <a:pt x="1279" y="1008"/>
                  <a:pt x="1399" y="102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fa-I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13160" y="4365104"/>
                <a:ext cx="70651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p</m:t>
                              </m:r>
                            </m:e>
                          </m:acc>
                        </m:e>
                        <m:sub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60" y="4365104"/>
                <a:ext cx="706512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5318126" y="4869160"/>
            <a:ext cx="12573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</a:rPr>
              <a:t>TPC-SR</a:t>
            </a:r>
            <a:endParaRPr lang="en-US" sz="2000" dirty="0">
              <a:solidFill>
                <a:srgbClr val="7030A0"/>
              </a:solidFill>
              <a:latin typeface="Times New Roman" pitchFamily="18" charset="0"/>
            </a:endParaRPr>
          </a:p>
        </p:txBody>
      </p:sp>
      <p:sp>
        <p:nvSpPr>
          <p:cNvPr id="31" name="Text Box 19"/>
          <p:cNvSpPr txBox="1">
            <a:spLocks noChangeArrowheads="1"/>
          </p:cNvSpPr>
          <p:nvPr/>
        </p:nvSpPr>
        <p:spPr bwMode="auto">
          <a:xfrm>
            <a:off x="3195971" y="4581128"/>
            <a:ext cx="6848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</a:rPr>
              <a:t>OPC</a:t>
            </a:r>
            <a:endParaRPr 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389146"/>
              </p:ext>
            </p:extLst>
          </p:nvPr>
        </p:nvGraphicFramePr>
        <p:xfrm>
          <a:off x="3420517" y="2060575"/>
          <a:ext cx="38877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40" name="Formula" r:id="rId16" imgW="2866390" imgH="481330" progId="Equation.Ribbit">
                  <p:embed/>
                </p:oleObj>
              </mc:Choice>
              <mc:Fallback>
                <p:oleObj name="Formula" r:id="rId16" imgW="2866390" imgH="481330" progId="Equation.Ribbit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0517" y="2060575"/>
                        <a:ext cx="3887787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56036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/>
      <p:bldP spid="22" grpId="0" animBg="1" autoUpdateAnimBg="0"/>
      <p:bldP spid="23" grpId="0" animBg="1"/>
      <p:bldP spid="27" grpId="0" animBg="1"/>
      <p:bldP spid="28" grpId="0" animBg="1" autoUpdateAnimBg="0"/>
      <p:bldP spid="29" grpId="0"/>
      <p:bldP spid="30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486891"/>
          </a:xfrm>
        </p:spPr>
        <p:txBody>
          <a:bodyPr/>
          <a:lstStyle/>
          <a:p>
            <a:r>
              <a:rPr lang="en-US" dirty="0"/>
              <a:t>Summary 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5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934739"/>
              </p:ext>
            </p:extLst>
          </p:nvPr>
        </p:nvGraphicFramePr>
        <p:xfrm>
          <a:off x="323528" y="813416"/>
          <a:ext cx="8715375" cy="6260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1872208"/>
                <a:gridCol w="2376264"/>
                <a:gridCol w="2378671"/>
              </a:tblGrid>
              <a:tr h="640027">
                <a:tc>
                  <a:txBody>
                    <a:bodyPr/>
                    <a:lstStyle/>
                    <a:p>
                      <a:pPr algn="ctr"/>
                      <a:endParaRPr lang="en-US" sz="700" dirty="0" smtClean="0"/>
                    </a:p>
                    <a:p>
                      <a:pPr algn="ctr"/>
                      <a:r>
                        <a:rPr lang="en-US" sz="1800" dirty="0" smtClean="0"/>
                        <a:t>Algorithm</a:t>
                      </a:r>
                      <a:endParaRPr lang="en-US" sz="1800" dirty="0"/>
                    </a:p>
                  </a:txBody>
                  <a:tcPr marL="91439" marR="91439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Optimization Problem</a:t>
                      </a:r>
                      <a:endParaRPr lang="en-US" sz="1800" dirty="0"/>
                    </a:p>
                  </a:txBody>
                  <a:tcPr marL="91439" marR="91439" marT="45716" marB="45716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 smtClean="0"/>
                    </a:p>
                    <a:p>
                      <a:pPr algn="ctr"/>
                      <a:r>
                        <a:rPr lang="en-US" sz="1800" dirty="0" smtClean="0"/>
                        <a:t>Pros.</a:t>
                      </a:r>
                      <a:endParaRPr lang="en-US" sz="1800" dirty="0"/>
                    </a:p>
                  </a:txBody>
                  <a:tcPr marL="91439" marR="91439" marT="45716" marB="45716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 smtClean="0"/>
                    </a:p>
                    <a:p>
                      <a:pPr algn="ctr"/>
                      <a:r>
                        <a:rPr lang="en-US" sz="1800" dirty="0" smtClean="0"/>
                        <a:t>Cons.</a:t>
                      </a:r>
                      <a:endParaRPr lang="en-US" sz="1800" dirty="0"/>
                    </a:p>
                  </a:txBody>
                  <a:tcPr marL="91439" marR="91439" marT="45716" marB="45716"/>
                </a:tc>
              </a:tr>
              <a:tr h="1310531">
                <a:tc>
                  <a:txBody>
                    <a:bodyPr/>
                    <a:lstStyle/>
                    <a:p>
                      <a:pPr algn="l" rtl="0">
                        <a:spcAft>
                          <a:spcPts val="30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Target-SIR Tracking Power Control (TPC)</a:t>
                      </a: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Minimum</a:t>
                      </a:r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aggregate transmit power subject to users’ target-SIR</a:t>
                      </a:r>
                    </a:p>
                  </a:txBody>
                  <a:tcPr marL="91439" marR="91439" marT="45716" marB="4571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Existence of fixed-point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Convergence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Satisfying the objective function in feasible system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9" marR="91439" marT="45716" marB="4571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Lack of a distributed mechanism to check the feasibility</a:t>
                      </a:r>
                    </a:p>
                    <a:p>
                      <a:pPr marL="3429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Fixed target-SIR assignment</a:t>
                      </a:r>
                    </a:p>
                  </a:txBody>
                  <a:tcPr marL="91439" marR="91439" marT="45716" marB="45716">
                    <a:solidFill>
                      <a:schemeClr val="accent1"/>
                    </a:solidFill>
                  </a:tcPr>
                </a:tc>
              </a:tr>
              <a:tr h="708682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TPC with Permanent Removal (TPC-PR)</a:t>
                      </a:r>
                    </a:p>
                  </a:txBody>
                  <a:tcPr marL="91439" marR="91439" marT="45716" marB="457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Minimum outage ratio</a:t>
                      </a:r>
                    </a:p>
                  </a:txBody>
                  <a:tcPr marL="91439" marR="91439" marT="45716" marB="45716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Convergence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Reduces outage ratio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9" marR="91439" marT="45716" marB="45716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Permanent Removal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9" marR="91439" marT="45716" marB="45716"/>
                </a:tc>
              </a:tr>
              <a:tr h="9795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TPC with Temporary Removal (TPC-TR)</a:t>
                      </a:r>
                    </a:p>
                  </a:txBody>
                  <a:tcPr marL="91439" marR="91439" marT="45716" marB="457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Minimum outage ratio</a:t>
                      </a:r>
                    </a:p>
                  </a:txBody>
                  <a:tcPr marL="91439" marR="91439" marT="45716" marB="45716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Reduces outage ratio in</a:t>
                      </a:r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infeasible system (if it converges)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9" marR="91439" marT="45716" marB="45716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Possible</a:t>
                      </a:r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lack of fixed-point (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Possible power oscillation</a:t>
                      </a:r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9" marR="91439" marT="45716" marB="45716"/>
                </a:tc>
              </a:tr>
              <a:tr h="7345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TPC with Soft Removal (TPC-SR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1439" marR="91439" marT="45716" marB="457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Minimum outage ratio</a:t>
                      </a:r>
                    </a:p>
                  </a:txBody>
                  <a:tcPr marL="91439" marR="91439" marT="45716" marB="45716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Convergence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Reduces outage ratio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Reduces aggregate transmit power</a:t>
                      </a:r>
                    </a:p>
                  </a:txBody>
                  <a:tcPr marL="91439" marR="91439" marT="45716" marB="45716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Does not guarantee</a:t>
                      </a:r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the minimum outage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9" marR="91439" marT="45716" marB="45716"/>
                </a:tc>
              </a:tr>
              <a:tr h="1066711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Opportunistic</a:t>
                      </a:r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Power Control (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OPC)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9" marR="91439" marT="45716" marB="4571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Maximum System throughput</a:t>
                      </a:r>
                    </a:p>
                  </a:txBody>
                  <a:tcPr marL="91439" marR="91439" marT="45716" marB="4571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Existence of fixed-point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Convergence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Improves system throughput</a:t>
                      </a:r>
                    </a:p>
                  </a:txBody>
                  <a:tcPr marL="91439" marR="91439" marT="45716" marB="4571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endParaRPr lang="en-US" sz="8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Unfairness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9" marR="91439" marT="45716" marB="45716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41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/>
              <a:t>5</a:t>
            </a:r>
            <a:r>
              <a:rPr lang="en-US" dirty="0" smtClean="0"/>
              <a:t> Outline</a:t>
            </a:r>
            <a:endParaRPr lang="fa-IR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17000"/>
              </a:lnSpc>
            </a:pPr>
            <a:r>
              <a:rPr lang="en-US" dirty="0" smtClean="0">
                <a:solidFill>
                  <a:srgbClr val="FF0000"/>
                </a:solidFill>
              </a:rPr>
              <a:t>Existing Distributed Power Control Algorithms</a:t>
            </a:r>
          </a:p>
          <a:p>
            <a:pPr lvl="2">
              <a:lnSpc>
                <a:spcPct val="117000"/>
              </a:lnSpc>
            </a:pPr>
            <a:r>
              <a:rPr lang="en-US" dirty="0" smtClean="0"/>
              <a:t>TPC,TPC-PR,TPC-TR, TPC-SR, DFC</a:t>
            </a:r>
          </a:p>
          <a:p>
            <a:pPr lvl="2">
              <a:lnSpc>
                <a:spcPct val="117000"/>
              </a:lnSpc>
            </a:pPr>
            <a:r>
              <a:rPr lang="en-US" dirty="0" smtClean="0">
                <a:solidFill>
                  <a:srgbClr val="FF0000"/>
                </a:solidFill>
              </a:rPr>
              <a:t>OPC,</a:t>
            </a:r>
            <a:r>
              <a:rPr lang="en-US" dirty="0" smtClean="0"/>
              <a:t> DTPC</a:t>
            </a:r>
          </a:p>
          <a:p>
            <a:pPr lvl="1">
              <a:lnSpc>
                <a:spcPct val="117000"/>
              </a:lnSpc>
            </a:pPr>
            <a:endParaRPr lang="en-US" dirty="0" smtClean="0"/>
          </a:p>
          <a:p>
            <a:pPr>
              <a:lnSpc>
                <a:spcPct val="117000"/>
              </a:lnSpc>
            </a:pPr>
            <a:endParaRPr lang="en-US" dirty="0" smtClean="0"/>
          </a:p>
          <a:p>
            <a:pPr>
              <a:lnSpc>
                <a:spcPct val="117000"/>
              </a:lnSpc>
            </a:pPr>
            <a:endParaRPr lang="en-US" dirty="0" smtClean="0"/>
          </a:p>
          <a:p>
            <a:endParaRPr lang="fa-IR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A508607-91F6-483C-A475-4C9EA73577AB}" type="slidenum">
              <a:rPr lang="ar-SA" smtClean="0"/>
              <a:pPr eaLnBrk="1" hangingPunct="1"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290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2239417" y="520824"/>
            <a:ext cx="5221287" cy="1189038"/>
          </a:xfrm>
          <a:prstGeom prst="wedgeEllipseCallout">
            <a:avLst>
              <a:gd name="adj1" fmla="val 39084"/>
              <a:gd name="adj2" fmla="val 23262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257300" indent="-342900" algn="ctr" eaLnBrk="0" hangingPunct="0"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4000"/>
            <a:ext cx="8229600" cy="4530725"/>
          </a:xfrm>
        </p:spPr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72200"/>
            <a:ext cx="2133600" cy="457200"/>
          </a:xfrm>
        </p:spPr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5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4737106"/>
              </p:ext>
            </p:extLst>
          </p:nvPr>
        </p:nvGraphicFramePr>
        <p:xfrm>
          <a:off x="339972" y="597824"/>
          <a:ext cx="8715375" cy="6260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1872208"/>
                <a:gridCol w="2376264"/>
                <a:gridCol w="2378671"/>
              </a:tblGrid>
              <a:tr h="640027">
                <a:tc>
                  <a:txBody>
                    <a:bodyPr/>
                    <a:lstStyle/>
                    <a:p>
                      <a:pPr algn="ctr"/>
                      <a:endParaRPr lang="en-US" sz="700" dirty="0" smtClean="0"/>
                    </a:p>
                    <a:p>
                      <a:pPr algn="ctr"/>
                      <a:r>
                        <a:rPr lang="en-US" sz="1800" dirty="0" smtClean="0"/>
                        <a:t>Algorithm</a:t>
                      </a:r>
                      <a:endParaRPr lang="en-US" sz="1800" dirty="0"/>
                    </a:p>
                  </a:txBody>
                  <a:tcPr marL="91439" marR="91439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Optimization Problem</a:t>
                      </a:r>
                      <a:endParaRPr lang="en-US" sz="1800" dirty="0"/>
                    </a:p>
                  </a:txBody>
                  <a:tcPr marL="91439" marR="91439" marT="45716" marB="45716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 smtClean="0"/>
                    </a:p>
                    <a:p>
                      <a:pPr algn="ctr"/>
                      <a:r>
                        <a:rPr lang="en-US" sz="1800" dirty="0" smtClean="0"/>
                        <a:t>Pros.</a:t>
                      </a:r>
                      <a:endParaRPr lang="en-US" sz="1800" dirty="0"/>
                    </a:p>
                  </a:txBody>
                  <a:tcPr marL="91439" marR="91439" marT="45716" marB="45716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 smtClean="0"/>
                    </a:p>
                    <a:p>
                      <a:pPr algn="ctr"/>
                      <a:r>
                        <a:rPr lang="en-US" sz="1800" dirty="0" smtClean="0"/>
                        <a:t>Cons.</a:t>
                      </a:r>
                      <a:endParaRPr lang="en-US" sz="1800" dirty="0"/>
                    </a:p>
                  </a:txBody>
                  <a:tcPr marL="91439" marR="91439" marT="45716" marB="45716"/>
                </a:tc>
              </a:tr>
              <a:tr h="1310531">
                <a:tc>
                  <a:txBody>
                    <a:bodyPr/>
                    <a:lstStyle/>
                    <a:p>
                      <a:pPr algn="l" rtl="0">
                        <a:spcAft>
                          <a:spcPts val="30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Target-SIR Tracking Power Control (TPC)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Minimum</a:t>
                      </a:r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aggregate transmit power subject to users’ target-SIR</a:t>
                      </a:r>
                    </a:p>
                  </a:txBody>
                  <a:tcPr marL="91439" marR="91439" marT="45716" marB="45716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Existence of fixed-point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Convergence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Satisfying the objective function in feasible system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9" marR="91439" marT="45716" marB="45716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Lack of a distributed mechanism to check the feasibility</a:t>
                      </a:r>
                    </a:p>
                    <a:p>
                      <a:pPr marL="3429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Fixed target-SIR assignment</a:t>
                      </a:r>
                    </a:p>
                  </a:txBody>
                  <a:tcPr marL="91439" marR="91439" marT="45716" marB="45716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708682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TPC with Permanent Removal (TPC-PR)</a:t>
                      </a:r>
                    </a:p>
                  </a:txBody>
                  <a:tcPr marL="91439" marR="91439" marT="45716" marB="457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Minimum outage ratio</a:t>
                      </a:r>
                    </a:p>
                  </a:txBody>
                  <a:tcPr marL="91439" marR="91439" marT="45716" marB="45716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Convergence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Reduces outage ratio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9" marR="91439" marT="45716" marB="45716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Permanent Removal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9" marR="91439" marT="45716" marB="45716"/>
                </a:tc>
              </a:tr>
              <a:tr h="9795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TPC with Temporary Removal (TPC-TR)</a:t>
                      </a:r>
                    </a:p>
                  </a:txBody>
                  <a:tcPr marL="91439" marR="91439" marT="45716" marB="457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Minimum outage ratio</a:t>
                      </a:r>
                    </a:p>
                  </a:txBody>
                  <a:tcPr marL="91439" marR="91439" marT="45716" marB="45716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Reduces outage ratio in</a:t>
                      </a:r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infeasible system (if it converges)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9" marR="91439" marT="45716" marB="45716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Possible</a:t>
                      </a:r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lack of fixed-point (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Possible power oscillation</a:t>
                      </a:r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9" marR="91439" marT="45716" marB="45716"/>
                </a:tc>
              </a:tr>
              <a:tr h="7345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TPC with Soft Removal (TPC-SR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1439" marR="91439" marT="45716" marB="457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Minimum outage ratio</a:t>
                      </a:r>
                    </a:p>
                  </a:txBody>
                  <a:tcPr marL="91439" marR="91439" marT="45716" marB="45716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Convergence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Reduces outage ratio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Reduces aggregate transmit power</a:t>
                      </a:r>
                    </a:p>
                  </a:txBody>
                  <a:tcPr marL="91439" marR="91439" marT="45716" marB="45716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Does not guarantee</a:t>
                      </a:r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the minimum outage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9" marR="91439" marT="45716" marB="45716"/>
                </a:tc>
              </a:tr>
              <a:tr h="1066711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Opportunistic</a:t>
                      </a:r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Power Control (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OPC)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9" marR="91439" marT="45716" marB="45716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Maximum System throughput</a:t>
                      </a:r>
                    </a:p>
                  </a:txBody>
                  <a:tcPr marL="91439" marR="91439" marT="45716" marB="45716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Existence of fixed-point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Convergence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Improves system throughput</a:t>
                      </a:r>
                    </a:p>
                  </a:txBody>
                  <a:tcPr marL="91439" marR="91439" marT="45716" marB="45716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endParaRPr lang="en-US" sz="8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Unfairness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9" marR="91439" marT="45716" marB="45716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036192" y="3335014"/>
            <a:ext cx="5184775" cy="1785938"/>
            <a:chOff x="857198" y="1142953"/>
            <a:chExt cx="5184800" cy="1785951"/>
          </a:xfrm>
        </p:grpSpPr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857198" y="1142953"/>
              <a:ext cx="5184800" cy="1785951"/>
            </a:xfrm>
            <a:prstGeom prst="wedgeEllipseCallout">
              <a:avLst>
                <a:gd name="adj1" fmla="val 62780"/>
                <a:gd name="adj2" fmla="val -104563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1257300" indent="-342900" algn="ctr" eaLnBrk="0" hangingPunct="0">
                <a:defRPr/>
              </a:pP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857198" y="1142953"/>
              <a:ext cx="5184800" cy="1785951"/>
            </a:xfrm>
            <a:prstGeom prst="wedgeEllipseCallout">
              <a:avLst>
                <a:gd name="adj1" fmla="val 60301"/>
                <a:gd name="adj2" fmla="val 8839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1257300" indent="-342900" algn="ctr" eaLnBrk="0" hangingPunct="0">
                <a:defRPr/>
              </a:pP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</p:grp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07504" y="3909010"/>
            <a:ext cx="6264276" cy="11695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57300" indent="-342900" algn="ctr" eaLnBrk="0" hangingPunct="0">
              <a:spcBef>
                <a:spcPct val="50000"/>
              </a:spcBef>
              <a:defRPr/>
            </a:pPr>
            <a:r>
              <a:rPr lang="en-US" sz="2000" dirty="0">
                <a:latin typeface="+mj-lt"/>
                <a:cs typeface="+mn-cs"/>
              </a:rPr>
              <a:t>P2) Optimizing System Throughput Subject to U</a:t>
            </a:r>
            <a:r>
              <a:rPr lang="en-US" sz="2000" dirty="0">
                <a:latin typeface="+mj-lt"/>
              </a:rPr>
              <a:t>sers</a:t>
            </a:r>
            <a:r>
              <a:rPr lang="en-US" sz="2000" dirty="0">
                <a:latin typeface="+mj-lt"/>
                <a:cs typeface="+mn-cs"/>
              </a:rPr>
              <a:t>' SIRs </a:t>
            </a:r>
            <a:r>
              <a:rPr lang="en-US" sz="2000" dirty="0" smtClean="0">
                <a:latin typeface="+mj-lt"/>
                <a:cs typeface="+mn-cs"/>
              </a:rPr>
              <a:t>Constraint</a:t>
            </a:r>
          </a:p>
          <a:p>
            <a:pPr marL="1257300" indent="-342900"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latin typeface="+mj-lt"/>
                <a:cs typeface="+mn-cs"/>
              </a:rPr>
              <a:t>(Resolved by DTPC)</a:t>
            </a:r>
            <a:endParaRPr lang="en-US" sz="2000" dirty="0">
              <a:latin typeface="+mj-lt"/>
              <a:cs typeface="+mn-cs"/>
            </a:endParaRP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2087017" y="368424"/>
            <a:ext cx="5221287" cy="1189038"/>
          </a:xfrm>
          <a:prstGeom prst="wedgeEllipseCallout">
            <a:avLst>
              <a:gd name="adj1" fmla="val 39814"/>
              <a:gd name="adj2" fmla="val 5449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257300" indent="-342900" algn="ctr" eaLnBrk="0" hangingPunct="0"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2087017" y="368424"/>
            <a:ext cx="5221287" cy="1189038"/>
          </a:xfrm>
          <a:prstGeom prst="wedgeEllipseCallout">
            <a:avLst>
              <a:gd name="adj1" fmla="val 42550"/>
              <a:gd name="adj2" fmla="val 32634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257300" indent="-342900" algn="ctr" eaLnBrk="0" hangingPunct="0"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2087017" y="368424"/>
            <a:ext cx="5221287" cy="1189038"/>
          </a:xfrm>
          <a:prstGeom prst="wedgeEllipseCallout">
            <a:avLst>
              <a:gd name="adj1" fmla="val 39736"/>
              <a:gd name="adj2" fmla="val 17826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257300" indent="-342900" algn="ctr" eaLnBrk="0" hangingPunct="0"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729829" y="504889"/>
            <a:ext cx="457200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57300" indent="-342900" algn="ctr" eaLnBrk="0" hangingPunct="0">
              <a:spcBef>
                <a:spcPct val="50000"/>
              </a:spcBef>
              <a:buFont typeface="Webdings" pitchFamily="18" charset="2"/>
              <a:buNone/>
              <a:defRPr/>
            </a:pPr>
            <a:r>
              <a:rPr lang="en-US" sz="2000" dirty="0">
                <a:latin typeface="+mj-lt"/>
                <a:cs typeface="+mn-cs"/>
              </a:rPr>
              <a:t>P1) Gradual </a:t>
            </a:r>
            <a:r>
              <a:rPr lang="en-US" sz="2000" dirty="0" smtClean="0">
                <a:latin typeface="+mj-lt"/>
                <a:cs typeface="+mn-cs"/>
              </a:rPr>
              <a:t>Temporary Removal with Feasibility Check (resolved by DFC)</a:t>
            </a:r>
            <a:endParaRPr lang="en-US" sz="2000" dirty="0">
              <a:latin typeface="+mj-lt"/>
              <a:cs typeface="+mn-cs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86891"/>
          </a:xfrm>
        </p:spPr>
        <p:txBody>
          <a:bodyPr/>
          <a:lstStyle/>
          <a:p>
            <a:r>
              <a:rPr lang="en-US" dirty="0"/>
              <a:t>Summary 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40052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/>
      <p:bldP spid="10" grpId="0" animBg="1"/>
      <p:bldP spid="11" grpId="0" animBg="1"/>
      <p:bldP spid="12" grpId="0" animBg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1800"/>
            <a:ext cx="8472488" cy="1139825"/>
          </a:xfrm>
        </p:spPr>
        <p:txBody>
          <a:bodyPr anchor="ctr"/>
          <a:lstStyle/>
          <a:p>
            <a:pPr algn="ctr" eaLnBrk="1" hangingPunct="1"/>
            <a:r>
              <a:rPr lang="en-US" dirty="0" smtClean="0"/>
              <a:t>New Problems Statements</a:t>
            </a: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A91271C-6A42-416F-9B42-EE2B67A9AFC3}" type="slidenum">
              <a:rPr lang="ar-SA" smtClean="0"/>
              <a:pPr eaLnBrk="1" hangingPunct="1"/>
              <a:t>21</a:t>
            </a:fld>
            <a:endParaRPr lang="en-US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1500188"/>
            <a:ext cx="8229600" cy="478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38150" indent="-381000">
              <a:spcBef>
                <a:spcPts val="600"/>
              </a:spcBef>
              <a:buClr>
                <a:schemeClr val="bg2"/>
              </a:buClr>
              <a:buFontTx/>
              <a:buBlip>
                <a:blip r:embed="rId3"/>
              </a:buBlip>
              <a:defRPr/>
            </a:pPr>
            <a:r>
              <a:rPr lang="en-US" sz="2400" b="1" dirty="0">
                <a:latin typeface="+mj-lt"/>
                <a:cs typeface="Times New Roman" pitchFamily="18" charset="0"/>
              </a:rPr>
              <a:t>P1) Gradual removal </a:t>
            </a:r>
            <a:r>
              <a:rPr lang="en-US" sz="2400" b="1" dirty="0" smtClean="0">
                <a:latin typeface="+mj-lt"/>
                <a:cs typeface="Times New Roman" pitchFamily="18" charset="0"/>
              </a:rPr>
              <a:t>problem (resolved by DFC)</a:t>
            </a:r>
            <a:endParaRPr lang="en-US" sz="2400" b="1" dirty="0">
              <a:latin typeface="+mj-lt"/>
              <a:cs typeface="Times New Roman" pitchFamily="18" charset="0"/>
            </a:endParaRPr>
          </a:p>
          <a:p>
            <a:pPr marL="438150" indent="-381000">
              <a:spcBef>
                <a:spcPts val="600"/>
              </a:spcBef>
              <a:buClr>
                <a:schemeClr val="bg2"/>
              </a:buClr>
              <a:buFontTx/>
              <a:buBlip>
                <a:blip r:embed="rId3"/>
              </a:buBlip>
              <a:defRPr/>
            </a:pPr>
            <a:endParaRPr lang="en-US" sz="2400" b="1" dirty="0">
              <a:latin typeface="+mj-lt"/>
              <a:cs typeface="Times New Roman" pitchFamily="18" charset="0"/>
            </a:endParaRPr>
          </a:p>
          <a:p>
            <a:pPr marL="438150" indent="-381000">
              <a:spcBef>
                <a:spcPts val="600"/>
              </a:spcBef>
              <a:buClr>
                <a:schemeClr val="bg2"/>
              </a:buClr>
              <a:buFontTx/>
              <a:buBlip>
                <a:blip r:embed="rId3"/>
              </a:buBlip>
              <a:defRPr/>
            </a:pPr>
            <a:r>
              <a:rPr lang="en-US" sz="2400" b="1" dirty="0">
                <a:latin typeface="+mj-lt"/>
                <a:cs typeface="Times New Roman" pitchFamily="18" charset="0"/>
              </a:rPr>
              <a:t>P2) Optimizing System Throughput Subject to Users' SIRs </a:t>
            </a:r>
            <a:r>
              <a:rPr lang="en-US" sz="2400" b="1" dirty="0" smtClean="0">
                <a:latin typeface="+mj-lt"/>
                <a:cs typeface="Times New Roman" pitchFamily="18" charset="0"/>
              </a:rPr>
              <a:t>Constraint (Resolved by DTPC)</a:t>
            </a:r>
            <a:endParaRPr lang="en-US" sz="2400" b="1" dirty="0">
              <a:latin typeface="+mj-lt"/>
              <a:cs typeface="Times New Roman" pitchFamily="18" charset="0"/>
            </a:endParaRPr>
          </a:p>
          <a:p>
            <a:pPr marL="438150" indent="-381000">
              <a:spcBef>
                <a:spcPts val="600"/>
              </a:spcBef>
              <a:buClr>
                <a:schemeClr val="bg2"/>
              </a:buClr>
              <a:buFontTx/>
              <a:buBlip>
                <a:blip r:embed="rId3"/>
              </a:buBlip>
              <a:defRPr/>
            </a:pPr>
            <a:endParaRPr lang="en-US" sz="2400" b="1" dirty="0">
              <a:latin typeface="+mj-lt"/>
              <a:cs typeface="Times New Roman" pitchFamily="18" charset="0"/>
            </a:endParaRPr>
          </a:p>
          <a:p>
            <a:pPr marL="838200" lvl="1" indent="-381000" eaLnBrk="0" hangingPunct="0">
              <a:defRPr/>
            </a:pPr>
            <a:endParaRPr lang="en-US" sz="2000" b="1" dirty="0">
              <a:latin typeface="+mj-lt"/>
              <a:cs typeface="Times New Roman" pitchFamily="18" charset="0"/>
            </a:endParaRPr>
          </a:p>
          <a:p>
            <a:pPr marL="438150" indent="-381000">
              <a:spcBef>
                <a:spcPct val="20000"/>
              </a:spcBef>
              <a:buClr>
                <a:schemeClr val="bg2"/>
              </a:buClr>
              <a:buFontTx/>
              <a:buBlip>
                <a:blip r:embed="rId3"/>
              </a:buBlip>
              <a:defRPr/>
            </a:pPr>
            <a:endParaRPr lang="en-US" sz="2000" b="1" kern="0" dirty="0">
              <a:latin typeface="+mj-lt"/>
              <a:cs typeface="Times New Roman" pitchFamily="18" charset="0"/>
            </a:endParaRPr>
          </a:p>
          <a:p>
            <a:pPr marL="438150" indent="-381000">
              <a:spcBef>
                <a:spcPct val="20000"/>
              </a:spcBef>
              <a:buClr>
                <a:schemeClr val="bg2"/>
              </a:buClr>
              <a:buFontTx/>
              <a:buBlip>
                <a:blip r:embed="rId3"/>
              </a:buBlip>
              <a:defRPr/>
            </a:pPr>
            <a:endParaRPr lang="en-US" sz="2400" b="1" kern="0" dirty="0">
              <a:latin typeface="+mj-lt"/>
              <a:cs typeface="Times New Roman" pitchFamily="18" charset="0"/>
            </a:endParaRPr>
          </a:p>
          <a:p>
            <a:pPr marL="438150" indent="-381000">
              <a:spcBef>
                <a:spcPct val="20000"/>
              </a:spcBef>
              <a:buClr>
                <a:schemeClr val="bg2"/>
              </a:buClr>
              <a:buFontTx/>
              <a:buBlip>
                <a:blip r:embed="rId3"/>
              </a:buBlip>
              <a:defRPr/>
            </a:pPr>
            <a:endParaRPr lang="en-US" sz="2400" b="1" kern="0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499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488" cy="1042988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latin typeface="+mj-lt"/>
              </a:rPr>
              <a:t>Suppose that the target-SIRs of each set of users {N1}, {N2}, {N3}, and {N2, N3} are feasible and for any other set of users are infeasible</a:t>
            </a:r>
            <a:endParaRPr lang="en-US" sz="2400" dirty="0">
              <a:latin typeface="+mj-lt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A229656-AE5F-439F-85A2-2D52A1BB9830}" type="slidenum">
              <a:rPr lang="ar-SA" smtClean="0"/>
              <a:pPr eaLnBrk="1" hangingPunct="1"/>
              <a:t>22</a:t>
            </a:fld>
            <a:endParaRPr lang="en-US" smtClean="0"/>
          </a:p>
        </p:txBody>
      </p:sp>
      <p:pic>
        <p:nvPicPr>
          <p:cNvPr id="399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928938"/>
            <a:ext cx="4431977" cy="335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932040" y="3068960"/>
            <a:ext cx="4104456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 smtClean="0">
                <a:latin typeface="+mj-lt"/>
                <a:cs typeface="+mn-cs"/>
              </a:rPr>
              <a:t>The </a:t>
            </a:r>
            <a:r>
              <a:rPr lang="en-US" kern="0" dirty="0">
                <a:latin typeface="+mj-lt"/>
                <a:cs typeface="+mn-cs"/>
              </a:rPr>
              <a:t>minimum outage is 1/3, obtained by a transmit power vector that satisfies the target-SIRs for the set {N2, N3}. Only the transmit power vectors satisfying the target-SIRs for the </a:t>
            </a:r>
            <a:r>
              <a:rPr lang="en-US" kern="0" dirty="0" smtClean="0">
                <a:latin typeface="+mj-lt"/>
                <a:cs typeface="+mn-cs"/>
              </a:rPr>
              <a:t>sets {</a:t>
            </a:r>
            <a:r>
              <a:rPr lang="en-US" kern="0" dirty="0">
                <a:latin typeface="+mj-lt"/>
                <a:cs typeface="+mn-cs"/>
              </a:rPr>
              <a:t>N1} or {N2, N3} are Pareto efficient, among which the transmission power vector satisfying the target-SIRs for the set {N1} does not minimize the outage. 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85775" y="25876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Motivating Example</a:t>
            </a:r>
          </a:p>
        </p:txBody>
      </p:sp>
    </p:spTree>
    <p:extLst>
      <p:ext uri="{BB962C8B-B14F-4D97-AF65-F5344CB8AC3E}">
        <p14:creationId xmlns:p14="http://schemas.microsoft.com/office/powerpoint/2010/main" val="138509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Gradual Removal Problem: Pareto and Energy Efficient Power Control</a:t>
            </a:r>
            <a:endParaRPr lang="fa-I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denote the supported users by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the non-supported users by</a:t>
            </a:r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255849"/>
              </p:ext>
            </p:extLst>
          </p:nvPr>
        </p:nvGraphicFramePr>
        <p:xfrm>
          <a:off x="2555776" y="2492896"/>
          <a:ext cx="32099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68" name="Formula" r:id="rId3" imgW="1823720" imgH="177800" progId="Equation.Ribbit">
                  <p:embed/>
                </p:oleObj>
              </mc:Choice>
              <mc:Fallback>
                <p:oleObj name="Formula" r:id="rId3" imgW="1823720" imgH="177800" progId="Equation.Ribbit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492896"/>
                        <a:ext cx="3209925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081543"/>
              </p:ext>
            </p:extLst>
          </p:nvPr>
        </p:nvGraphicFramePr>
        <p:xfrm>
          <a:off x="3059832" y="4221088"/>
          <a:ext cx="2071688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69" name="Formula" r:id="rId5" imgW="1226820" imgH="179070" progId="Equation.Ribbit">
                  <p:embed/>
                </p:oleObj>
              </mc:Choice>
              <mc:Fallback>
                <p:oleObj name="Formula" r:id="rId5" imgW="1226820" imgH="179070" progId="Equation.Ribbit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221088"/>
                        <a:ext cx="2071688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028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dirty="0" smtClean="0"/>
              <a:t>Gradual Removal Problem: Pareto and Energy Efficient Power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8150" indent="-381000" eaLnBrk="1" hangingPunct="1">
              <a:buSzTx/>
              <a:buFontTx/>
              <a:buBlip>
                <a:blip r:embed="rId4"/>
              </a:buBlip>
              <a:defRPr/>
            </a:pPr>
            <a:r>
              <a:rPr lang="en-US" b="1" kern="1200" dirty="0" smtClean="0">
                <a:latin typeface="Times New Roman" pitchFamily="18" charset="0"/>
                <a:cs typeface="Times New Roman" pitchFamily="18" charset="0"/>
              </a:rPr>
              <a:t>Pareto efficiency</a:t>
            </a:r>
          </a:p>
          <a:p>
            <a:pPr marL="838200" lvl="1" indent="-381000" eaLnBrk="1" hangingPunct="1">
              <a:buSzTx/>
              <a:buFontTx/>
              <a:buBlip>
                <a:blip r:embed="rId4"/>
              </a:buBlip>
              <a:defRPr/>
            </a:pPr>
            <a:r>
              <a:rPr lang="en-US" b="1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A transmit power     Pareto dominates another vector </a:t>
            </a:r>
          </a:p>
          <a:p>
            <a:pPr marL="838200" lvl="1" indent="-381000" eaLnBrk="1" hangingPunct="1">
              <a:buSzTx/>
              <a:buFont typeface="Wingdings" pitchFamily="2" charset="2"/>
              <a:buNone/>
              <a:defRPr/>
            </a:pPr>
            <a:r>
              <a:rPr lang="en-US" b="1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	if</a:t>
            </a:r>
          </a:p>
          <a:p>
            <a:pPr marL="838200" lvl="1" indent="-381000" eaLnBrk="1" hangingPunct="1">
              <a:buSzTx/>
              <a:buFontTx/>
              <a:buBlip>
                <a:blip r:embed="rId4"/>
              </a:buBlip>
              <a:defRPr/>
            </a:pPr>
            <a:r>
              <a:rPr lang="en-US" b="1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A transmit power is Pareto efficient if there is no other transmit power vector which dominates it.</a:t>
            </a:r>
          </a:p>
          <a:p>
            <a:pPr marL="438150" indent="-381000" eaLnBrk="1" hangingPunct="1">
              <a:buSzTx/>
              <a:buFontTx/>
              <a:buBlip>
                <a:blip r:embed="rId4"/>
              </a:buBlip>
              <a:defRPr/>
            </a:pPr>
            <a:endParaRPr lang="en-US" b="1" kern="1200" dirty="0" smtClean="0">
              <a:latin typeface="Times New Roman" pitchFamily="18" charset="0"/>
              <a:cs typeface="Times New Roman" pitchFamily="18" charset="0"/>
            </a:endParaRPr>
          </a:p>
          <a:p>
            <a:pPr marL="438150" indent="-381000" eaLnBrk="1" hangingPunct="1">
              <a:buSzTx/>
              <a:buFontTx/>
              <a:buBlip>
                <a:blip r:embed="rId4"/>
              </a:buBlip>
              <a:defRPr/>
            </a:pPr>
            <a:r>
              <a:rPr lang="en-US" b="1" kern="1200" dirty="0" smtClean="0">
                <a:latin typeface="Times New Roman" pitchFamily="18" charset="0"/>
                <a:cs typeface="Times New Roman" pitchFamily="18" charset="0"/>
              </a:rPr>
              <a:t>Pareto and energy efficient power control</a:t>
            </a:r>
            <a:r>
              <a:rPr lang="en-US" b="1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: A transmit power      is Pareto and energy efficient if it:</a:t>
            </a:r>
          </a:p>
          <a:p>
            <a:pPr marL="1238250" lvl="2" indent="-381000" eaLnBrk="1" hangingPunct="1">
              <a:buSzTx/>
              <a:buFontTx/>
              <a:buBlip>
                <a:blip r:embed="rId4"/>
              </a:buBlip>
              <a:defRPr/>
            </a:pPr>
            <a:r>
              <a:rPr lang="en-US" b="1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is Pareto efficient</a:t>
            </a:r>
          </a:p>
          <a:p>
            <a:pPr marL="1238250" lvl="2" indent="-381000" eaLnBrk="1" hangingPunct="1">
              <a:buSzTx/>
              <a:buFontTx/>
              <a:buBlip>
                <a:blip r:embed="rId4"/>
              </a:buBlip>
              <a:defRPr/>
            </a:pPr>
            <a:r>
              <a:rPr lang="en-US" b="1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is the solution of</a:t>
            </a:r>
          </a:p>
        </p:txBody>
      </p:sp>
      <p:sp>
        <p:nvSpPr>
          <p:cNvPr id="820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6B9CA01-6274-4605-BEE1-332A755347C5}" type="slidenum">
              <a:rPr lang="ar-SA" smtClean="0"/>
              <a:pPr eaLnBrk="1" hangingPunct="1"/>
              <a:t>24</a:t>
            </a:fld>
            <a:endParaRPr lang="en-US" smtClean="0"/>
          </a:p>
        </p:txBody>
      </p:sp>
      <p:sp>
        <p:nvSpPr>
          <p:cNvPr id="8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82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820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1714500" y="2643188"/>
          <a:ext cx="15303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85" name="Formula" r:id="rId5" imgW="861060" imgH="179070" progId="Equation.Ribbit">
                  <p:embed/>
                </p:oleObj>
              </mc:Choice>
              <mc:Fallback>
                <p:oleObj name="Formula" r:id="rId5" imgW="861060" imgH="17907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643188"/>
                        <a:ext cx="153035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81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69742"/>
              </p:ext>
            </p:extLst>
          </p:nvPr>
        </p:nvGraphicFramePr>
        <p:xfrm>
          <a:off x="3746004" y="2265883"/>
          <a:ext cx="2143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86" name="Formula" r:id="rId7" imgW="95515" imgH="118439" progId="Equation.Ribbit">
                  <p:embed/>
                </p:oleObj>
              </mc:Choice>
              <mc:Fallback>
                <p:oleObj name="Formula" r:id="rId7" imgW="95515" imgH="118439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004" y="2265883"/>
                        <a:ext cx="214313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8196" name="Object 9"/>
          <p:cNvGraphicFramePr>
            <a:graphicFrameLocks noChangeAspect="1"/>
          </p:cNvGraphicFramePr>
          <p:nvPr/>
        </p:nvGraphicFramePr>
        <p:xfrm>
          <a:off x="8358188" y="2228850"/>
          <a:ext cx="285750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87" name="Formula" r:id="rId9" imgW="128448" imgH="161514" progId="Equation.Ribbit">
                  <p:embed/>
                </p:oleObj>
              </mc:Choice>
              <mc:Fallback>
                <p:oleObj name="Formula" r:id="rId9" imgW="128448" imgH="161514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8188" y="2228850"/>
                        <a:ext cx="285750" cy="27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820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819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826112"/>
              </p:ext>
            </p:extLst>
          </p:nvPr>
        </p:nvGraphicFramePr>
        <p:xfrm>
          <a:off x="3833813" y="5846763"/>
          <a:ext cx="39528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88" name="Formula" r:id="rId11" imgW="2287440" imgH="374760" progId="Equation.Ribbit">
                  <p:embed/>
                </p:oleObj>
              </mc:Choice>
              <mc:Fallback>
                <p:oleObj name="Formula" r:id="rId11" imgW="2287440" imgH="37476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813" y="5846763"/>
                        <a:ext cx="3952875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356829"/>
              </p:ext>
            </p:extLst>
          </p:nvPr>
        </p:nvGraphicFramePr>
        <p:xfrm>
          <a:off x="3419872" y="4869160"/>
          <a:ext cx="214312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89" name="Formula" r:id="rId13" imgW="96654" imgH="162786" progId="Equation.Ribbit">
                  <p:embed/>
                </p:oleObj>
              </mc:Choice>
              <mc:Fallback>
                <p:oleObj name="Formula" r:id="rId13" imgW="96654" imgH="162786" progId="Equation.Ribbit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869160"/>
                        <a:ext cx="214312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337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43925" cy="11398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Pareto and Energy Efficient Power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8150" indent="-381000" eaLnBrk="1" hangingPunct="1">
              <a:buSzTx/>
              <a:buFontTx/>
              <a:buBlip>
                <a:blip r:embed="rId4"/>
              </a:buBlip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kern="1200" dirty="0" smtClean="0">
                <a:latin typeface="Times New Roman" pitchFamily="18" charset="0"/>
                <a:cs typeface="Times New Roman" pitchFamily="18" charset="0"/>
              </a:rPr>
              <a:t>Lemma 1</a:t>
            </a:r>
          </a:p>
          <a:p>
            <a:pPr marL="838200" lvl="1" indent="-381000" eaLnBrk="1" hangingPunct="1">
              <a:buSzTx/>
              <a:buFontTx/>
              <a:buBlip>
                <a:blip r:embed="rId4"/>
              </a:buBlip>
              <a:defRPr/>
            </a:pPr>
            <a:r>
              <a:rPr lang="en-US" sz="2000" b="1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A transmit power      is Pareto efficient if and only if for any                 the target-SIRs for users in the set                      are not feasible</a:t>
            </a:r>
          </a:p>
          <a:p>
            <a:pPr marL="857250" lvl="1" indent="-342900" eaLnBrk="1" hangingPunct="1">
              <a:buSzTx/>
              <a:buFont typeface="Wingdings" pitchFamily="2" charset="2"/>
              <a:buBlip>
                <a:blip r:embed="rId4"/>
              </a:buBlip>
              <a:defRPr/>
            </a:pPr>
            <a:endParaRPr lang="en-US" b="1" kern="1200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38150" indent="-381000" eaLnBrk="1" hangingPunct="1">
              <a:buSzTx/>
              <a:buFontTx/>
              <a:buBlip>
                <a:blip r:embed="rId4"/>
              </a:buBlip>
              <a:defRPr/>
            </a:pPr>
            <a:r>
              <a:rPr lang="en-US" sz="2400" b="1" kern="1200" dirty="0" smtClean="0">
                <a:latin typeface="Times New Roman" pitchFamily="18" charset="0"/>
                <a:cs typeface="Times New Roman" pitchFamily="18" charset="0"/>
              </a:rPr>
              <a:t>Lemma 2</a:t>
            </a:r>
          </a:p>
          <a:p>
            <a:pPr marL="838200" lvl="1" indent="-381000" eaLnBrk="1" hangingPunct="1">
              <a:buSzTx/>
              <a:buFontTx/>
              <a:buBlip>
                <a:blip r:embed="rId4"/>
              </a:buBlip>
              <a:defRPr/>
            </a:pPr>
            <a:r>
              <a:rPr lang="en-US" sz="2000" b="1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If a transmit power solves the minimum outage problem then it is Pareto efficient. The inverse is not necessarily true, i.e., a Pareto-efficient transmit power vector does not necessarily minimize the outage </a:t>
            </a:r>
          </a:p>
          <a:p>
            <a:pPr marL="438150" indent="-381000" eaLnBrk="1" hangingPunct="1">
              <a:buSzTx/>
              <a:buFontTx/>
              <a:buBlip>
                <a:blip r:embed="rId4"/>
              </a:buBlip>
              <a:defRPr/>
            </a:pPr>
            <a:r>
              <a:rPr lang="en-US" sz="2400" b="1" kern="1200" dirty="0" smtClean="0">
                <a:latin typeface="Times New Roman" pitchFamily="18" charset="0"/>
                <a:cs typeface="Times New Roman" pitchFamily="18" charset="0"/>
              </a:rPr>
              <a:t>Lemma 3</a:t>
            </a:r>
          </a:p>
          <a:p>
            <a:pPr marL="838200" lvl="1" indent="-381000" eaLnBrk="1" hangingPunct="1">
              <a:buSzTx/>
              <a:buFontTx/>
              <a:buBlip>
                <a:blip r:embed="rId4"/>
              </a:buBlip>
              <a:defRPr/>
            </a:pPr>
            <a:r>
              <a:rPr lang="en-US" sz="2000" b="1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If a transmit power is Pareto and energy efficient, all transmitting  users reach their target-SIR with minimum aggregate transmit power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102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09E7847-5C07-433D-8D77-F8EB74C20541}" type="slidenum">
              <a:rPr lang="ar-SA" smtClean="0"/>
              <a:pPr eaLnBrk="1" hangingPunct="1"/>
              <a:t>25</a:t>
            </a:fld>
            <a:endParaRPr lang="en-US" smtClean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357563" y="2286000"/>
          <a:ext cx="2143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50" name="Formula" r:id="rId5" imgW="95515" imgH="118439" progId="Equation.Ribbit">
                  <p:embed/>
                </p:oleObj>
              </mc:Choice>
              <mc:Fallback>
                <p:oleObj name="Formula" r:id="rId5" imgW="95515" imgH="118439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2286000"/>
                        <a:ext cx="214312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7858125" y="2228850"/>
          <a:ext cx="1008063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51" name="Formula" r:id="rId7" imgW="576110" imgH="179319" progId="Equation.Ribbit">
                  <p:embed/>
                </p:oleObj>
              </mc:Choice>
              <mc:Fallback>
                <p:oleObj name="Formula" r:id="rId7" imgW="576110" imgH="179319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25" y="2228850"/>
                        <a:ext cx="1008063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10244" name="Object 5"/>
          <p:cNvGraphicFramePr>
            <a:graphicFrameLocks noChangeAspect="1"/>
          </p:cNvGraphicFramePr>
          <p:nvPr/>
        </p:nvGraphicFramePr>
        <p:xfrm>
          <a:off x="5130800" y="2541588"/>
          <a:ext cx="122713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52" name="Formula" r:id="rId9" imgW="684530" imgH="179070" progId="Equation.Ribbit">
                  <p:embed/>
                </p:oleObj>
              </mc:Choice>
              <mc:Fallback>
                <p:oleObj name="Formula" r:id="rId9" imgW="684530" imgH="17907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2541588"/>
                        <a:ext cx="1227138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72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43925" cy="11398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Pareto and Energy Efficient Power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8150" indent="-381000" eaLnBrk="1" hangingPunct="1">
              <a:buSzTx/>
              <a:buFontTx/>
              <a:buBlip>
                <a:blip r:embed="rId4"/>
              </a:buBlip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kern="1200" dirty="0" smtClean="0">
                <a:latin typeface="Times New Roman" pitchFamily="18" charset="0"/>
                <a:cs typeface="Times New Roman" pitchFamily="18" charset="0"/>
              </a:rPr>
              <a:t>Lemma 1</a:t>
            </a:r>
          </a:p>
          <a:p>
            <a:pPr marL="838200" lvl="1" indent="-381000" eaLnBrk="1" hangingPunct="1">
              <a:buSzTx/>
              <a:buFontTx/>
              <a:buBlip>
                <a:blip r:embed="rId4"/>
              </a:buBlip>
              <a:defRPr/>
            </a:pPr>
            <a:r>
              <a:rPr lang="en-US" sz="2000" b="1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A transmit power      is Pareto efficient if and only if for any                 the target-SIRs for users in the set                      are not feasible</a:t>
            </a:r>
          </a:p>
          <a:p>
            <a:pPr marL="857250" lvl="1" indent="-342900" eaLnBrk="1" hangingPunct="1">
              <a:buSzTx/>
              <a:buFont typeface="Wingdings" pitchFamily="2" charset="2"/>
              <a:buBlip>
                <a:blip r:embed="rId4"/>
              </a:buBlip>
              <a:defRPr/>
            </a:pPr>
            <a:endParaRPr lang="en-US" b="1" kern="1200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38150" indent="-381000" eaLnBrk="1" hangingPunct="1">
              <a:buSzTx/>
              <a:buFontTx/>
              <a:buBlip>
                <a:blip r:embed="rId4"/>
              </a:buBlip>
              <a:defRPr/>
            </a:pPr>
            <a:r>
              <a:rPr lang="en-US" sz="2400" b="1" kern="1200" dirty="0" smtClean="0">
                <a:latin typeface="Times New Roman" pitchFamily="18" charset="0"/>
                <a:cs typeface="Times New Roman" pitchFamily="18" charset="0"/>
              </a:rPr>
              <a:t>Lemma 2</a:t>
            </a:r>
          </a:p>
          <a:p>
            <a:pPr marL="838200" lvl="1" indent="-381000" eaLnBrk="1" hangingPunct="1">
              <a:buSzTx/>
              <a:buFontTx/>
              <a:buBlip>
                <a:blip r:embed="rId4"/>
              </a:buBlip>
              <a:defRPr/>
            </a:pPr>
            <a:r>
              <a:rPr lang="en-US" sz="2000" b="1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If a transmit power solves the minimum outage problem then it is Pareto efficient. The inverse is not necessarily true, i.e., a Pareto-efficient transmit power vector does not necessarily minimize the outage </a:t>
            </a:r>
          </a:p>
          <a:p>
            <a:pPr marL="438150" indent="-381000" eaLnBrk="1" hangingPunct="1">
              <a:buSzTx/>
              <a:buFontTx/>
              <a:buBlip>
                <a:blip r:embed="rId4"/>
              </a:buBlip>
              <a:defRPr/>
            </a:pPr>
            <a:r>
              <a:rPr lang="en-US" sz="2400" b="1" kern="1200" dirty="0" smtClean="0">
                <a:latin typeface="Times New Roman" pitchFamily="18" charset="0"/>
                <a:cs typeface="Times New Roman" pitchFamily="18" charset="0"/>
              </a:rPr>
              <a:t>Lemma 3</a:t>
            </a:r>
          </a:p>
          <a:p>
            <a:pPr marL="838200" lvl="1" indent="-381000" eaLnBrk="1" hangingPunct="1">
              <a:buSzTx/>
              <a:buFontTx/>
              <a:buBlip>
                <a:blip r:embed="rId4"/>
              </a:buBlip>
              <a:defRPr/>
            </a:pPr>
            <a:r>
              <a:rPr lang="en-US" sz="2000" b="1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If a transmit power is Pareto and energy efficient, all transmitting  users reach their target-SIR with minimum aggregate transmit power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102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09E7847-5C07-433D-8D77-F8EB74C20541}" type="slidenum">
              <a:rPr lang="ar-SA" smtClean="0"/>
              <a:pPr eaLnBrk="1" hangingPunct="1"/>
              <a:t>26</a:t>
            </a:fld>
            <a:endParaRPr lang="en-US" smtClean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357563" y="2286000"/>
          <a:ext cx="2143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55" name="Formula" r:id="rId5" imgW="95515" imgH="118439" progId="Equation.Ribbit">
                  <p:embed/>
                </p:oleObj>
              </mc:Choice>
              <mc:Fallback>
                <p:oleObj name="Formula" r:id="rId5" imgW="95515" imgH="118439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2286000"/>
                        <a:ext cx="214312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7858125" y="2228850"/>
          <a:ext cx="1008063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56" name="Formula" r:id="rId7" imgW="576110" imgH="179319" progId="Equation.Ribbit">
                  <p:embed/>
                </p:oleObj>
              </mc:Choice>
              <mc:Fallback>
                <p:oleObj name="Formula" r:id="rId7" imgW="576110" imgH="179319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25" y="2228850"/>
                        <a:ext cx="1008063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10244" name="Object 5"/>
          <p:cNvGraphicFramePr>
            <a:graphicFrameLocks noChangeAspect="1"/>
          </p:cNvGraphicFramePr>
          <p:nvPr/>
        </p:nvGraphicFramePr>
        <p:xfrm>
          <a:off x="5130800" y="2541588"/>
          <a:ext cx="122713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57" name="Formula" r:id="rId9" imgW="684530" imgH="179070" progId="Equation.Ribbit">
                  <p:embed/>
                </p:oleObj>
              </mc:Choice>
              <mc:Fallback>
                <p:oleObj name="Formula" r:id="rId9" imgW="684530" imgH="17907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2541588"/>
                        <a:ext cx="1227138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16"/>
          <p:cNvSpPr>
            <a:spLocks noChangeArrowheads="1"/>
          </p:cNvSpPr>
          <p:nvPr/>
        </p:nvSpPr>
        <p:spPr bwMode="auto">
          <a:xfrm>
            <a:off x="1079500" y="2060848"/>
            <a:ext cx="7777163" cy="2268537"/>
          </a:xfrm>
          <a:prstGeom prst="wedgeRoundRectCallout">
            <a:avLst>
              <a:gd name="adj1" fmla="val 1443"/>
              <a:gd name="adj2" fmla="val 10060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2400" dirty="0" smtClean="0">
                <a:latin typeface="+mj-lt"/>
                <a:cs typeface="+mn-cs"/>
              </a:rPr>
              <a:t>Under </a:t>
            </a:r>
            <a:r>
              <a:rPr lang="en-US" sz="2400" dirty="0">
                <a:latin typeface="+mj-lt"/>
                <a:cs typeface="+mn-cs"/>
              </a:rPr>
              <a:t>a Pareto and energy efficient power allocation, the aggregate transmit power to support a given subset of users whose target SIRs are reachable is minimized, but no additional user (if any exists) can be supported at the same time </a:t>
            </a:r>
          </a:p>
        </p:txBody>
      </p:sp>
    </p:spTree>
    <p:extLst>
      <p:ext uri="{BB962C8B-B14F-4D97-AF65-F5344CB8AC3E}">
        <p14:creationId xmlns:p14="http://schemas.microsoft.com/office/powerpoint/2010/main" val="212861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algn="ctr" eaLnBrk="1" hangingPunct="1"/>
            <a:r>
              <a:rPr lang="en-US" b="1" smtClean="0"/>
              <a:t>SIR 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38200" lvl="1" indent="-381000" eaLnBrk="1" hangingPunct="1">
              <a:buSzTx/>
              <a:buFont typeface="Wingdings" pitchFamily="2" charset="2"/>
              <a:buBlip>
                <a:blip r:embed="rId4"/>
              </a:buBlip>
              <a:defRPr/>
            </a:pPr>
            <a:r>
              <a:rPr lang="en-US" b="1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The target SIRs for a given subset of users are feasible if a power vector exists that satisfies the target-SIRs for the users in that set</a:t>
            </a:r>
          </a:p>
          <a:p>
            <a:pPr marL="838200" lvl="1" indent="-381000" eaLnBrk="1" hangingPunct="1">
              <a:buSzTx/>
              <a:buFont typeface="Wingdings" pitchFamily="2" charset="2"/>
              <a:buBlip>
                <a:blip r:embed="rId4"/>
              </a:buBlip>
              <a:defRPr/>
            </a:pPr>
            <a:endParaRPr lang="en-US" b="1" kern="1200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838200" lvl="1" indent="-381000" eaLnBrk="1" hangingPunct="1">
              <a:buSzTx/>
              <a:buFont typeface="Wingdings" pitchFamily="2" charset="2"/>
              <a:buBlip>
                <a:blip r:embed="rId4"/>
              </a:buBlip>
              <a:defRPr/>
            </a:pPr>
            <a:r>
              <a:rPr lang="en-US" b="1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The target-SIRs of users in the set           are feasible </a:t>
            </a:r>
            <a:r>
              <a:rPr lang="en-US" b="1" kern="12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from a given user </a:t>
            </a:r>
            <a:r>
              <a:rPr lang="en-US" i="1" kern="1200" dirty="0" err="1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en-US" b="1" kern="1200" dirty="0" err="1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's</a:t>
            </a:r>
            <a:r>
              <a:rPr lang="en-US" b="1" kern="12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point of view</a:t>
            </a:r>
            <a:r>
              <a:rPr lang="en-US" b="1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, where          , if the following inequality holds </a:t>
            </a:r>
          </a:p>
          <a:p>
            <a:pPr marL="838200" lvl="1" indent="-381000" eaLnBrk="1" hangingPunct="1">
              <a:buSzTx/>
              <a:buFont typeface="Wingdings" pitchFamily="2" charset="2"/>
              <a:buBlip>
                <a:blip r:embed="rId4"/>
              </a:buBlip>
              <a:defRPr/>
            </a:pPr>
            <a:endParaRPr lang="en-US" b="1" kern="1200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838200" lvl="1" indent="-381000" eaLnBrk="1" hangingPunct="1">
              <a:buSzTx/>
              <a:buFont typeface="Wingdings" pitchFamily="2" charset="2"/>
              <a:buBlip>
                <a:blip r:embed="rId4"/>
              </a:buBlip>
              <a:defRPr/>
            </a:pPr>
            <a:endParaRPr lang="en-US" b="1" kern="1200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838200" lvl="1" indent="-381000" eaLnBrk="1" hangingPunct="1">
              <a:buSzTx/>
              <a:buFont typeface="Wingdings" pitchFamily="2" charset="2"/>
              <a:buBlip>
                <a:blip r:embed="rId4"/>
              </a:buBlip>
              <a:defRPr/>
            </a:pPr>
            <a:r>
              <a:rPr lang="en-US" b="1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How to enable each user to check the feasibility of the system from its own point of view in a distributed manner, when that user is active, or removed. </a:t>
            </a:r>
          </a:p>
        </p:txBody>
      </p:sp>
      <p:sp>
        <p:nvSpPr>
          <p:cNvPr id="92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68C3020-D22B-4599-AFA8-985748502DBD}" type="slidenum">
              <a:rPr lang="ar-SA" smtClean="0"/>
              <a:pPr eaLnBrk="1" hangingPunct="1"/>
              <a:t>27</a:t>
            </a:fld>
            <a:endParaRPr lang="en-US" smtClean="0"/>
          </a:p>
        </p:txBody>
      </p:sp>
      <p:sp>
        <p:nvSpPr>
          <p:cNvPr id="92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9218" name="Object 1"/>
          <p:cNvGraphicFramePr>
            <a:graphicFrameLocks noChangeAspect="1"/>
          </p:cNvGraphicFramePr>
          <p:nvPr/>
        </p:nvGraphicFramePr>
        <p:xfrm>
          <a:off x="5853113" y="3357563"/>
          <a:ext cx="7096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33" name="Formula" r:id="rId5" imgW="484543" imgH="161514" progId="Equation.Ribbit">
                  <p:embed/>
                </p:oleObj>
              </mc:Choice>
              <mc:Fallback>
                <p:oleObj name="Formula" r:id="rId5" imgW="484543" imgH="161514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13" y="3357563"/>
                        <a:ext cx="709612" cy="214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6729413" y="3702050"/>
          <a:ext cx="642937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34" name="Formula" r:id="rId7" imgW="342900" imgH="158750" progId="Equation.Ribbit">
                  <p:embed/>
                </p:oleObj>
              </mc:Choice>
              <mc:Fallback>
                <p:oleObj name="Formula" r:id="rId7" imgW="342900" imgH="15875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9413" y="3702050"/>
                        <a:ext cx="642937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9220" name="Object 5"/>
          <p:cNvGraphicFramePr>
            <a:graphicFrameLocks noChangeAspect="1"/>
          </p:cNvGraphicFramePr>
          <p:nvPr/>
        </p:nvGraphicFramePr>
        <p:xfrm>
          <a:off x="2857500" y="4429125"/>
          <a:ext cx="381952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35" name="Formula" r:id="rId9" imgW="2421890" imgH="581660" progId="Equation.Ribbit">
                  <p:embed/>
                </p:oleObj>
              </mc:Choice>
              <mc:Fallback>
                <p:oleObj name="Formula" r:id="rId9" imgW="2421890" imgH="58166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429125"/>
                        <a:ext cx="3819525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2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398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DFC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8229600" cy="4530725"/>
          </a:xfrm>
        </p:spPr>
        <p:txBody>
          <a:bodyPr/>
          <a:lstStyle/>
          <a:p>
            <a:pPr marL="438150" indent="-381000" eaLnBrk="1" hangingPunct="1">
              <a:lnSpc>
                <a:spcPct val="90000"/>
              </a:lnSpc>
              <a:buSzTx/>
              <a:buFontTx/>
              <a:buBlip>
                <a:blip r:embed="rId4"/>
              </a:buBlip>
              <a:defRPr/>
            </a:pPr>
            <a:r>
              <a:rPr lang="en-US" sz="2400" b="1" kern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Theorem</a:t>
            </a:r>
            <a:r>
              <a:rPr lang="en-US" sz="2400" b="1" kern="1200" dirty="0" smtClean="0">
                <a:latin typeface="Times New Roman" pitchFamily="18" charset="0"/>
                <a:cs typeface="Times New Roman" pitchFamily="18" charset="0"/>
              </a:rPr>
              <a:t>: Let        denote the fixed-point of the power-update function for the TPC when only users in the set       are active (transmitting), </a:t>
            </a:r>
          </a:p>
          <a:p>
            <a:pPr marL="438150" indent="-381000" eaLnBrk="1" hangingPunct="1">
              <a:lnSpc>
                <a:spcPct val="90000"/>
              </a:lnSpc>
              <a:buSzTx/>
              <a:buFontTx/>
              <a:buBlip>
                <a:blip r:embed="rId4"/>
              </a:buBlip>
              <a:defRPr/>
            </a:pPr>
            <a:endParaRPr lang="en-US" sz="2400" b="1" kern="1200" dirty="0" smtClean="0">
              <a:latin typeface="Times New Roman" pitchFamily="18" charset="0"/>
              <a:cs typeface="Times New Roman" pitchFamily="18" charset="0"/>
            </a:endParaRPr>
          </a:p>
          <a:p>
            <a:pPr marL="838200" lvl="1" indent="-381000" eaLnBrk="1" hangingPunct="1">
              <a:lnSpc>
                <a:spcPct val="90000"/>
              </a:lnSpc>
              <a:buSzTx/>
              <a:buFontTx/>
              <a:buBlip>
                <a:blip r:embed="rId4"/>
              </a:buBlip>
              <a:defRPr/>
            </a:pPr>
            <a:r>
              <a:rPr lang="en-US" b="1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Given a user          if the target-SIRs for the set     are feasible from that user's point of view, then</a:t>
            </a:r>
          </a:p>
          <a:p>
            <a:pPr marL="857250" lvl="1" indent="-342900" eaLnBrk="1" hangingPunct="1">
              <a:buSzTx/>
              <a:buFont typeface="Wingdings" pitchFamily="2" charset="2"/>
              <a:buBlip>
                <a:blip r:embed="rId4"/>
              </a:buBlip>
              <a:defRPr/>
            </a:pPr>
            <a:endParaRPr lang="en-US" b="1" kern="1200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857250" lvl="1" indent="-342900" eaLnBrk="1" hangingPunct="1">
              <a:buSzTx/>
              <a:buFont typeface="Wingdings" pitchFamily="2" charset="2"/>
              <a:buBlip>
                <a:blip r:embed="rId4"/>
              </a:buBlip>
              <a:defRPr/>
            </a:pPr>
            <a:endParaRPr lang="en-US" b="1" kern="1200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857250" lvl="1" indent="-342900" eaLnBrk="1" hangingPunct="1">
              <a:buSzTx/>
              <a:buFont typeface="Wingdings" pitchFamily="2" charset="2"/>
              <a:buBlip>
                <a:blip r:embed="rId4"/>
              </a:buBlip>
              <a:defRPr/>
            </a:pPr>
            <a:r>
              <a:rPr lang="en-US" b="1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Given new user </a:t>
            </a:r>
            <a:r>
              <a:rPr lang="en-US" b="1" i="1" kern="1200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en-US" b="1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, i.e.,           , if the target-SIRs for the set            are feasible from that user's point of view, then</a:t>
            </a:r>
          </a:p>
        </p:txBody>
      </p:sp>
      <p:sp>
        <p:nvSpPr>
          <p:cNvPr id="112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3010745-1393-47BD-BDF5-A2A3460F97FA}" type="slidenum">
              <a:rPr lang="ar-SA" smtClean="0"/>
              <a:pPr eaLnBrk="1" hangingPunct="1"/>
              <a:t>28</a:t>
            </a:fld>
            <a:endParaRPr lang="en-US" smtClean="0"/>
          </a:p>
        </p:txBody>
      </p:sp>
      <p:sp>
        <p:nvSpPr>
          <p:cNvPr id="1127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1126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02323"/>
              </p:ext>
            </p:extLst>
          </p:nvPr>
        </p:nvGraphicFramePr>
        <p:xfrm>
          <a:off x="3063255" y="1624013"/>
          <a:ext cx="4286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38" name="Formula" r:id="rId5" imgW="234005" imgH="180591" progId="Equation.Ribbit">
                  <p:embed/>
                </p:oleObj>
              </mc:Choice>
              <mc:Fallback>
                <p:oleObj name="Formula" r:id="rId5" imgW="234005" imgH="180591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255" y="1624013"/>
                        <a:ext cx="428625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8286750" y="2071688"/>
          <a:ext cx="2143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39" name="Formula" r:id="rId7" imgW="106828" imgH="160243" progId="Equation.Ribbit">
                  <p:embed/>
                </p:oleObj>
              </mc:Choice>
              <mc:Fallback>
                <p:oleObj name="Formula" r:id="rId7" imgW="106828" imgH="160243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0" y="2071688"/>
                        <a:ext cx="214313" cy="214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11268" name="Object 5"/>
          <p:cNvGraphicFramePr>
            <a:graphicFrameLocks noChangeAspect="1"/>
          </p:cNvGraphicFramePr>
          <p:nvPr/>
        </p:nvGraphicFramePr>
        <p:xfrm>
          <a:off x="3214688" y="3132138"/>
          <a:ext cx="642937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40" name="Formula" r:id="rId9" imgW="342900" imgH="158750" progId="Equation.Ribbit">
                  <p:embed/>
                </p:oleObj>
              </mc:Choice>
              <mc:Fallback>
                <p:oleObj name="Formula" r:id="rId9" imgW="342900" imgH="15875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3132138"/>
                        <a:ext cx="642937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11269" name="Object 7"/>
          <p:cNvGraphicFramePr>
            <a:graphicFrameLocks noChangeAspect="1"/>
          </p:cNvGraphicFramePr>
          <p:nvPr/>
        </p:nvGraphicFramePr>
        <p:xfrm>
          <a:off x="7629525" y="3211513"/>
          <a:ext cx="2143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41" name="Formula" r:id="rId11" imgW="106828" imgH="160243" progId="Equation.Ribbit">
                  <p:embed/>
                </p:oleObj>
              </mc:Choice>
              <mc:Fallback>
                <p:oleObj name="Formula" r:id="rId11" imgW="106828" imgH="160243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9525" y="3211513"/>
                        <a:ext cx="214313" cy="214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11270" name="Object 9"/>
          <p:cNvGraphicFramePr>
            <a:graphicFrameLocks noChangeAspect="1"/>
          </p:cNvGraphicFramePr>
          <p:nvPr/>
        </p:nvGraphicFramePr>
        <p:xfrm>
          <a:off x="3429000" y="4000500"/>
          <a:ext cx="20208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42" name="Formula" r:id="rId12" imgW="965200" imgH="217170" progId="Equation.Ribbit">
                  <p:embed/>
                </p:oleObj>
              </mc:Choice>
              <mc:Fallback>
                <p:oleObj name="Formula" r:id="rId12" imgW="965200" imgH="21717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000500"/>
                        <a:ext cx="2020888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11271" name="Object 11"/>
          <p:cNvGraphicFramePr>
            <a:graphicFrameLocks noChangeAspect="1"/>
          </p:cNvGraphicFramePr>
          <p:nvPr/>
        </p:nvGraphicFramePr>
        <p:xfrm>
          <a:off x="2940050" y="5715000"/>
          <a:ext cx="316071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43" name="Formula" r:id="rId14" imgW="1699260" imgH="383540" progId="Equation.Ribbit">
                  <p:embed/>
                </p:oleObj>
              </mc:Choice>
              <mc:Fallback>
                <p:oleObj name="Formula" r:id="rId14" imgW="1699260" imgH="38354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5715000"/>
                        <a:ext cx="3160713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11272" name="Object 13"/>
          <p:cNvGraphicFramePr>
            <a:graphicFrameLocks noChangeAspect="1"/>
          </p:cNvGraphicFramePr>
          <p:nvPr/>
        </p:nvGraphicFramePr>
        <p:xfrm>
          <a:off x="4414838" y="4789488"/>
          <a:ext cx="6858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44" name="Formula" r:id="rId16" imgW="342900" imgH="162560" progId="Equation.Ribbit">
                  <p:embed/>
                </p:oleObj>
              </mc:Choice>
              <mc:Fallback>
                <p:oleObj name="Formula" r:id="rId16" imgW="342900" imgH="16256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838" y="4789488"/>
                        <a:ext cx="68580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11273" name="Object 15"/>
          <p:cNvGraphicFramePr>
            <a:graphicFrameLocks noChangeAspect="1"/>
          </p:cNvGraphicFramePr>
          <p:nvPr/>
        </p:nvGraphicFramePr>
        <p:xfrm>
          <a:off x="1989138" y="5160963"/>
          <a:ext cx="823912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45" name="Formula" r:id="rId18" imgW="472440" imgH="177800" progId="Equation.Ribbit">
                  <p:embed/>
                </p:oleObj>
              </mc:Choice>
              <mc:Fallback>
                <p:oleObj name="Formula" r:id="rId18" imgW="472440" imgH="17780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5160963"/>
                        <a:ext cx="823912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86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39825"/>
          </a:xfrm>
        </p:spPr>
        <p:txBody>
          <a:bodyPr/>
          <a:lstStyle/>
          <a:p>
            <a:pPr eaLnBrk="1" hangingPunct="1"/>
            <a:r>
              <a:rPr lang="en-US" sz="3000" dirty="0" smtClean="0"/>
              <a:t>The Distributed Pareto and Energy-Efficient Power Control with Feasibility Check (DFC)</a:t>
            </a:r>
          </a:p>
        </p:txBody>
      </p:sp>
      <p:sp>
        <p:nvSpPr>
          <p:cNvPr id="122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6A56FA9-6254-4B0D-8460-FF1890EBEFEA}" type="slidenum">
              <a:rPr lang="ar-SA" smtClean="0"/>
              <a:pPr eaLnBrk="1" hangingPunct="1"/>
              <a:t>29</a:t>
            </a:fld>
            <a:endParaRPr lang="en-US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06730" cy="4530725"/>
          </a:xfrm>
        </p:spPr>
        <p:txBody>
          <a:bodyPr/>
          <a:lstStyle/>
          <a:p>
            <a:pPr marL="438150" indent="-381000" eaLnBrk="1" hangingPunct="1">
              <a:lnSpc>
                <a:spcPct val="90000"/>
              </a:lnSpc>
              <a:buSzTx/>
              <a:buFontTx/>
              <a:buBlip>
                <a:blip r:embed="rId4"/>
              </a:buBlip>
              <a:defRPr/>
            </a:pPr>
            <a:r>
              <a:rPr lang="en-US" sz="1500" kern="1200" dirty="0" smtClean="0">
                <a:latin typeface="+mj-lt"/>
                <a:cs typeface="Times New Roman" pitchFamily="18" charset="0"/>
              </a:rPr>
              <a:t>The DFC Power Updating function;</a:t>
            </a:r>
          </a:p>
          <a:p>
            <a:pPr marL="838200" lvl="1" indent="-381000" eaLnBrk="1" hangingPunct="1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endParaRPr lang="en-US" sz="1800" b="1" kern="1200" dirty="0" smtClean="0">
              <a:latin typeface="+mj-lt"/>
              <a:cs typeface="Times New Roman" pitchFamily="18" charset="0"/>
            </a:endParaRPr>
          </a:p>
          <a:p>
            <a:pPr marL="838200" lvl="1" indent="-381000" eaLnBrk="1" hangingPunct="1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endParaRPr lang="en-US" sz="1800" b="1" kern="1200" dirty="0" smtClean="0">
              <a:latin typeface="+mj-lt"/>
              <a:cs typeface="Times New Roman" pitchFamily="18" charset="0"/>
            </a:endParaRPr>
          </a:p>
          <a:p>
            <a:pPr marL="838200" lvl="1" indent="-381000" eaLnBrk="1" hangingPunct="1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en-US" sz="1500" kern="1200" dirty="0" smtClean="0">
                <a:latin typeface="+mj-lt"/>
                <a:ea typeface="+mn-ea"/>
                <a:cs typeface="Times New Roman" pitchFamily="18" charset="0"/>
              </a:rPr>
              <a:t>Where                                                                                 </a:t>
            </a:r>
            <a:r>
              <a:rPr lang="en-US" sz="1500" kern="1200" dirty="0">
                <a:latin typeface="+mj-lt"/>
                <a:ea typeface="+mn-ea"/>
                <a:cs typeface="Times New Roman" pitchFamily="18" charset="0"/>
              </a:rPr>
              <a:t>, </a:t>
            </a:r>
            <a:endParaRPr lang="en-US" sz="1500" kern="1200" dirty="0" smtClean="0">
              <a:latin typeface="+mj-lt"/>
              <a:ea typeface="+mn-ea"/>
              <a:cs typeface="Times New Roman" pitchFamily="18" charset="0"/>
            </a:endParaRPr>
          </a:p>
          <a:p>
            <a:pPr marL="438150" indent="-381000" eaLnBrk="1" hangingPunct="1">
              <a:lnSpc>
                <a:spcPct val="90000"/>
              </a:lnSpc>
              <a:buSzTx/>
              <a:buFontTx/>
              <a:buBlip>
                <a:blip r:embed="rId4"/>
              </a:buBlip>
              <a:defRPr/>
            </a:pPr>
            <a:endParaRPr lang="en-US" sz="1500" kern="1200" dirty="0" smtClean="0">
              <a:latin typeface="+mj-lt"/>
              <a:cs typeface="Times New Roman" pitchFamily="18" charset="0"/>
            </a:endParaRPr>
          </a:p>
          <a:p>
            <a:pPr marL="438150" indent="-381000" eaLnBrk="1" hangingPunct="1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en-US" sz="1500" kern="1200" dirty="0" smtClean="0">
                <a:latin typeface="+mj-lt"/>
                <a:cs typeface="Times New Roman" pitchFamily="18" charset="0"/>
              </a:rPr>
              <a:t>      and                                 ,</a:t>
            </a:r>
          </a:p>
          <a:p>
            <a:pPr marL="438150" indent="-381000" eaLnBrk="1" hangingPunct="1">
              <a:lnSpc>
                <a:spcPct val="90000"/>
              </a:lnSpc>
              <a:buSzTx/>
              <a:buFontTx/>
              <a:buBlip>
                <a:blip r:embed="rId4"/>
              </a:buBlip>
              <a:defRPr/>
            </a:pPr>
            <a:endParaRPr lang="en-US" sz="1800" b="1" kern="1200" dirty="0" smtClean="0">
              <a:latin typeface="+mj-lt"/>
              <a:cs typeface="Times New Roman" pitchFamily="18" charset="0"/>
            </a:endParaRPr>
          </a:p>
          <a:p>
            <a:pPr marL="438150" indent="-381000" eaLnBrk="1" hangingPunct="1">
              <a:lnSpc>
                <a:spcPct val="90000"/>
              </a:lnSpc>
              <a:buSzTx/>
              <a:buFontTx/>
              <a:buBlip>
                <a:blip r:embed="rId4"/>
              </a:buBlip>
              <a:defRPr/>
            </a:pPr>
            <a:endParaRPr lang="en-US" sz="1800" b="1" kern="1200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122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1229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530905"/>
              </p:ext>
            </p:extLst>
          </p:nvPr>
        </p:nvGraphicFramePr>
        <p:xfrm>
          <a:off x="1547664" y="2204864"/>
          <a:ext cx="442912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2" name="Formula" r:id="rId5" imgW="3121660" imgH="481330" progId="Equation.Ribbit">
                  <p:embed/>
                </p:oleObj>
              </mc:Choice>
              <mc:Fallback>
                <p:oleObj name="Formula" r:id="rId5" imgW="3121660" imgH="48133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204864"/>
                        <a:ext cx="442912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369736"/>
              </p:ext>
            </p:extLst>
          </p:nvPr>
        </p:nvGraphicFramePr>
        <p:xfrm>
          <a:off x="3877320" y="1438176"/>
          <a:ext cx="51720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3" name="Formula" r:id="rId7" imgW="3454400" imgH="382270" progId="Equation.Ribbit">
                  <p:embed/>
                </p:oleObj>
              </mc:Choice>
              <mc:Fallback>
                <p:oleObj name="Formula" r:id="rId7" imgW="3454400" imgH="38227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7320" y="1438176"/>
                        <a:ext cx="51720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1229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084284"/>
              </p:ext>
            </p:extLst>
          </p:nvPr>
        </p:nvGraphicFramePr>
        <p:xfrm>
          <a:off x="3120232" y="2924944"/>
          <a:ext cx="8858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4" name="Formula" r:id="rId9" imgW="600274" imgH="188221" progId="Equation.Ribbit">
                  <p:embed/>
                </p:oleObj>
              </mc:Choice>
              <mc:Fallback>
                <p:oleObj name="Formula" r:id="rId9" imgW="600274" imgH="188221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0232" y="2924944"/>
                        <a:ext cx="88582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1229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916279"/>
              </p:ext>
            </p:extLst>
          </p:nvPr>
        </p:nvGraphicFramePr>
        <p:xfrm>
          <a:off x="1285082" y="2852936"/>
          <a:ext cx="16129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5" name="Formula" r:id="rId11" imgW="1206500" imgH="382270" progId="Equation.Ribbit">
                  <p:embed/>
                </p:oleObj>
              </mc:Choice>
              <mc:Fallback>
                <p:oleObj name="Formula" r:id="rId11" imgW="1206500" imgH="38227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082" y="2852936"/>
                        <a:ext cx="161290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3" name="Line 15"/>
          <p:cNvSpPr>
            <a:spLocks noChangeShapeType="1"/>
          </p:cNvSpPr>
          <p:nvPr/>
        </p:nvSpPr>
        <p:spPr bwMode="auto">
          <a:xfrm flipV="1">
            <a:off x="1704975" y="3738563"/>
            <a:ext cx="6350" cy="2605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 flipV="1">
            <a:off x="1668463" y="6286500"/>
            <a:ext cx="5184775" cy="50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05" name="Text Box 18"/>
          <p:cNvSpPr txBox="1">
            <a:spLocks noChangeArrowheads="1"/>
          </p:cNvSpPr>
          <p:nvPr/>
        </p:nvSpPr>
        <p:spPr bwMode="auto">
          <a:xfrm>
            <a:off x="1316038" y="3533775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400" i="1">
                <a:latin typeface="Times New Roman" pitchFamily="18" charset="0"/>
              </a:rPr>
              <a:t>p</a:t>
            </a:r>
            <a:r>
              <a:rPr lang="en-US" sz="2400" i="1" baseline="-25000">
                <a:latin typeface="Times New Roman" pitchFamily="18" charset="0"/>
              </a:rPr>
              <a:t>i</a:t>
            </a: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V="1">
            <a:off x="5143500" y="4286250"/>
            <a:ext cx="0" cy="2016125"/>
          </a:xfrm>
          <a:prstGeom prst="line">
            <a:avLst/>
          </a:prstGeom>
          <a:noFill/>
          <a:ln w="38100">
            <a:solidFill>
              <a:srgbClr val="FFCC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V="1">
            <a:off x="5153025" y="4275138"/>
            <a:ext cx="1268413" cy="15875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391150" y="3822700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TPC</a:t>
            </a:r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 flipV="1">
            <a:off x="1676400" y="4291013"/>
            <a:ext cx="3521075" cy="2044700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flipV="1">
            <a:off x="5173663" y="6302375"/>
            <a:ext cx="1201737" cy="0"/>
          </a:xfrm>
          <a:prstGeom prst="line">
            <a:avLst/>
          </a:prstGeom>
          <a:noFill/>
          <a:ln w="38100">
            <a:solidFill>
              <a:srgbClr val="FFCC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 flipV="1">
            <a:off x="1722438" y="4327525"/>
            <a:ext cx="3421062" cy="2016125"/>
          </a:xfrm>
          <a:prstGeom prst="line">
            <a:avLst/>
          </a:prstGeom>
          <a:noFill/>
          <a:ln w="38100">
            <a:solidFill>
              <a:srgbClr val="FFCC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5300663" y="5191125"/>
            <a:ext cx="19145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  <a:latin typeface="Times New Roman" pitchFamily="18" charset="0"/>
              </a:rPr>
              <a:t>TPC-TR or TCP-PR</a:t>
            </a: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 flipV="1">
            <a:off x="1708150" y="4327525"/>
            <a:ext cx="3421063" cy="2016125"/>
          </a:xfrm>
          <a:prstGeom prst="line">
            <a:avLst/>
          </a:prstGeom>
          <a:noFill/>
          <a:ln w="38100">
            <a:solidFill>
              <a:schemeClr val="hlink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3967163" y="4357688"/>
            <a:ext cx="2447925" cy="1944687"/>
            <a:chOff x="3539" y="2681"/>
            <a:chExt cx="1542" cy="1225"/>
          </a:xfrm>
        </p:grpSpPr>
        <p:sp>
          <p:nvSpPr>
            <p:cNvPr id="12323" name="Line 31"/>
            <p:cNvSpPr>
              <a:spLocks noChangeShapeType="1"/>
            </p:cNvSpPr>
            <p:nvPr/>
          </p:nvSpPr>
          <p:spPr bwMode="auto">
            <a:xfrm>
              <a:off x="4286" y="2681"/>
              <a:ext cx="0" cy="12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lg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4" name="Line 32"/>
            <p:cNvSpPr>
              <a:spLocks noChangeShapeType="1"/>
            </p:cNvSpPr>
            <p:nvPr/>
          </p:nvSpPr>
          <p:spPr bwMode="auto">
            <a:xfrm flipV="1">
              <a:off x="4324" y="3906"/>
              <a:ext cx="757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lg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5" name="Line 33"/>
            <p:cNvSpPr>
              <a:spLocks noChangeShapeType="1"/>
            </p:cNvSpPr>
            <p:nvPr/>
          </p:nvSpPr>
          <p:spPr bwMode="auto">
            <a:xfrm flipH="1">
              <a:off x="3539" y="3906"/>
              <a:ext cx="771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lg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6" name="Line 34"/>
            <p:cNvSpPr>
              <a:spLocks noChangeShapeType="1"/>
            </p:cNvSpPr>
            <p:nvPr/>
          </p:nvSpPr>
          <p:spPr bwMode="auto">
            <a:xfrm flipV="1">
              <a:off x="3552" y="3089"/>
              <a:ext cx="23" cy="81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lg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5300663" y="4614863"/>
            <a:ext cx="191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TPC-FC</a:t>
            </a:r>
          </a:p>
        </p:txBody>
      </p:sp>
      <p:sp>
        <p:nvSpPr>
          <p:cNvPr id="1231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123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12318" name="Text Box 17"/>
          <p:cNvSpPr txBox="1">
            <a:spLocks noChangeArrowheads="1"/>
          </p:cNvSpPr>
          <p:nvPr/>
        </p:nvSpPr>
        <p:spPr bwMode="auto">
          <a:xfrm>
            <a:off x="6643688" y="6257925"/>
            <a:ext cx="427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400" i="1">
                <a:latin typeface="Times New Roman" pitchFamily="18" charset="0"/>
              </a:rPr>
              <a:t>R</a:t>
            </a:r>
            <a:r>
              <a:rPr lang="en-US" sz="2400" i="1" baseline="-25000">
                <a:latin typeface="Times New Roman" pitchFamily="18" charset="0"/>
              </a:rPr>
              <a:t>i</a:t>
            </a:r>
          </a:p>
        </p:txBody>
      </p:sp>
      <p:sp>
        <p:nvSpPr>
          <p:cNvPr id="1231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240654" name="Object 14"/>
          <p:cNvGraphicFramePr>
            <a:graphicFrameLocks noChangeAspect="1"/>
          </p:cNvGraphicFramePr>
          <p:nvPr/>
        </p:nvGraphicFramePr>
        <p:xfrm>
          <a:off x="1285875" y="4857750"/>
          <a:ext cx="328613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6" name="Formula" r:id="rId13" imgW="240364" imgH="188221" progId="Equation.Ribbit">
                  <p:embed/>
                </p:oleObj>
              </mc:Choice>
              <mc:Fallback>
                <p:oleObj name="Formula" r:id="rId13" imgW="240364" imgH="188221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857750"/>
                        <a:ext cx="328613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0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240656" name="Object 16"/>
          <p:cNvGraphicFramePr>
            <a:graphicFrameLocks noChangeAspect="1"/>
          </p:cNvGraphicFramePr>
          <p:nvPr/>
        </p:nvGraphicFramePr>
        <p:xfrm>
          <a:off x="1214438" y="4286250"/>
          <a:ext cx="357187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7" name="Formula" r:id="rId15" imgW="236549" imgH="188221" progId="Equation.Ribbit">
                  <p:embed/>
                </p:oleObj>
              </mc:Choice>
              <mc:Fallback>
                <p:oleObj name="Formula" r:id="rId15" imgW="236549" imgH="188221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4286250"/>
                        <a:ext cx="357187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Line 29"/>
          <p:cNvSpPr>
            <a:spLocks noChangeShapeType="1"/>
          </p:cNvSpPr>
          <p:nvPr/>
        </p:nvSpPr>
        <p:spPr bwMode="auto">
          <a:xfrm flipV="1">
            <a:off x="1785938" y="4286250"/>
            <a:ext cx="3357562" cy="71438"/>
          </a:xfrm>
          <a:prstGeom prst="line">
            <a:avLst/>
          </a:prstGeom>
          <a:noFill/>
          <a:ln w="1270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" name="Line 29"/>
          <p:cNvSpPr>
            <a:spLocks noChangeShapeType="1"/>
          </p:cNvSpPr>
          <p:nvPr/>
        </p:nvSpPr>
        <p:spPr bwMode="auto">
          <a:xfrm flipV="1">
            <a:off x="1714500" y="5000625"/>
            <a:ext cx="2286000" cy="71438"/>
          </a:xfrm>
          <a:prstGeom prst="line">
            <a:avLst/>
          </a:prstGeom>
          <a:noFill/>
          <a:ln w="1270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6252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0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0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/>
      <p:bldP spid="21" grpId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/>
      <p:bldP spid="25" grpId="1"/>
      <p:bldP spid="26" grpId="0" animBg="1"/>
      <p:bldP spid="32" grpId="0"/>
      <p:bldP spid="42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Control Problem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30725"/>
          </a:xfrm>
        </p:spPr>
        <p:txBody>
          <a:bodyPr/>
          <a:lstStyle/>
          <a:p>
            <a:r>
              <a:rPr lang="en-US" dirty="0" smtClean="0"/>
              <a:t>Maximizing aggregate Throughput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is the centralized optimal solutions?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715783"/>
              </p:ext>
            </p:extLst>
          </p:nvPr>
        </p:nvGraphicFramePr>
        <p:xfrm>
          <a:off x="3491880" y="2276872"/>
          <a:ext cx="23495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2" name="Formula" r:id="rId3" imgW="1084580" imgH="177800" progId="Equation.Ribbit">
                  <p:embed/>
                </p:oleObj>
              </mc:Choice>
              <mc:Fallback>
                <p:oleObj name="Formula" r:id="rId3" imgW="1084580" imgH="17780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276872"/>
                        <a:ext cx="23495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05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28625" y="357188"/>
            <a:ext cx="8229600" cy="1139825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DFC-Analysis</a:t>
            </a:r>
            <a:br>
              <a:rPr lang="en-US" sz="4000" dirty="0" smtClean="0"/>
            </a:br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8150" indent="-381000" eaLnBrk="1" hangingPunct="1">
              <a:buSzTx/>
              <a:buFontTx/>
              <a:buBlip>
                <a:blip r:embed="rId3"/>
              </a:buBlip>
              <a:defRPr/>
            </a:pPr>
            <a:r>
              <a:rPr lang="en-US" sz="2400" b="1" kern="12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Theorem (Existence of fixed point):</a:t>
            </a:r>
            <a:r>
              <a:rPr lang="en-US" sz="2400" b="1" kern="1200" dirty="0" smtClean="0">
                <a:latin typeface="+mj-lt"/>
                <a:cs typeface="Times New Roman" pitchFamily="18" charset="0"/>
              </a:rPr>
              <a:t> There exists at least one fixed-point for the power-update function of the DFC. </a:t>
            </a:r>
          </a:p>
          <a:p>
            <a:pPr marL="438150" indent="-381000" eaLnBrk="1" hangingPunct="1">
              <a:buSzTx/>
              <a:buFontTx/>
              <a:buBlip>
                <a:blip r:embed="rId3"/>
              </a:buBlip>
              <a:defRPr/>
            </a:pPr>
            <a:endParaRPr lang="en-US" sz="2400" b="1" kern="1200" dirty="0" smtClean="0">
              <a:latin typeface="+mj-lt"/>
              <a:cs typeface="Times New Roman" pitchFamily="18" charset="0"/>
            </a:endParaRPr>
          </a:p>
          <a:p>
            <a:pPr marL="438150" indent="-381000" eaLnBrk="1" hangingPunct="1">
              <a:buSzTx/>
              <a:buFontTx/>
              <a:buBlip>
                <a:blip r:embed="rId3"/>
              </a:buBlip>
              <a:defRPr/>
            </a:pPr>
            <a:r>
              <a:rPr lang="en-US" sz="2400" b="1" kern="12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Theorem (Pareto and energy efficiency): </a:t>
            </a:r>
            <a:r>
              <a:rPr lang="en-US" sz="2400" b="1" kern="1200" dirty="0" smtClean="0">
                <a:latin typeface="+mj-lt"/>
                <a:cs typeface="Times New Roman" pitchFamily="18" charset="0"/>
              </a:rPr>
              <a:t>Any fixed-point for the  power-update function of the DFC is Pareto and energy-efficient. </a:t>
            </a:r>
          </a:p>
          <a:p>
            <a:pPr marL="438150" indent="-381000" eaLnBrk="1" hangingPunct="1">
              <a:buSzTx/>
              <a:buFontTx/>
              <a:buBlip>
                <a:blip r:embed="rId3"/>
              </a:buBlip>
              <a:defRPr/>
            </a:pPr>
            <a:endParaRPr lang="en-US" sz="2400" b="1" kern="1200" dirty="0" smtClean="0">
              <a:latin typeface="+mj-lt"/>
              <a:cs typeface="Times New Roman" pitchFamily="18" charset="0"/>
            </a:endParaRPr>
          </a:p>
          <a:p>
            <a:pPr marL="438150" indent="-381000" eaLnBrk="1" hangingPunct="1">
              <a:buSzTx/>
              <a:buFontTx/>
              <a:buBlip>
                <a:blip r:embed="rId3"/>
              </a:buBlip>
              <a:defRPr/>
            </a:pPr>
            <a:r>
              <a:rPr lang="en-US" sz="2400" b="1" kern="12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Theorem (Outage minimization): </a:t>
            </a:r>
            <a:r>
              <a:rPr lang="en-US" sz="2400" b="1" kern="1200" dirty="0" smtClean="0">
                <a:latin typeface="+mj-lt"/>
                <a:cs typeface="Times New Roman" pitchFamily="18" charset="0"/>
              </a:rPr>
              <a:t>When the target-SIRs for all users are the same,  any fixed-points of the power-update function  of  the  DFC  minimizes the outage  probability.</a:t>
            </a:r>
          </a:p>
          <a:p>
            <a:pPr eaLnBrk="1" hangingPunct="1">
              <a:defRPr/>
            </a:pPr>
            <a:endParaRPr lang="en-US" sz="2400" dirty="0">
              <a:latin typeface="+mj-lt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57453FD-439F-43FF-9D08-ACF7F32EB9DF}" type="slidenum">
              <a:rPr lang="ar-SA" smtClean="0"/>
              <a:pPr eaLnBrk="1" hangingPunct="1"/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7785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68" descr="fig2with processing ga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714500"/>
            <a:ext cx="8358188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4176DF0-DAE0-46F9-861E-A001897F22FE}" type="slidenum">
              <a:rPr lang="ar-SA" smtClean="0"/>
              <a:pPr eaLnBrk="1" hangingPunct="1"/>
              <a:t>31</a:t>
            </a:fld>
            <a:endParaRPr lang="en-US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dirty="0" smtClean="0"/>
              <a:t>Simulation Results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714750" y="1428750"/>
            <a:ext cx="13192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TPC</a:t>
            </a:r>
          </a:p>
        </p:txBody>
      </p:sp>
    </p:spTree>
    <p:extLst>
      <p:ext uri="{BB962C8B-B14F-4D97-AF65-F5344CB8AC3E}">
        <p14:creationId xmlns:p14="http://schemas.microsoft.com/office/powerpoint/2010/main" val="212326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71" descr="fig3with processing ga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71625"/>
            <a:ext cx="842962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C878FFC-68B7-4183-9B15-E728D70EE4E2}" type="slidenum">
              <a:rPr lang="ar-SA" smtClean="0"/>
              <a:pPr eaLnBrk="1" hangingPunct="1"/>
              <a:t>32</a:t>
            </a:fld>
            <a:endParaRPr lang="en-US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dirty="0" smtClean="0"/>
              <a:t>Simulation Results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714750" y="1428750"/>
            <a:ext cx="1793354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TPC-TR</a:t>
            </a:r>
          </a:p>
        </p:txBody>
      </p:sp>
    </p:spTree>
    <p:extLst>
      <p:ext uri="{BB962C8B-B14F-4D97-AF65-F5344CB8AC3E}">
        <p14:creationId xmlns:p14="http://schemas.microsoft.com/office/powerpoint/2010/main" val="203324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172" descr="fig4with processing ga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785938"/>
            <a:ext cx="871537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BDAD8DC-89AA-48A5-93FE-EDE7F2AA64EC}" type="slidenum">
              <a:rPr lang="ar-SA" smtClean="0"/>
              <a:pPr eaLnBrk="1" hangingPunct="1"/>
              <a:t>33</a:t>
            </a:fld>
            <a:endParaRPr lang="en-US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dirty="0" smtClean="0"/>
              <a:t>Simulation Results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714750" y="1428750"/>
            <a:ext cx="13192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DFC</a:t>
            </a:r>
          </a:p>
        </p:txBody>
      </p:sp>
    </p:spTree>
    <p:extLst>
      <p:ext uri="{BB962C8B-B14F-4D97-AF65-F5344CB8AC3E}">
        <p14:creationId xmlns:p14="http://schemas.microsoft.com/office/powerpoint/2010/main" val="363114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189" descr="fig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928813"/>
            <a:ext cx="8358188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8F8339E-139C-4B1E-9ED6-32FB34DF5E1A}" type="slidenum">
              <a:rPr lang="ar-SA" smtClean="0"/>
              <a:pPr eaLnBrk="1" hangingPunct="1"/>
              <a:t>34</a:t>
            </a:fld>
            <a:endParaRPr lang="en-US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dirty="0" smtClean="0"/>
              <a:t>Simulation Results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85750" y="1560785"/>
            <a:ext cx="84296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Average Outage Probability in a single-cell wireless networks </a:t>
            </a:r>
          </a:p>
        </p:txBody>
      </p:sp>
    </p:spTree>
    <p:extLst>
      <p:ext uri="{BB962C8B-B14F-4D97-AF65-F5344CB8AC3E}">
        <p14:creationId xmlns:p14="http://schemas.microsoft.com/office/powerpoint/2010/main" val="54906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90" descr="fig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785938"/>
            <a:ext cx="8143875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F87382B-1341-449C-BD15-9656F4765F2A}" type="slidenum">
              <a:rPr lang="ar-SA" smtClean="0"/>
              <a:pPr eaLnBrk="1" hangingPunct="1"/>
              <a:t>35</a:t>
            </a:fld>
            <a:endParaRPr lang="en-US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dirty="0" smtClean="0"/>
              <a:t>Simulation Results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85750" y="1527175"/>
            <a:ext cx="88582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Average aggregate transmit power in a single-cell wireless network </a:t>
            </a:r>
          </a:p>
        </p:txBody>
      </p:sp>
    </p:spTree>
    <p:extLst>
      <p:ext uri="{BB962C8B-B14F-4D97-AF65-F5344CB8AC3E}">
        <p14:creationId xmlns:p14="http://schemas.microsoft.com/office/powerpoint/2010/main" val="108237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B13B1F4-2B52-4E0B-BE70-BFF02DA9A016}" type="slidenum">
              <a:rPr lang="ar-SA" smtClean="0"/>
              <a:pPr eaLnBrk="1" hangingPunct="1"/>
              <a:t>36</a:t>
            </a:fld>
            <a:endParaRPr lang="en-US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dirty="0" smtClean="0"/>
              <a:t>Simulation Results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85750" y="1560785"/>
            <a:ext cx="84296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Average Outage Probability in a 4-cell wireless network </a:t>
            </a:r>
          </a:p>
        </p:txBody>
      </p:sp>
      <p:pic>
        <p:nvPicPr>
          <p:cNvPr id="47109" name="Picture 6" descr="fig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169690"/>
            <a:ext cx="7929563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70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3BE46F6-5468-45C0-8E7E-172B0D8AB7E7}" type="slidenum">
              <a:rPr lang="ar-SA" smtClean="0"/>
              <a:pPr eaLnBrk="1" hangingPunct="1"/>
              <a:t>37</a:t>
            </a:fld>
            <a:endParaRPr lang="en-US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dirty="0" smtClean="0"/>
              <a:t>Simulation Results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85750" y="1527175"/>
            <a:ext cx="88582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Average aggregate transmit power in a 4-cell wireless network </a:t>
            </a:r>
          </a:p>
        </p:txBody>
      </p:sp>
      <p:pic>
        <p:nvPicPr>
          <p:cNvPr id="48133" name="Picture 7" descr="fig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214563"/>
            <a:ext cx="7500937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4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5 Outline</a:t>
            </a:r>
            <a:endParaRPr lang="fa-IR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17000"/>
              </a:lnSpc>
            </a:pPr>
            <a:r>
              <a:rPr lang="en-US" dirty="0" smtClean="0">
                <a:solidFill>
                  <a:srgbClr val="FF0000"/>
                </a:solidFill>
              </a:rPr>
              <a:t>Existing Distributed Power Control Algorithms</a:t>
            </a:r>
          </a:p>
          <a:p>
            <a:pPr lvl="2">
              <a:lnSpc>
                <a:spcPct val="117000"/>
              </a:lnSpc>
            </a:pPr>
            <a:r>
              <a:rPr lang="en-US" dirty="0" smtClean="0"/>
              <a:t>TPC,TPC-PR,TPC-TR, TPC-SR, DFC</a:t>
            </a:r>
          </a:p>
          <a:p>
            <a:pPr lvl="2">
              <a:lnSpc>
                <a:spcPct val="117000"/>
              </a:lnSpc>
            </a:pPr>
            <a:r>
              <a:rPr lang="en-US" dirty="0" smtClean="0"/>
              <a:t>OPC, </a:t>
            </a:r>
            <a:r>
              <a:rPr lang="en-US" dirty="0" smtClean="0">
                <a:solidFill>
                  <a:srgbClr val="FF0000"/>
                </a:solidFill>
              </a:rPr>
              <a:t>DTPC</a:t>
            </a:r>
          </a:p>
          <a:p>
            <a:pPr lvl="1">
              <a:lnSpc>
                <a:spcPct val="117000"/>
              </a:lnSpc>
            </a:pPr>
            <a:endParaRPr lang="en-US" dirty="0" smtClean="0"/>
          </a:p>
          <a:p>
            <a:pPr>
              <a:lnSpc>
                <a:spcPct val="117000"/>
              </a:lnSpc>
            </a:pPr>
            <a:endParaRPr lang="en-US" dirty="0" smtClean="0"/>
          </a:p>
          <a:p>
            <a:pPr>
              <a:lnSpc>
                <a:spcPct val="117000"/>
              </a:lnSpc>
            </a:pPr>
            <a:endParaRPr lang="en-US" dirty="0" smtClean="0"/>
          </a:p>
          <a:p>
            <a:endParaRPr lang="fa-IR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A508607-91F6-483C-A475-4C9EA73577AB}" type="slidenum">
              <a:rPr lang="ar-SA" smtClean="0"/>
              <a:pPr eaLnBrk="1" hangingPunct="1"/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364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1800"/>
            <a:ext cx="8472488" cy="1139825"/>
          </a:xfrm>
        </p:spPr>
        <p:txBody>
          <a:bodyPr anchor="ctr"/>
          <a:lstStyle/>
          <a:p>
            <a:pPr algn="ctr" eaLnBrk="1" hangingPunct="1"/>
            <a:r>
              <a:rPr lang="en-US" b="1" dirty="0" smtClean="0"/>
              <a:t>New Problems Statements</a:t>
            </a:r>
            <a:r>
              <a:rPr lang="en-US" sz="6600" b="1" dirty="0" smtClean="0">
                <a:cs typeface="Times New Roman" pitchFamily="18" charset="0"/>
              </a:rPr>
              <a:t/>
            </a:r>
            <a:br>
              <a:rPr lang="en-US" sz="6600" b="1" dirty="0" smtClean="0">
                <a:cs typeface="Times New Roman" pitchFamily="18" charset="0"/>
              </a:rPr>
            </a:br>
            <a:endParaRPr lang="en-US" b="1" dirty="0" smtClean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A91271C-6A42-416F-9B42-EE2B67A9AFC3}" type="slidenum">
              <a:rPr lang="ar-SA" smtClean="0"/>
              <a:pPr eaLnBrk="1" hangingPunct="1"/>
              <a:t>39</a:t>
            </a:fld>
            <a:endParaRPr lang="en-US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1500188"/>
            <a:ext cx="8229600" cy="478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38150" indent="-381000">
              <a:spcBef>
                <a:spcPts val="600"/>
              </a:spcBef>
              <a:buClr>
                <a:schemeClr val="bg2"/>
              </a:buClr>
              <a:buFontTx/>
              <a:buBlip>
                <a:blip r:embed="rId3"/>
              </a:buBlip>
              <a:defRPr/>
            </a:pP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P1) Gradual removal problem</a:t>
            </a:r>
          </a:p>
          <a:p>
            <a:pPr marL="438150" indent="-381000">
              <a:spcBef>
                <a:spcPts val="600"/>
              </a:spcBef>
              <a:buClr>
                <a:schemeClr val="bg2"/>
              </a:buClr>
              <a:buFontTx/>
              <a:buBlip>
                <a:blip r:embed="rId3"/>
              </a:buBlip>
              <a:defRPr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438150" indent="-381000">
              <a:spcBef>
                <a:spcPts val="600"/>
              </a:spcBef>
              <a:buClr>
                <a:schemeClr val="bg2"/>
              </a:buClr>
              <a:buFontTx/>
              <a:buBlip>
                <a:blip r:embed="rId3"/>
              </a:buBlip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P2) Optimizing System Throughput Subject to Users' SIRs Constraint</a:t>
            </a:r>
          </a:p>
          <a:p>
            <a:pPr marL="438150" indent="-381000">
              <a:spcBef>
                <a:spcPts val="600"/>
              </a:spcBef>
              <a:buClr>
                <a:schemeClr val="bg2"/>
              </a:buClr>
              <a:buFontTx/>
              <a:buBlip>
                <a:blip r:embed="rId3"/>
              </a:buBlip>
              <a:defRPr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838200" lvl="1" indent="-381000" eaLnBrk="0" hangingPunct="0"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438150" indent="-381000">
              <a:spcBef>
                <a:spcPct val="20000"/>
              </a:spcBef>
              <a:buClr>
                <a:schemeClr val="bg2"/>
              </a:buClr>
              <a:buFontTx/>
              <a:buBlip>
                <a:blip r:embed="rId3"/>
              </a:buBlip>
              <a:defRPr/>
            </a:pPr>
            <a:endParaRPr lang="en-US" sz="2000" b="1" kern="0" dirty="0">
              <a:latin typeface="Times New Roman" pitchFamily="18" charset="0"/>
              <a:cs typeface="Times New Roman" pitchFamily="18" charset="0"/>
            </a:endParaRPr>
          </a:p>
          <a:p>
            <a:pPr marL="438150" indent="-381000">
              <a:spcBef>
                <a:spcPct val="20000"/>
              </a:spcBef>
              <a:buClr>
                <a:schemeClr val="bg2"/>
              </a:buClr>
              <a:buFontTx/>
              <a:buBlip>
                <a:blip r:embed="rId3"/>
              </a:buBlip>
              <a:defRPr/>
            </a:pPr>
            <a:endParaRPr lang="en-US" sz="2400" b="1" kern="0" dirty="0">
              <a:latin typeface="Times New Roman" pitchFamily="18" charset="0"/>
              <a:cs typeface="Times New Roman" pitchFamily="18" charset="0"/>
            </a:endParaRPr>
          </a:p>
          <a:p>
            <a:pPr marL="438150" indent="-381000">
              <a:spcBef>
                <a:spcPct val="20000"/>
              </a:spcBef>
              <a:buClr>
                <a:schemeClr val="bg2"/>
              </a:buClr>
              <a:buFontTx/>
              <a:buBlip>
                <a:blip r:embed="rId3"/>
              </a:buBlip>
              <a:defRPr/>
            </a:pPr>
            <a:endParaRPr lang="en-US" sz="2400" b="1" kern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816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651" y="872455"/>
            <a:ext cx="8605837" cy="468313"/>
          </a:xfrm>
          <a:noFill/>
          <a:ln/>
        </p:spPr>
        <p:txBody>
          <a:bodyPr/>
          <a:lstStyle/>
          <a:p>
            <a:r>
              <a:rPr lang="en-US" smtClean="0"/>
              <a:t>Opportunistic Power Control (OPC)</a:t>
            </a:r>
            <a:endParaRPr lang="en-US" dirty="0"/>
          </a:p>
        </p:txBody>
      </p:sp>
      <p:sp>
        <p:nvSpPr>
          <p:cNvPr id="1806339" name="Rectangle 3"/>
          <p:cNvSpPr>
            <a:spLocks noChangeArrowheads="1"/>
          </p:cNvSpPr>
          <p:nvPr/>
        </p:nvSpPr>
        <p:spPr bwMode="auto">
          <a:xfrm>
            <a:off x="215900" y="908050"/>
            <a:ext cx="8748713" cy="2216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20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20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20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20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2000" dirty="0">
              <a:effectLst>
                <a:outerShdw blurRad="38100" dist="38100" dir="2700000" algn="tl">
                  <a:srgbClr val="000000"/>
                </a:outerShdw>
              </a:effectLst>
              <a:cs typeface="B Traffic" pitchFamily="2" charset="-78"/>
            </a:endParaRPr>
          </a:p>
        </p:txBody>
      </p:sp>
      <p:sp>
        <p:nvSpPr>
          <p:cNvPr id="1806340" name="Rectangle 4"/>
          <p:cNvSpPr>
            <a:spLocks noChangeArrowheads="1"/>
          </p:cNvSpPr>
          <p:nvPr/>
        </p:nvSpPr>
        <p:spPr bwMode="auto">
          <a:xfrm>
            <a:off x="71438" y="1521246"/>
            <a:ext cx="8964612" cy="1602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38200" lvl="1" indent="-381000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sz="2400" dirty="0">
                <a:latin typeface="+mj-lt"/>
                <a:cs typeface="Times New Roman" pitchFamily="18" charset="0"/>
              </a:rPr>
              <a:t>Corresponding power-update function for OPC</a:t>
            </a:r>
          </a:p>
          <a:p>
            <a:pPr lvl="1">
              <a:spcBef>
                <a:spcPct val="20000"/>
              </a:spcBef>
              <a:defRPr/>
            </a:pPr>
            <a:endParaRPr lang="en-US" sz="2400" dirty="0" smtClean="0">
              <a:latin typeface="+mj-lt"/>
              <a:cs typeface="Times New Roman" pitchFamily="18" charset="0"/>
            </a:endParaRPr>
          </a:p>
          <a:p>
            <a:pPr lvl="1">
              <a:spcBef>
                <a:spcPct val="20000"/>
              </a:spcBef>
              <a:defRPr/>
            </a:pPr>
            <a:r>
              <a:rPr lang="en-US" sz="2400" dirty="0">
                <a:latin typeface="+mj-lt"/>
                <a:cs typeface="Times New Roman" pitchFamily="18" charset="0"/>
              </a:rPr>
              <a:t>		OPC</a:t>
            </a:r>
            <a:r>
              <a:rPr lang="en-US" sz="2400" dirty="0" smtClean="0">
                <a:latin typeface="+mj-lt"/>
                <a:cs typeface="Times New Roman" pitchFamily="18" charset="0"/>
              </a:rPr>
              <a:t>:</a:t>
            </a:r>
          </a:p>
          <a:p>
            <a:pPr lvl="1">
              <a:spcBef>
                <a:spcPct val="20000"/>
              </a:spcBef>
              <a:defRPr/>
            </a:pPr>
            <a:endParaRPr lang="en-US" sz="2400" dirty="0">
              <a:latin typeface="+mj-lt"/>
              <a:cs typeface="Times New Roman" pitchFamily="18" charset="0"/>
            </a:endParaRPr>
          </a:p>
          <a:p>
            <a:pPr marL="838200" lvl="1" indent="-381000">
              <a:spcBef>
                <a:spcPct val="20000"/>
              </a:spcBef>
              <a:buBlip>
                <a:blip r:embed="rId4"/>
              </a:buBlip>
              <a:defRPr/>
            </a:pPr>
            <a:endParaRPr lang="en-US" sz="2400" dirty="0">
              <a:latin typeface="+mj-lt"/>
              <a:cs typeface="Times New Roman" pitchFamily="18" charset="0"/>
            </a:endParaRPr>
          </a:p>
        </p:txBody>
      </p:sp>
      <p:sp>
        <p:nvSpPr>
          <p:cNvPr id="18063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a-IR"/>
          </a:p>
        </p:txBody>
      </p:sp>
      <p:sp>
        <p:nvSpPr>
          <p:cNvPr id="18063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a-IR"/>
          </a:p>
        </p:txBody>
      </p:sp>
      <p:sp>
        <p:nvSpPr>
          <p:cNvPr id="18063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a-IR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576540"/>
              </p:ext>
            </p:extLst>
          </p:nvPr>
        </p:nvGraphicFramePr>
        <p:xfrm>
          <a:off x="2915816" y="2338338"/>
          <a:ext cx="2565068" cy="601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94" name="Formula" r:id="rId5" imgW="1400810" imgH="335280" progId="Equation.Ribbit">
                  <p:embed/>
                </p:oleObj>
              </mc:Choice>
              <mc:Fallback>
                <p:oleObj name="Formula" r:id="rId5" imgW="1400810" imgH="33528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338338"/>
                        <a:ext cx="2565068" cy="6014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15"/>
          <p:cNvSpPr>
            <a:spLocks noChangeShapeType="1"/>
          </p:cNvSpPr>
          <p:nvPr/>
        </p:nvSpPr>
        <p:spPr bwMode="auto">
          <a:xfrm flipV="1">
            <a:off x="2354238" y="3501008"/>
            <a:ext cx="14288" cy="2990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V="1">
            <a:off x="2368526" y="6453336"/>
            <a:ext cx="4832350" cy="57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7199114" y="6356176"/>
            <a:ext cx="427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0" i="1" dirty="0" err="1">
                <a:effectLst/>
                <a:latin typeface="Times New Roman" pitchFamily="18" charset="0"/>
              </a:rPr>
              <a:t>R</a:t>
            </a:r>
            <a:r>
              <a:rPr kumimoji="0" lang="en-US" sz="2400" b="0" i="1" baseline="-25000" dirty="0" err="1">
                <a:effectLst/>
                <a:latin typeface="Times New Roman" pitchFamily="18" charset="0"/>
              </a:rPr>
              <a:t>i</a:t>
            </a:r>
            <a:endParaRPr kumimoji="0" lang="en-US" sz="2400" b="0" i="1" baseline="-25000" dirty="0">
              <a:effectLst/>
              <a:latin typeface="Times New Roman" pitchFamily="18" charset="0"/>
            </a:endParaRP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1763688" y="3484092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0" i="1">
                <a:effectLst/>
                <a:latin typeface="Times New Roman" pitchFamily="18" charset="0"/>
              </a:rPr>
              <a:t>p</a:t>
            </a:r>
            <a:r>
              <a:rPr kumimoji="0" lang="en-US" sz="2400" b="0" i="1" baseline="-25000">
                <a:effectLst/>
                <a:latin typeface="Times New Roman" pitchFamily="18" charset="0"/>
              </a:rPr>
              <a:t>i</a:t>
            </a:r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2945631" y="4683695"/>
            <a:ext cx="3132882" cy="1619250"/>
          </a:xfrm>
          <a:custGeom>
            <a:avLst/>
            <a:gdLst>
              <a:gd name="T0" fmla="*/ 0 w 1399"/>
              <a:gd name="T1" fmla="*/ 0 h 1020"/>
              <a:gd name="T2" fmla="*/ 384 w 1399"/>
              <a:gd name="T3" fmla="*/ 704 h 1020"/>
              <a:gd name="T4" fmla="*/ 823 w 1399"/>
              <a:gd name="T5" fmla="*/ 960 h 1020"/>
              <a:gd name="T6" fmla="*/ 1399 w 1399"/>
              <a:gd name="T7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9" h="1020">
                <a:moveTo>
                  <a:pt x="0" y="0"/>
                </a:moveTo>
                <a:cubicBezTo>
                  <a:pt x="64" y="117"/>
                  <a:pt x="247" y="544"/>
                  <a:pt x="384" y="704"/>
                </a:cubicBezTo>
                <a:cubicBezTo>
                  <a:pt x="521" y="864"/>
                  <a:pt x="654" y="907"/>
                  <a:pt x="823" y="960"/>
                </a:cubicBezTo>
                <a:cubicBezTo>
                  <a:pt x="992" y="1013"/>
                  <a:pt x="1279" y="1008"/>
                  <a:pt x="1399" y="1020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2771800" y="5373216"/>
            <a:ext cx="77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0" dirty="0">
                <a:solidFill>
                  <a:srgbClr val="FF3300"/>
                </a:solidFill>
                <a:effectLst/>
                <a:latin typeface="Times New Roman" pitchFamily="18" charset="0"/>
              </a:rPr>
              <a:t>OPC</a:t>
            </a: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V="1">
            <a:off x="2378051" y="4683694"/>
            <a:ext cx="567580" cy="17463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graphicFrame>
        <p:nvGraphicFramePr>
          <p:cNvPr id="26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263890"/>
              </p:ext>
            </p:extLst>
          </p:nvPr>
        </p:nvGraphicFramePr>
        <p:xfrm>
          <a:off x="2009751" y="4461445"/>
          <a:ext cx="26193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95" name="Equation" r:id="rId7" imgW="177480" imgH="241200" progId="Equation.DSMT4">
                  <p:embed/>
                </p:oleObj>
              </mc:Choice>
              <mc:Fallback>
                <p:oleObj name="Equation" r:id="rId7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51" y="4461445"/>
                        <a:ext cx="26193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CFEB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633240" y="4509120"/>
                <a:ext cx="70651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p</m:t>
                              </m:r>
                            </m:e>
                          </m:acc>
                        </m:e>
                        <m:sub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40" y="4509120"/>
                <a:ext cx="706512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3707904" y="3124053"/>
            <a:ext cx="5336530" cy="2369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38200" lvl="1" indent="-381000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sz="2400" dirty="0" smtClean="0">
                <a:latin typeface="+mj-lt"/>
                <a:cs typeface="Times New Roman" pitchFamily="18" charset="0"/>
              </a:rPr>
              <a:t>Each </a:t>
            </a:r>
            <a:r>
              <a:rPr lang="en-US" sz="2400" dirty="0">
                <a:latin typeface="+mj-lt"/>
                <a:cs typeface="Times New Roman" pitchFamily="18" charset="0"/>
              </a:rPr>
              <a:t>user increases its transmit power as the interference at the receiver decreases and/or as its path gain increases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sz="2400" dirty="0" smtClean="0">
                <a:latin typeface="+mj-lt"/>
                <a:cs typeface="Times New Roman" pitchFamily="18" charset="0"/>
              </a:rPr>
              <a:t>It </a:t>
            </a:r>
            <a:r>
              <a:rPr lang="en-US" sz="2400" dirty="0">
                <a:latin typeface="+mj-lt"/>
                <a:cs typeface="Times New Roman" pitchFamily="18" charset="0"/>
              </a:rPr>
              <a:t>does not guarantee an average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SIR</a:t>
            </a:r>
            <a:endParaRPr lang="en-US" sz="2400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45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/>
      <p:bldP spid="21" grpId="2"/>
      <p:bldP spid="22" grpId="0"/>
      <p:bldP spid="23" grpId="0" animBg="1"/>
      <p:bldP spid="23" grpId="2" animBg="1"/>
      <p:bldP spid="24" grpId="0"/>
      <p:bldP spid="24" grpId="2"/>
      <p:bldP spid="25" grpId="0" animBg="1"/>
      <p:bldP spid="25" grpId="2" animBg="1"/>
      <p:bldP spid="27" grpId="0"/>
      <p:bldP spid="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fig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3071813"/>
            <a:ext cx="6786563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Dynamic Target-SIR Tracking (DTPC)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5626968" cy="1972816"/>
          </a:xfrm>
        </p:spPr>
        <p:txBody>
          <a:bodyPr/>
          <a:lstStyle/>
          <a:p>
            <a:pPr marL="438150" indent="-381000" eaLnBrk="1" hangingPunct="1">
              <a:buSzTx/>
              <a:buFontTx/>
              <a:buBlip>
                <a:blip r:embed="rId5"/>
              </a:buBlip>
            </a:pPr>
            <a:r>
              <a:rPr lang="en-US" sz="2400" dirty="0" smtClean="0">
                <a:latin typeface="+mj-lt"/>
                <a:cs typeface="Times New Roman" pitchFamily="18" charset="0"/>
              </a:rPr>
              <a:t>Dynamic Target-SIR Tracking</a:t>
            </a:r>
          </a:p>
          <a:p>
            <a:pPr marL="438150" indent="-381000" eaLnBrk="1" hangingPunct="1">
              <a:buSzTx/>
              <a:buFontTx/>
              <a:buBlip>
                <a:blip r:embed="rId5"/>
              </a:buBlip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38150" indent="-381000" eaLnBrk="1" hangingPunct="1">
              <a:buSzTx/>
              <a:buFontTx/>
              <a:buBlip>
                <a:blip r:embed="rId5"/>
              </a:buBlip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38150" indent="-381000" eaLnBrk="1" hangingPunct="1">
              <a:buSzTx/>
              <a:buFont typeface="Wingdings" pitchFamily="2" charset="2"/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where </a:t>
            </a:r>
          </a:p>
          <a:p>
            <a:pPr marL="438150" indent="-381000" eaLnBrk="1" hangingPunct="1">
              <a:buSzTx/>
              <a:buFontTx/>
              <a:buBlip>
                <a:blip r:embed="rId5"/>
              </a:buBlip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2786063" y="2214563"/>
          <a:ext cx="33575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9" name="Formula" r:id="rId6" imgW="1883410" imgH="217170" progId="Equation.Ribbit">
                  <p:embed/>
                </p:oleObj>
              </mc:Choice>
              <mc:Fallback>
                <p:oleObj name="Formula" r:id="rId6" imgW="1883410" imgH="21717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2214563"/>
                        <a:ext cx="3357562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2643188" y="3071813"/>
          <a:ext cx="42862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0" name="Formula" r:id="rId8" imgW="2712720" imgH="499110" progId="Equation.Ribbit">
                  <p:embed/>
                </p:oleObj>
              </mc:Choice>
              <mc:Fallback>
                <p:oleObj name="Formula" r:id="rId8" imgW="2712720" imgH="49911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3071813"/>
                        <a:ext cx="4286250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024312"/>
              </p:ext>
            </p:extLst>
          </p:nvPr>
        </p:nvGraphicFramePr>
        <p:xfrm>
          <a:off x="8028384" y="4609703"/>
          <a:ext cx="925586" cy="468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1" name="Formula" r:id="rId10" imgW="758190" imgH="391160" progId="Equation.Ribbit">
                  <p:embed/>
                </p:oleObj>
              </mc:Choice>
              <mc:Fallback>
                <p:oleObj name="Formula" r:id="rId10" imgW="758190" imgH="391160" progId="Equation.Ribbit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8384" y="4609703"/>
                        <a:ext cx="925586" cy="4686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868144" y="4221088"/>
            <a:ext cx="2304256" cy="8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38150" indent="-381000" eaLnBrk="1" hangingPunct="1">
              <a:buSzTx/>
              <a:buFontTx/>
              <a:buBlip>
                <a:blip r:embed="rId5"/>
              </a:buBlip>
            </a:pPr>
            <a:r>
              <a:rPr lang="en-US" sz="2400" dirty="0" smtClean="0">
                <a:latin typeface="+mj-lt"/>
                <a:cs typeface="Times New Roman" pitchFamily="18" charset="0"/>
              </a:rPr>
              <a:t>To be continuous:</a:t>
            </a:r>
          </a:p>
        </p:txBody>
      </p:sp>
    </p:spTree>
    <p:extLst>
      <p:ext uri="{BB962C8B-B14F-4D97-AF65-F5344CB8AC3E}">
        <p14:creationId xmlns:p14="http://schemas.microsoft.com/office/powerpoint/2010/main" val="12671644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651" y="872455"/>
            <a:ext cx="8605837" cy="468313"/>
          </a:xfrm>
          <a:noFill/>
          <a:ln/>
        </p:spPr>
        <p:txBody>
          <a:bodyPr/>
          <a:lstStyle/>
          <a:p>
            <a:r>
              <a:rPr lang="en-US" dirty="0"/>
              <a:t>Dynamic Target-SIR Tracking (DTPC)</a:t>
            </a:r>
          </a:p>
        </p:txBody>
      </p:sp>
      <p:sp>
        <p:nvSpPr>
          <p:cNvPr id="1806339" name="Rectangle 3"/>
          <p:cNvSpPr>
            <a:spLocks noChangeArrowheads="1"/>
          </p:cNvSpPr>
          <p:nvPr/>
        </p:nvSpPr>
        <p:spPr bwMode="auto">
          <a:xfrm>
            <a:off x="215900" y="908050"/>
            <a:ext cx="8748713" cy="2216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20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20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20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20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800" dirty="0">
              <a:effectLst>
                <a:outerShdw blurRad="38100" dist="38100" dir="2700000" algn="tl">
                  <a:srgbClr val="000000"/>
                </a:outerShdw>
              </a:effectLst>
              <a:cs typeface="Yagut" pitchFamily="2" charset="-78"/>
            </a:endParaRPr>
          </a:p>
          <a:p>
            <a:pPr marL="838200" lvl="1" indent="-381000" algn="r" rtl="1">
              <a:buSzTx/>
              <a:buFontTx/>
              <a:buBlip>
                <a:blip r:embed="rId4"/>
              </a:buBlip>
            </a:pPr>
            <a:endParaRPr lang="fa-IR" sz="2000" dirty="0">
              <a:effectLst>
                <a:outerShdw blurRad="38100" dist="38100" dir="2700000" algn="tl">
                  <a:srgbClr val="000000"/>
                </a:outerShdw>
              </a:effectLst>
              <a:cs typeface="B Traffic" pitchFamily="2" charset="-78"/>
            </a:endParaRPr>
          </a:p>
        </p:txBody>
      </p:sp>
      <p:sp>
        <p:nvSpPr>
          <p:cNvPr id="1806340" name="Rectangle 4"/>
          <p:cNvSpPr>
            <a:spLocks noChangeArrowheads="1"/>
          </p:cNvSpPr>
          <p:nvPr/>
        </p:nvSpPr>
        <p:spPr bwMode="auto">
          <a:xfrm>
            <a:off x="107950" y="1521247"/>
            <a:ext cx="8964612" cy="125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38200" lvl="1" indent="-381000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sz="2400" dirty="0">
                <a:latin typeface="+mj-lt"/>
                <a:cs typeface="Times New Roman" pitchFamily="18" charset="0"/>
              </a:rPr>
              <a:t>Corresponding power-update function for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DTPC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 lvl="1">
              <a:spcBef>
                <a:spcPct val="20000"/>
              </a:spcBef>
              <a:defRPr/>
            </a:pPr>
            <a:r>
              <a:rPr lang="en-US" sz="2400" dirty="0">
                <a:latin typeface="+mj-lt"/>
                <a:cs typeface="Times New Roman" pitchFamily="18" charset="0"/>
              </a:rPr>
              <a:t>		</a:t>
            </a:r>
          </a:p>
          <a:p>
            <a:pPr marL="838200" lvl="1" indent="-381000">
              <a:spcBef>
                <a:spcPct val="20000"/>
              </a:spcBef>
              <a:buBlip>
                <a:blip r:embed="rId4"/>
              </a:buBlip>
              <a:defRPr/>
            </a:pPr>
            <a:endParaRPr lang="en-US" sz="2400" dirty="0">
              <a:latin typeface="+mj-lt"/>
              <a:cs typeface="Times New Roman" pitchFamily="18" charset="0"/>
            </a:endParaRPr>
          </a:p>
        </p:txBody>
      </p:sp>
      <p:sp>
        <p:nvSpPr>
          <p:cNvPr id="18063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a-IR"/>
          </a:p>
        </p:txBody>
      </p:sp>
      <p:sp>
        <p:nvSpPr>
          <p:cNvPr id="18063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a-IR"/>
          </a:p>
        </p:txBody>
      </p:sp>
      <p:sp>
        <p:nvSpPr>
          <p:cNvPr id="18063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a-IR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7199114" y="6356176"/>
            <a:ext cx="427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0" i="1" dirty="0" err="1">
                <a:effectLst/>
                <a:latin typeface="Times New Roman" pitchFamily="18" charset="0"/>
              </a:rPr>
              <a:t>R</a:t>
            </a:r>
            <a:r>
              <a:rPr kumimoji="0" lang="en-US" sz="2400" b="0" i="1" baseline="-25000" dirty="0" err="1">
                <a:effectLst/>
                <a:latin typeface="Times New Roman" pitchFamily="18" charset="0"/>
              </a:rPr>
              <a:t>i</a:t>
            </a:r>
            <a:endParaRPr kumimoji="0" lang="en-US" sz="2400" b="0" i="1" baseline="-25000" dirty="0">
              <a:effectLst/>
              <a:latin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 flipV="1">
            <a:off x="2720975" y="3246438"/>
            <a:ext cx="14288" cy="2990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 flipV="1">
            <a:off x="2735263" y="6194425"/>
            <a:ext cx="4832350" cy="57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2130425" y="3176588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0" i="1">
                <a:effectLst/>
                <a:latin typeface="Times New Roman" pitchFamily="18" charset="0"/>
              </a:rPr>
              <a:t>p</a:t>
            </a:r>
            <a:r>
              <a:rPr kumimoji="0" lang="en-US" sz="2400" b="0" i="1" baseline="-25000">
                <a:effectLst/>
                <a:latin typeface="Times New Roman" pitchFamily="18" charset="0"/>
              </a:rPr>
              <a:t>i</a:t>
            </a:r>
          </a:p>
        </p:txBody>
      </p:sp>
      <p:graphicFrame>
        <p:nvGraphicFramePr>
          <p:cNvPr id="43" name="Object 29"/>
          <p:cNvGraphicFramePr>
            <a:graphicFrameLocks noGrp="1" noChangeAspect="1"/>
          </p:cNvGraphicFramePr>
          <p:nvPr>
            <p:ph idx="1"/>
          </p:nvPr>
        </p:nvGraphicFramePr>
        <p:xfrm>
          <a:off x="2376488" y="4206875"/>
          <a:ext cx="26193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6" name="Equation" r:id="rId5" imgW="177480" imgH="241200" progId="Equation.DSMT4">
                  <p:embed/>
                </p:oleObj>
              </mc:Choice>
              <mc:Fallback>
                <p:oleObj name="Equation" r:id="rId5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4206875"/>
                        <a:ext cx="26193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CFEB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Line 30"/>
          <p:cNvSpPr>
            <a:spLocks noChangeShapeType="1"/>
          </p:cNvSpPr>
          <p:nvPr/>
        </p:nvSpPr>
        <p:spPr bwMode="auto">
          <a:xfrm flipV="1">
            <a:off x="4067944" y="4149080"/>
            <a:ext cx="2088232" cy="1296144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" name="Freeform 31"/>
          <p:cNvSpPr>
            <a:spLocks/>
          </p:cNvSpPr>
          <p:nvPr/>
        </p:nvSpPr>
        <p:spPr bwMode="auto">
          <a:xfrm>
            <a:off x="2879242" y="4077071"/>
            <a:ext cx="1188702" cy="1394646"/>
          </a:xfrm>
          <a:custGeom>
            <a:avLst/>
            <a:gdLst>
              <a:gd name="T0" fmla="*/ 0 w 1399"/>
              <a:gd name="T1" fmla="*/ 0 h 1020"/>
              <a:gd name="T2" fmla="*/ 384 w 1399"/>
              <a:gd name="T3" fmla="*/ 704 h 1020"/>
              <a:gd name="T4" fmla="*/ 823 w 1399"/>
              <a:gd name="T5" fmla="*/ 960 h 1020"/>
              <a:gd name="T6" fmla="*/ 1399 w 1399"/>
              <a:gd name="T7" fmla="*/ 1020 h 1020"/>
              <a:gd name="connsiteX0" fmla="*/ 0 w 5883"/>
              <a:gd name="connsiteY0" fmla="*/ 0 h 9412"/>
              <a:gd name="connsiteX1" fmla="*/ 2745 w 5883"/>
              <a:gd name="connsiteY1" fmla="*/ 6902 h 9412"/>
              <a:gd name="connsiteX2" fmla="*/ 5883 w 5883"/>
              <a:gd name="connsiteY2" fmla="*/ 9412 h 9412"/>
              <a:gd name="connsiteX0" fmla="*/ 0 w 12506"/>
              <a:gd name="connsiteY0" fmla="*/ 0 h 10134"/>
              <a:gd name="connsiteX1" fmla="*/ 4666 w 12506"/>
              <a:gd name="connsiteY1" fmla="*/ 7333 h 10134"/>
              <a:gd name="connsiteX2" fmla="*/ 12506 w 12506"/>
              <a:gd name="connsiteY2" fmla="*/ 10134 h 10134"/>
              <a:gd name="connsiteX0" fmla="*/ 0 w 14415"/>
              <a:gd name="connsiteY0" fmla="*/ 0 h 10067"/>
              <a:gd name="connsiteX1" fmla="*/ 4666 w 14415"/>
              <a:gd name="connsiteY1" fmla="*/ 7333 h 10067"/>
              <a:gd name="connsiteX2" fmla="*/ 14415 w 14415"/>
              <a:gd name="connsiteY2" fmla="*/ 10067 h 10067"/>
              <a:gd name="connsiteX0" fmla="*/ 0 w 14892"/>
              <a:gd name="connsiteY0" fmla="*/ 0 h 10268"/>
              <a:gd name="connsiteX1" fmla="*/ 4666 w 14892"/>
              <a:gd name="connsiteY1" fmla="*/ 7333 h 10268"/>
              <a:gd name="connsiteX2" fmla="*/ 14892 w 14892"/>
              <a:gd name="connsiteY2" fmla="*/ 10268 h 10268"/>
              <a:gd name="connsiteX0" fmla="*/ 0 w 14892"/>
              <a:gd name="connsiteY0" fmla="*/ 0 h 10268"/>
              <a:gd name="connsiteX1" fmla="*/ 6575 w 14892"/>
              <a:gd name="connsiteY1" fmla="*/ 7534 h 10268"/>
              <a:gd name="connsiteX2" fmla="*/ 14892 w 14892"/>
              <a:gd name="connsiteY2" fmla="*/ 10268 h 10268"/>
              <a:gd name="connsiteX0" fmla="*/ 0 w 15847"/>
              <a:gd name="connsiteY0" fmla="*/ 0 h 10067"/>
              <a:gd name="connsiteX1" fmla="*/ 6575 w 15847"/>
              <a:gd name="connsiteY1" fmla="*/ 7534 h 10067"/>
              <a:gd name="connsiteX2" fmla="*/ 15847 w 15847"/>
              <a:gd name="connsiteY2" fmla="*/ 10067 h 10067"/>
              <a:gd name="connsiteX0" fmla="*/ 0 w 14892"/>
              <a:gd name="connsiteY0" fmla="*/ 0 h 9799"/>
              <a:gd name="connsiteX1" fmla="*/ 6575 w 14892"/>
              <a:gd name="connsiteY1" fmla="*/ 7534 h 9799"/>
              <a:gd name="connsiteX2" fmla="*/ 14892 w 14892"/>
              <a:gd name="connsiteY2" fmla="*/ 9799 h 9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92" h="9799">
                <a:moveTo>
                  <a:pt x="0" y="0"/>
                </a:moveTo>
                <a:cubicBezTo>
                  <a:pt x="777" y="1219"/>
                  <a:pt x="4093" y="5901"/>
                  <a:pt x="6575" y="7534"/>
                </a:cubicBezTo>
                <a:cubicBezTo>
                  <a:pt x="9057" y="9167"/>
                  <a:pt x="12839" y="9247"/>
                  <a:pt x="14892" y="9799"/>
                </a:cubicBezTo>
              </a:path>
            </a:pathLst>
          </a:cu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" name="Text Box 32"/>
          <p:cNvSpPr txBox="1">
            <a:spLocks noChangeArrowheads="1"/>
          </p:cNvSpPr>
          <p:nvPr/>
        </p:nvSpPr>
        <p:spPr bwMode="auto">
          <a:xfrm>
            <a:off x="4968411" y="4891088"/>
            <a:ext cx="9717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0" dirty="0" smtClean="0">
                <a:solidFill>
                  <a:srgbClr val="00FF00"/>
                </a:solidFill>
                <a:effectLst/>
                <a:latin typeface="Times New Roman" pitchFamily="18" charset="0"/>
              </a:rPr>
              <a:t>DTPC</a:t>
            </a:r>
            <a:endParaRPr kumimoji="0" lang="en-US" sz="2400" b="0" dirty="0">
              <a:solidFill>
                <a:srgbClr val="00FF00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137296" y="4221088"/>
                <a:ext cx="70651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p</m:t>
                              </m:r>
                            </m:e>
                          </m:acc>
                        </m:e>
                        <m:sub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296" y="4221088"/>
                <a:ext cx="706512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17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DTPC-Analysis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Q: </a:t>
            </a:r>
            <a:r>
              <a:rPr lang="en-US" dirty="0" smtClean="0"/>
              <a:t>Check if DTPC power update function is a type-I or type-II standard or two-sided scalable function ?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sz="2800" smtClean="0">
                <a:ea typeface="+mn-ea"/>
                <a:cs typeface="+mn-cs"/>
              </a:rPr>
              <a:t>DTPC </a:t>
            </a:r>
            <a:r>
              <a:rPr lang="en-US" sz="2800" dirty="0">
                <a:ea typeface="+mn-ea"/>
                <a:cs typeface="+mn-cs"/>
              </a:rPr>
              <a:t>power update function is a </a:t>
            </a:r>
            <a:r>
              <a:rPr lang="en-US" sz="2800" dirty="0" smtClean="0">
                <a:ea typeface="+mn-ea"/>
                <a:cs typeface="+mn-cs"/>
              </a:rPr>
              <a:t>two-sided scalable function</a:t>
            </a:r>
            <a:endParaRPr lang="en-US" sz="2800" dirty="0">
              <a:ea typeface="+mn-ea"/>
              <a:cs typeface="+mn-cs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8112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DTPC -Analysis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29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Fixed-point existence</a:t>
            </a:r>
          </a:p>
          <a:p>
            <a:pPr lvl="1"/>
            <a:r>
              <a:rPr lang="en-US" dirty="0" smtClean="0"/>
              <a:t>There exist a unique fixed-point in DTPC</a:t>
            </a:r>
          </a:p>
          <a:p>
            <a:pPr lvl="1"/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Convergence analysis</a:t>
            </a:r>
          </a:p>
          <a:p>
            <a:pPr lvl="1" indent="-381000" eaLnBrk="1" hangingPunct="1">
              <a:buSzTx/>
              <a:buBlip>
                <a:blip r:embed="rId3"/>
              </a:buBlip>
              <a:defRPr/>
            </a:pPr>
            <a:r>
              <a:rPr lang="en-US" dirty="0">
                <a:cs typeface="Times New Roman" pitchFamily="18" charset="0"/>
              </a:rPr>
              <a:t>For any given initial power </a:t>
            </a:r>
            <a:r>
              <a:rPr lang="en-US" dirty="0" smtClean="0">
                <a:cs typeface="Times New Roman" pitchFamily="18" charset="0"/>
              </a:rPr>
              <a:t>vector, the DTPC algorithm converges </a:t>
            </a:r>
            <a:r>
              <a:rPr lang="en-US" dirty="0">
                <a:cs typeface="Times New Roman" pitchFamily="18" charset="0"/>
              </a:rPr>
              <a:t>to </a:t>
            </a:r>
            <a:r>
              <a:rPr lang="en-US" dirty="0" smtClean="0">
                <a:cs typeface="Times New Roman" pitchFamily="18" charset="0"/>
              </a:rPr>
              <a:t>its unique fixed-point in </a:t>
            </a:r>
            <a:r>
              <a:rPr lang="en-US" dirty="0">
                <a:cs typeface="Times New Roman" pitchFamily="18" charset="0"/>
              </a:rPr>
              <a:t>both synchronous and asynchronous power updating cases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6702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3349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dirty="0" smtClean="0"/>
              <a:t>DTPC-Analysis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38150" indent="-381000" eaLnBrk="1" hangingPunct="1">
                  <a:buSzTx/>
                  <a:buFontTx/>
                  <a:buBlip>
                    <a:blip r:embed="rId4"/>
                  </a:buBlip>
                </a:pP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Corresponding Optimization Problem </a:t>
                </a:r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pPr marL="838200" lvl="1" indent="-381000" eaLnBrk="1" hangingPunct="1">
                  <a:buSzTx/>
                  <a:buFontTx/>
                  <a:buBlip>
                    <a:blip r:embed="rId4"/>
                  </a:buBlip>
                </a:pPr>
                <a:r>
                  <a:rPr lang="en-US" dirty="0" smtClean="0">
                    <a:latin typeface="+mj-lt"/>
                    <a:cs typeface="Times New Roman" pitchFamily="18" charset="0"/>
                  </a:rPr>
                  <a:t>Optimizing System Throughput Subject to Users' SIRs Constraint</a:t>
                </a:r>
              </a:p>
              <a:p>
                <a:pPr marL="838200" lvl="1" indent="-381000" eaLnBrk="1" hangingPunct="1">
                  <a:buSzTx/>
                  <a:buFontTx/>
                  <a:buBlip>
                    <a:blip r:embed="rId4"/>
                  </a:buBlip>
                </a:pPr>
                <a:endParaRPr lang="en-US" sz="2000" dirty="0" smtClean="0">
                  <a:latin typeface="+mj-lt"/>
                  <a:cs typeface="Times New Roman" pitchFamily="18" charset="0"/>
                </a:endParaRPr>
              </a:p>
              <a:p>
                <a:pPr marL="838200" lvl="1" indent="-381000" eaLnBrk="1" hangingPunct="1">
                  <a:buSzTx/>
                  <a:buFontTx/>
                  <a:buBlip>
                    <a:blip r:embed="rId4"/>
                  </a:buBlip>
                </a:pPr>
                <a:r>
                  <a:rPr lang="en-US" sz="2000" dirty="0" smtClean="0">
                    <a:latin typeface="+mj-lt"/>
                    <a:cs typeface="Times New Roman" pitchFamily="18" charset="0"/>
                  </a:rPr>
                  <a:t>Dynamic Setting of the Target-SIR</a:t>
                </a:r>
              </a:p>
              <a:p>
                <a:pPr marL="838200" lvl="1" indent="-381000" eaLnBrk="1" hangingPunct="1">
                  <a:buSzTx/>
                  <a:buFontTx/>
                  <a:buBlip>
                    <a:blip r:embed="rId4"/>
                  </a:buBlip>
                </a:pPr>
                <a:endParaRPr lang="en-US" sz="2000" dirty="0" smtClean="0">
                  <a:latin typeface="+mj-lt"/>
                  <a:cs typeface="Times New Roman" pitchFamily="18" charset="0"/>
                </a:endParaRPr>
              </a:p>
              <a:p>
                <a:pPr marL="838200" lvl="1" indent="-381000" eaLnBrk="1" hangingPunct="1">
                  <a:buSzTx/>
                  <a:buFontTx/>
                  <a:buBlip>
                    <a:blip r:embed="rId4"/>
                  </a:buBlip>
                </a:pPr>
                <a:endParaRPr lang="en-US" sz="2000" dirty="0" smtClean="0">
                  <a:latin typeface="+mj-lt"/>
                  <a:cs typeface="Times New Roman" pitchFamily="18" charset="0"/>
                </a:endParaRPr>
              </a:p>
              <a:p>
                <a:pPr marL="838200" lvl="1" indent="-381000" eaLnBrk="1" hangingPunct="1">
                  <a:buSzTx/>
                  <a:buFontTx/>
                  <a:buBlip>
                    <a:blip r:embed="rId4"/>
                  </a:buBlip>
                </a:pPr>
                <a:endParaRPr lang="en-US" sz="2000" dirty="0" smtClean="0">
                  <a:latin typeface="+mj-lt"/>
                  <a:cs typeface="Times New Roman" pitchFamily="18" charset="0"/>
                </a:endParaRPr>
              </a:p>
              <a:p>
                <a:pPr marL="838200" lvl="1" indent="-381000" eaLnBrk="1" hangingPunct="1">
                  <a:buSzTx/>
                  <a:buFontTx/>
                  <a:buBlip>
                    <a:blip r:embed="rId4"/>
                  </a:buBlip>
                </a:pPr>
                <a:endParaRPr lang="en-US" sz="2000" dirty="0" smtClean="0">
                  <a:latin typeface="+mj-lt"/>
                  <a:cs typeface="Times New Roman" pitchFamily="18" charset="0"/>
                </a:endParaRPr>
              </a:p>
              <a:p>
                <a:pPr marL="438150" indent="-381000" eaLnBrk="1" hangingPunct="1">
                  <a:buSzTx/>
                  <a:buFont typeface="Wingdings" pitchFamily="2" charset="2"/>
                  <a:buBlip>
                    <a:blip r:embed="rId4"/>
                  </a:buBlip>
                </a:pPr>
                <a:r>
                  <a:rPr lang="en-US" sz="2400" dirty="0" smtClean="0">
                    <a:latin typeface="+mj-lt"/>
                    <a:cs typeface="Times New Roman" pitchFamily="18" charset="0"/>
                  </a:rPr>
                  <a:t>In an un-constrained transmit power system, a SIR vector is feasible if</a:t>
                </a:r>
                <a:endParaRPr lang="fa-IR" sz="2400" dirty="0" smtClean="0">
                  <a:latin typeface="+mj-lt"/>
                  <a:cs typeface="Times New Roman" pitchFamily="18" charset="0"/>
                </a:endParaRPr>
              </a:p>
              <a:p>
                <a:pPr marL="57150" indent="0" eaLnBrk="1" hangingPunct="1"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fa-IR" sz="2400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fa-IR" sz="2400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fa-IR" sz="24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  <a:ea typeface="Cambria Math"/>
                            </a:rPr>
                            <m:t>in</m:t>
                          </m:r>
                          <m:r>
                            <a:rPr lang="en-US" sz="2400" b="0" i="0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  <a:ea typeface="Cambria Math"/>
                            </a:rPr>
                            <m:t>each</m:t>
                          </m:r>
                          <m:r>
                            <a:rPr lang="en-US" sz="2400" b="0" i="0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  <a:ea typeface="Cambria Math"/>
                            </a:rPr>
                            <m:t>cell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fa-IR" sz="24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a-IR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sz="2400" i="1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</m:t>
                                  </m:r>
                                </m:e>
                                <m:sub>
                                  <m:r>
                                    <a:rPr lang="fa-IR" sz="2400" i="1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a-IR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sz="2400" i="1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</m:t>
                                  </m:r>
                                </m:e>
                                <m:sub>
                                  <m:r>
                                    <a:rPr lang="fa-IR" sz="2400" i="1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fa-IR" sz="2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fa-IR" sz="24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fa-IR" sz="2400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den>
                          </m:f>
                        </m:e>
                      </m:nary>
                      <m:r>
                        <a:rPr lang="fa-IR" sz="2400" i="1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fa-IR" sz="2400" i="1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en-US" sz="2400" dirty="0" smtClean="0">
                  <a:latin typeface="+mj-lt"/>
                  <a:cs typeface="Times New Roman" pitchFamily="18" charset="0"/>
                </a:endParaRPr>
              </a:p>
              <a:p>
                <a:pPr marL="438150" indent="-381000" eaLnBrk="1" hangingPunct="1">
                  <a:buSzTx/>
                  <a:buFontTx/>
                  <a:buBlip>
                    <a:blip r:embed="rId4"/>
                  </a:buBlip>
                </a:pPr>
                <a:endParaRPr lang="en-US" b="1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331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5"/>
                <a:stretch>
                  <a:fillRect t="-942" r="-815" b="-12651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96448DD-B452-46E1-9761-7912AA72CB4E}" type="slidenum">
              <a:rPr lang="ar-SA" smtClean="0"/>
              <a:pPr eaLnBrk="1" hangingPunct="1"/>
              <a:t>44</a:t>
            </a:fld>
            <a:endParaRPr lang="en-US" dirty="0" smtClean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2587625" y="3714750"/>
          <a:ext cx="4198938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3" name="Formula" r:id="rId6" imgW="2162810" imgH="361950" progId="Equation.Ribbit">
                  <p:embed/>
                </p:oleObj>
              </mc:Choice>
              <mc:Fallback>
                <p:oleObj name="Formula" r:id="rId6" imgW="2162810" imgH="36195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3714750"/>
                        <a:ext cx="4198938" cy="87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21695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dirty="0" smtClean="0"/>
              <a:t>DTPC-Analysis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38150" indent="-381000" eaLnBrk="1" hangingPunct="1">
              <a:buSzTx/>
              <a:buFontTx/>
              <a:buBlip>
                <a:blip r:embed="rId3"/>
              </a:buBlip>
            </a:pPr>
            <a:r>
              <a:rPr lang="en-US" sz="24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Theorem  (Improvement in System Throughput by DTPC)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: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By using DTPC for a given feasible set of minimum target-SIRs, the system throughput is improved as compared to TPC, while guaranteeing that all users are supported at least with their minimum target-SIRs</a:t>
            </a:r>
          </a:p>
          <a:p>
            <a:pPr marL="438150" indent="-381000" eaLnBrk="1" hangingPunct="1">
              <a:buSzTx/>
              <a:buFontTx/>
              <a:buBlip>
                <a:blip r:embed="rId3"/>
              </a:buBlip>
            </a:pPr>
            <a:endParaRPr lang="en-US" sz="2400" dirty="0" smtClean="0">
              <a:latin typeface="+mj-lt"/>
              <a:cs typeface="Times New Roman" pitchFamily="18" charset="0"/>
            </a:endParaRPr>
          </a:p>
          <a:p>
            <a:pPr marL="438150" indent="-381000" eaLnBrk="1" hangingPunct="1">
              <a:buSzTx/>
              <a:buFontTx/>
              <a:buBlip>
                <a:blip r:embed="rId3"/>
              </a:buBlip>
            </a:pPr>
            <a:endParaRPr lang="en-US" sz="2400" dirty="0" smtClean="0">
              <a:latin typeface="+mj-lt"/>
              <a:cs typeface="Times New Roman" pitchFamily="18" charset="0"/>
            </a:endParaRPr>
          </a:p>
          <a:p>
            <a:pPr marL="438150" indent="-381000" eaLnBrk="1" hangingPunct="1">
              <a:buSzTx/>
              <a:buFontTx/>
              <a:buBlip>
                <a:blip r:embed="rId3"/>
              </a:buBlip>
            </a:pPr>
            <a:endParaRPr lang="en-US" dirty="0" smtClean="0">
              <a:latin typeface="+mj-lt"/>
              <a:cs typeface="Times New Roman" pitchFamily="18" charset="0"/>
            </a:endParaRPr>
          </a:p>
          <a:p>
            <a:pPr marL="438150" indent="-381000" eaLnBrk="1" hangingPunct="1">
              <a:buSzTx/>
              <a:buFontTx/>
              <a:buBlip>
                <a:blip r:embed="rId3"/>
              </a:buBlip>
            </a:pPr>
            <a:endParaRPr lang="en-US" dirty="0" smtClean="0">
              <a:latin typeface="+mj-lt"/>
              <a:cs typeface="Times New Roman" pitchFamily="18" charset="0"/>
            </a:endParaRPr>
          </a:p>
          <a:p>
            <a:pPr marL="438150" indent="-381000" eaLnBrk="1" hangingPunct="1">
              <a:buSzTx/>
              <a:buFontTx/>
              <a:buBlip>
                <a:blip r:embed="rId3"/>
              </a:buBlip>
            </a:pPr>
            <a:endParaRPr lang="en-US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1732845-5443-4C38-A1E8-8E335AAA1D12}" type="slidenum">
              <a:rPr lang="ar-SA" smtClean="0"/>
              <a:pPr eaLnBrk="1" hangingPunct="1"/>
              <a:t>45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642324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DTPC-Analysis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Required information by each user to update its transmit power</a:t>
                </a:r>
              </a:p>
              <a:p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a-IR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  <m:r>
                        <a:rPr lang="fa-IR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fa-IR">
                          <a:latin typeface="Cambria Math"/>
                          <a:ea typeface="Cambria Math"/>
                        </a:rPr>
                        <m:t>max</m:t>
                      </m:r>
                      <m:r>
                        <a:rPr lang="fa-IR">
                          <a:latin typeface="Cambria Math"/>
                          <a:ea typeface="Cambria Math"/>
                        </a:rPr>
                        <m:t>{</m:t>
                      </m:r>
                      <m:sSub>
                        <m:sSubPr>
                          <m:ctrlPr>
                            <a:rPr lang="fa-I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fa-IR" i="1">
                              <a:latin typeface="Cambria Math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den>
                          </m:f>
                          <m:r>
                            <a:rPr lang="fa-IR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fa-IR" i="1">
                              <a:latin typeface="Cambria Math"/>
                              <a:sym typeface="Symbol"/>
                            </a:rPr>
                            <m:t></m:t>
                          </m:r>
                        </m:e>
                        <m:sub>
                          <m:r>
                            <a:rPr lang="fa-IR" i="1">
                              <a:latin typeface="Cambria Math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fa-I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fa-IR" i="1" dirty="0"/>
                            <m:t> </m:t>
                          </m:r>
                        </m:den>
                      </m:f>
                      <m:r>
                        <a:rPr lang="fa-IR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fa-IR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 smtClean="0"/>
              </a:p>
              <a:p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1346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495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15" descr="fig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857375"/>
            <a:ext cx="7929563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dirty="0" smtClean="0"/>
              <a:t>Simulation Results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8555"/>
            <a:ext cx="8229600" cy="4530725"/>
          </a:xfrm>
        </p:spPr>
        <p:txBody>
          <a:bodyPr/>
          <a:lstStyle/>
          <a:p>
            <a:pPr marL="438150" indent="-381000" eaLnBrk="1" hangingPunct="1">
              <a:buSzTx/>
              <a:buFontTx/>
              <a:buBlip>
                <a:blip r:embed="rId4"/>
              </a:buBlip>
            </a:pPr>
            <a:r>
              <a:rPr lang="en-US" sz="2400" dirty="0" smtClean="0">
                <a:latin typeface="+mj-lt"/>
                <a:cs typeface="Times New Roman" pitchFamily="18" charset="0"/>
              </a:rPr>
              <a:t>TPC in a 4-users system</a:t>
            </a:r>
          </a:p>
        </p:txBody>
      </p:sp>
      <p:sp>
        <p:nvSpPr>
          <p:cNvPr id="5120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DDED426-B301-41F6-A148-A743A83919AA}" type="slidenum">
              <a:rPr lang="ar-SA" smtClean="0"/>
              <a:pPr eaLnBrk="1" hangingPunct="1"/>
              <a:t>47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81603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14" descr="fig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000250"/>
            <a:ext cx="8215312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dirty="0" smtClean="0"/>
              <a:t>Simulation Results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38150" indent="-381000" eaLnBrk="1" hangingPunct="1">
              <a:buSzTx/>
              <a:buFontTx/>
              <a:buBlip>
                <a:blip r:embed="rId4"/>
              </a:buBlip>
            </a:pPr>
            <a:r>
              <a:rPr lang="en-US" sz="2400" dirty="0" smtClean="0">
                <a:latin typeface="+mj-lt"/>
                <a:cs typeface="Times New Roman" pitchFamily="18" charset="0"/>
              </a:rPr>
              <a:t>DTPC in a 4-users system</a:t>
            </a:r>
          </a:p>
          <a:p>
            <a:pPr marL="438150" indent="-381000" eaLnBrk="1" hangingPunct="1">
              <a:buSzTx/>
              <a:buFontTx/>
              <a:buBlip>
                <a:blip r:embed="rId4"/>
              </a:buBlip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38150" indent="-381000" eaLnBrk="1" hangingPunct="1">
              <a:buSzTx/>
              <a:buFontTx/>
              <a:buBlip>
                <a:blip r:embed="rId4"/>
              </a:buBlip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22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864FBC5-C98F-4AFC-9B6C-D0F66151DC40}" type="slidenum">
              <a:rPr lang="ar-SA" smtClean="0"/>
              <a:pPr eaLnBrk="1" hangingPunct="1"/>
              <a:t>48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89919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16" descr="fig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500313"/>
            <a:ext cx="842962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Simulation Results</a:t>
            </a:r>
            <a:endParaRPr lang="fa-IR" dirty="0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F0EECD4-1326-4270-8F83-885708D700DC}" type="slidenum">
              <a:rPr lang="ar-SA" smtClean="0"/>
              <a:pPr eaLnBrk="1" hangingPunct="1"/>
              <a:t>49</a:t>
            </a:fld>
            <a:endParaRPr lang="en-US" smtClean="0"/>
          </a:p>
        </p:txBody>
      </p:sp>
      <p:sp>
        <p:nvSpPr>
          <p:cNvPr id="5325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latin typeface="+mj-lt"/>
                <a:cs typeface="Times New Roman" pitchFamily="18" charset="0"/>
              </a:rPr>
              <a:t>System throughput per Hz achieved by TPC and DTPC vs. target-SIR</a:t>
            </a:r>
          </a:p>
        </p:txBody>
      </p:sp>
    </p:spTree>
    <p:extLst>
      <p:ext uri="{BB962C8B-B14F-4D97-AF65-F5344CB8AC3E}">
        <p14:creationId xmlns:p14="http://schemas.microsoft.com/office/powerpoint/2010/main" val="231996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Target-SIR Tracking Power Control </a:t>
            </a:r>
            <a:r>
              <a:rPr lang="en-US" dirty="0"/>
              <a:t>(TPC)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057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a-IR" dirty="0" smtClean="0"/>
                  <a:t>Unconstrained OPC: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   </m:t>
                    </m:r>
                    <m:sSub>
                      <m:sSubPr>
                        <m:ctrlPr>
                          <a:rPr lang="fa-IR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a-IR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fa-IR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a-I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a-IR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fa-IR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fa-I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fa-IR" b="0" i="0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fa-IR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a-IR" b="0" i="1" smtClean="0">
                                <a:latin typeface="Cambria Math"/>
                                <a:sym typeface="Symbol"/>
                              </a:rPr>
                              <m:t></m:t>
                            </m:r>
                          </m:e>
                          <m:sub>
                            <m:r>
                              <a:rPr lang="fa-I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a-I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a-IR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fa-IR" b="1" i="0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fa-IR" b="1">
                            <a:latin typeface="Cambria Math"/>
                          </a:rPr>
                          <m:t>𝐩</m:t>
                        </m:r>
                        <m:d>
                          <m:dPr>
                            <m:ctrlPr>
                              <a:rPr lang="fa-IR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a-IR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fa-IR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i="1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n-US" i="1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Constrained OPC: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          </m:t>
                    </m:r>
                    <m:sSub>
                      <m:sSubPr>
                        <m:ctrlPr>
                          <a:rPr lang="fa-I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a-IR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fa-IR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a-I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a-IR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fa-IR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fa-IR" i="1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fa-IR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fa-IR" b="0" i="0" smtClean="0">
                        <a:latin typeface="Cambria Math"/>
                        <a:ea typeface="Cambria Math"/>
                      </a:rPr>
                      <m:t>min</m:t>
                    </m:r>
                    <m:r>
                      <a:rPr lang="fa-IR" b="0" i="0" smtClean="0">
                        <a:latin typeface="Cambria Math"/>
                        <a:ea typeface="Cambria Math"/>
                      </a:rPr>
                      <m:t>{</m:t>
                    </m:r>
                    <m:sSub>
                      <m:sSubPr>
                        <m:ctrlPr>
                          <a:rPr lang="fa-I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/>
                                <a:ea typeface="Cambria Math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itchFamily="18" charset="0"/>
                                <a:ea typeface="Cambria Math" pitchFamily="18" charset="0"/>
                              </a:rPr>
                              <m:t>p</m:t>
                            </m:r>
                          </m:e>
                        </m:acc>
                      </m:e>
                      <m:sub>
                        <m:r>
                          <a:rPr lang="fa-IR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a-IR" b="0" i="0" smtClean="0">
                        <a:latin typeface="Cambria Math"/>
                        <a:ea typeface="Cambria Math"/>
                      </a:rPr>
                      <m:t>,</m:t>
                    </m:r>
                    <m:f>
                      <m:fPr>
                        <m:ctrlPr>
                          <a:rPr lang="fa-I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a-IR" i="1">
                                <a:latin typeface="Cambria Math"/>
                                <a:sym typeface="Symbol"/>
                              </a:rPr>
                              <m:t></m:t>
                            </m:r>
                          </m:e>
                          <m:sub>
                            <m:r>
                              <a:rPr lang="fa-I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a-I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fa-IR" b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fa-IR" b="1">
                            <a:latin typeface="Cambria Math"/>
                          </a:rPr>
                          <m:t>𝐩</m:t>
                        </m:r>
                        <m:d>
                          <m:dPr>
                            <m:ctrlPr>
                              <a:rPr lang="fa-IR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a-IR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fa-IR" i="1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fa-IR" b="0" i="0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fa-IR" dirty="0"/>
              </a:p>
              <a:p>
                <a:pPr marL="0" indent="0">
                  <a:buNone/>
                </a:pPr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057400"/>
              </a:xfrm>
              <a:blipFill rotWithShape="1">
                <a:blip r:embed="rId3"/>
                <a:stretch>
                  <a:fillRect l="-1481" b="-1484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4408" y="6248400"/>
            <a:ext cx="442392" cy="457200"/>
          </a:xfrm>
        </p:spPr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V="1">
            <a:off x="2268662" y="3429000"/>
            <a:ext cx="14288" cy="2990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V="1">
            <a:off x="2282950" y="6429921"/>
            <a:ext cx="4832350" cy="57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7113538" y="6284168"/>
            <a:ext cx="427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0" i="1" dirty="0" err="1">
                <a:effectLst/>
                <a:latin typeface="Times New Roman" pitchFamily="18" charset="0"/>
              </a:rPr>
              <a:t>R</a:t>
            </a:r>
            <a:r>
              <a:rPr kumimoji="0" lang="en-US" sz="2400" b="0" i="1" baseline="-25000" dirty="0" err="1">
                <a:effectLst/>
                <a:latin typeface="Times New Roman" pitchFamily="18" charset="0"/>
              </a:rPr>
              <a:t>i</a:t>
            </a:r>
            <a:endParaRPr kumimoji="0" lang="en-US" sz="2400" b="0" i="1" baseline="-25000" dirty="0">
              <a:effectLst/>
              <a:latin typeface="Times New Roman" pitchFamily="18" charset="0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1678112" y="3412084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0" i="1">
                <a:effectLst/>
                <a:latin typeface="Times New Roman" pitchFamily="18" charset="0"/>
              </a:rPr>
              <a:t>p</a:t>
            </a:r>
            <a:r>
              <a:rPr kumimoji="0" lang="en-US" sz="2400" b="0" i="1" baseline="-25000">
                <a:effectLst/>
                <a:latin typeface="Times New Roman" pitchFamily="18" charset="0"/>
              </a:rPr>
              <a:t>i</a:t>
            </a: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2860055" y="4611687"/>
            <a:ext cx="3132882" cy="1619250"/>
          </a:xfrm>
          <a:custGeom>
            <a:avLst/>
            <a:gdLst>
              <a:gd name="T0" fmla="*/ 0 w 1399"/>
              <a:gd name="T1" fmla="*/ 0 h 1020"/>
              <a:gd name="T2" fmla="*/ 384 w 1399"/>
              <a:gd name="T3" fmla="*/ 704 h 1020"/>
              <a:gd name="T4" fmla="*/ 823 w 1399"/>
              <a:gd name="T5" fmla="*/ 960 h 1020"/>
              <a:gd name="T6" fmla="*/ 1399 w 1399"/>
              <a:gd name="T7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9" h="1020">
                <a:moveTo>
                  <a:pt x="0" y="0"/>
                </a:moveTo>
                <a:cubicBezTo>
                  <a:pt x="64" y="117"/>
                  <a:pt x="247" y="544"/>
                  <a:pt x="384" y="704"/>
                </a:cubicBezTo>
                <a:cubicBezTo>
                  <a:pt x="521" y="864"/>
                  <a:pt x="654" y="907"/>
                  <a:pt x="823" y="960"/>
                </a:cubicBezTo>
                <a:cubicBezTo>
                  <a:pt x="992" y="1013"/>
                  <a:pt x="1279" y="1008"/>
                  <a:pt x="1399" y="1020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4875337" y="5470525"/>
            <a:ext cx="77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0" dirty="0">
                <a:solidFill>
                  <a:srgbClr val="FF3300"/>
                </a:solidFill>
                <a:effectLst/>
                <a:latin typeface="Times New Roman" pitchFamily="18" charset="0"/>
              </a:rPr>
              <a:t>OPC</a:t>
            </a:r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 flipV="1">
            <a:off x="2292475" y="4611686"/>
            <a:ext cx="567580" cy="17463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graphicFrame>
        <p:nvGraphicFramePr>
          <p:cNvPr id="2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538412"/>
              </p:ext>
            </p:extLst>
          </p:nvPr>
        </p:nvGraphicFramePr>
        <p:xfrm>
          <a:off x="1924175" y="4389437"/>
          <a:ext cx="26193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0" name="Equation" r:id="rId4" imgW="177480" imgH="241200" progId="Equation.DSMT4">
                  <p:embed/>
                </p:oleObj>
              </mc:Choice>
              <mc:Fallback>
                <p:oleObj name="Equation" r:id="rId4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175" y="4389437"/>
                        <a:ext cx="26193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CFEB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547664" y="4437112"/>
                <a:ext cx="70651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p</m:t>
                              </m:r>
                            </m:e>
                          </m:acc>
                        </m:e>
                        <m:sub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437112"/>
                <a:ext cx="70651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06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/>
      <p:bldP spid="15" grpId="2"/>
      <p:bldP spid="16" grpId="0"/>
      <p:bldP spid="17" grpId="0" animBg="1"/>
      <p:bldP spid="17" grpId="2" animBg="1"/>
      <p:bldP spid="18" grpId="0"/>
      <p:bldP spid="18" grpId="2"/>
      <p:bldP spid="19" grpId="0" animBg="1"/>
      <p:bldP spid="19" grpId="2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18" descr="fig10for thesi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500313"/>
            <a:ext cx="8215313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dirty="0" smtClean="0"/>
              <a:t>Simulation Results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01050" cy="4530725"/>
          </a:xfrm>
        </p:spPr>
        <p:txBody>
          <a:bodyPr/>
          <a:lstStyle/>
          <a:p>
            <a:pPr marL="438150" indent="-381000" eaLnBrk="1" hangingPunct="1">
              <a:buSzTx/>
              <a:buFont typeface="Wingdings" pitchFamily="2" charset="2"/>
              <a:buBlip>
                <a:blip r:embed="rId4"/>
              </a:buBlip>
            </a:pPr>
            <a:r>
              <a:rPr lang="en-US" sz="2400" dirty="0" smtClean="0">
                <a:latin typeface="+mj-lt"/>
                <a:cs typeface="Times New Roman" pitchFamily="18" charset="0"/>
              </a:rPr>
              <a:t>System throughput per Hz achieved by TPC and DTPC vs. total number of users</a:t>
            </a:r>
          </a:p>
          <a:p>
            <a:pPr marL="438150" indent="-381000" eaLnBrk="1" hangingPunct="1">
              <a:buSzTx/>
              <a:buFontTx/>
              <a:buBlip>
                <a:blip r:embed="rId4"/>
              </a:buBlip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38150" indent="-381000" eaLnBrk="1" hangingPunct="1">
              <a:buSzTx/>
              <a:buFontTx/>
              <a:buBlip>
                <a:blip r:embed="rId4"/>
              </a:buBlip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38150" indent="-381000" eaLnBrk="1" hangingPunct="1">
              <a:buSzTx/>
              <a:buFontTx/>
              <a:buBlip>
                <a:blip r:embed="rId4"/>
              </a:buBlip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27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FE025B8-D550-4E36-A891-E5724219F137}" type="slidenum">
              <a:rPr lang="ar-SA" smtClean="0"/>
              <a:pPr eaLnBrk="1" hangingPunct="1"/>
              <a:t>50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72426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research question:</a:t>
            </a:r>
          </a:p>
          <a:p>
            <a:pPr lvl="1"/>
            <a:r>
              <a:rPr lang="en-US" dirty="0" smtClean="0"/>
              <a:t>How does the DTPC work under the transmit power constraint? How to devise a constrained DTPC?</a:t>
            </a:r>
          </a:p>
          <a:p>
            <a:pPr lvl="1"/>
            <a:r>
              <a:rPr lang="en-US" dirty="0" smtClean="0"/>
              <a:t>How to increase fairly the SINR of users when the minimum target-SINRs are feasible?</a:t>
            </a:r>
          </a:p>
          <a:p>
            <a:pPr lv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05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z="3000" b="1" dirty="0">
                <a:latin typeface="Times New Roman" pitchFamily="18" charset="0"/>
                <a:cs typeface="Times New Roman" pitchFamily="18" charset="0"/>
              </a:rPr>
              <a:t>Power Control in Wireless Cellular </a:t>
            </a:r>
            <a:r>
              <a:rPr lang="en-US" altLang="fa-IR" sz="3000" b="1" dirty="0" smtClean="0">
                <a:latin typeface="Times New Roman" pitchFamily="18" charset="0"/>
                <a:cs typeface="Times New Roman" pitchFamily="18" charset="0"/>
              </a:rPr>
              <a:t>Networks</a:t>
            </a:r>
            <a:r>
              <a:rPr lang="en-US" altLang="fa-IR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fa-IR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/>
              <a:t>Lecture 5 Outline</a:t>
            </a:r>
            <a:endParaRPr lang="fa-IR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640960" cy="5328592"/>
          </a:xfrm>
        </p:spPr>
        <p:txBody>
          <a:bodyPr/>
          <a:lstStyle/>
          <a:p>
            <a:r>
              <a:rPr lang="en-US" dirty="0" smtClean="0"/>
              <a:t>Performance Measures</a:t>
            </a:r>
          </a:p>
          <a:p>
            <a:r>
              <a:rPr lang="en-US" dirty="0"/>
              <a:t>Why Power Control?</a:t>
            </a:r>
          </a:p>
          <a:p>
            <a:r>
              <a:rPr lang="en-US" dirty="0" smtClean="0"/>
              <a:t>Closed-Loop </a:t>
            </a:r>
            <a:r>
              <a:rPr lang="en-US" dirty="0"/>
              <a:t>and Open-Loop Power </a:t>
            </a:r>
            <a:r>
              <a:rPr lang="en-US" dirty="0" smtClean="0"/>
              <a:t>Control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Different Power Control Optimization Problems </a:t>
            </a:r>
          </a:p>
          <a:p>
            <a:pPr>
              <a:lnSpc>
                <a:spcPct val="117000"/>
              </a:lnSpc>
            </a:pPr>
            <a:r>
              <a:rPr lang="en-US" dirty="0" smtClean="0"/>
              <a:t>Distributed Power Control Algorithms</a:t>
            </a:r>
          </a:p>
          <a:p>
            <a:pPr>
              <a:lnSpc>
                <a:spcPct val="117000"/>
              </a:lnSpc>
            </a:pPr>
            <a:r>
              <a:rPr lang="en-US" dirty="0" smtClean="0">
                <a:solidFill>
                  <a:srgbClr val="FF0000"/>
                </a:solidFill>
              </a:rPr>
              <a:t>Some Open Problems</a:t>
            </a:r>
          </a:p>
          <a:p>
            <a:pPr lvl="1">
              <a:lnSpc>
                <a:spcPct val="117000"/>
              </a:lnSpc>
            </a:pPr>
            <a:endParaRPr lang="en-US" dirty="0" smtClean="0"/>
          </a:p>
          <a:p>
            <a:pPr>
              <a:lnSpc>
                <a:spcPct val="117000"/>
              </a:lnSpc>
            </a:pPr>
            <a:endParaRPr lang="en-US" dirty="0" smtClean="0"/>
          </a:p>
          <a:p>
            <a:pPr>
              <a:lnSpc>
                <a:spcPct val="117000"/>
              </a:lnSpc>
            </a:pPr>
            <a:endParaRPr lang="en-US" dirty="0" smtClean="0"/>
          </a:p>
          <a:p>
            <a:endParaRPr lang="fa-IR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A508607-91F6-483C-A475-4C9EA73577AB}" type="slidenum">
              <a:rPr lang="ar-SA" smtClean="0"/>
              <a:pPr eaLnBrk="1" hangingPunct="1"/>
              <a:t>52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506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Research Questions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38150" indent="-381000" eaLnBrk="1" hangingPunct="1">
                  <a:buSzTx/>
                  <a:buFontTx/>
                  <a:buBlip>
                    <a:blip r:embed="rId2"/>
                  </a:buBlip>
                </a:pPr>
                <a:r>
                  <a:rPr lang="en-US" dirty="0" smtClean="0"/>
                  <a:t>How to set dynamically the probability of removal in probability-based removal algorithm?</a:t>
                </a:r>
              </a:p>
              <a:p>
                <a:pPr marL="438150" indent="-381000" eaLnBrk="1" hangingPunct="1">
                  <a:buSzTx/>
                  <a:buFontTx/>
                  <a:buBlip>
                    <a:blip r:embed="rId2"/>
                  </a:buBlip>
                </a:pPr>
                <a:r>
                  <a:rPr lang="en-US" dirty="0" smtClean="0"/>
                  <a:t>How </a:t>
                </a:r>
                <a:r>
                  <a:rPr lang="en-US" dirty="0"/>
                  <a:t>does the DTPC work under the transmit power constraint? How to devise a constrained </a:t>
                </a:r>
                <a:r>
                  <a:rPr lang="en-US" dirty="0" smtClean="0"/>
                  <a:t>DTPC?</a:t>
                </a:r>
              </a:p>
              <a:p>
                <a:pPr marL="838200" lvl="1" indent="-381000" eaLnBrk="1" hangingPunct="1">
                  <a:buSzTx/>
                  <a:buFontTx/>
                  <a:buBlip>
                    <a:blip r:embed="rId2"/>
                  </a:buBlip>
                </a:pPr>
                <a:r>
                  <a:rPr lang="en-US" dirty="0" smtClean="0"/>
                  <a:t>Which users makes the problem? Users operating at OPC mode?</a:t>
                </a:r>
              </a:p>
              <a:p>
                <a:pPr marL="838200" lvl="1" indent="-381000" eaLnBrk="1" hangingPunct="1">
                  <a:buSzTx/>
                  <a:buFontTx/>
                  <a:buBlip>
                    <a:blip r:embed="rId2"/>
                  </a:buBlip>
                </a:pPr>
                <a:r>
                  <a:rPr lang="en-US" dirty="0" smtClean="0"/>
                  <a:t>How to constrain their transmit power</a:t>
                </a:r>
              </a:p>
              <a:p>
                <a:pPr marL="1238250" lvl="2" indent="-381000" eaLnBrk="1" hangingPunct="1">
                  <a:buFontTx/>
                  <a:buBlip>
                    <a:blip r:embed="rId2"/>
                  </a:buBlip>
                </a:pPr>
                <a:r>
                  <a:rPr lang="en-US" dirty="0" smtClean="0"/>
                  <a:t>By imposing their transmit power (a new upper limit for OPC mode)</a:t>
                </a:r>
              </a:p>
              <a:p>
                <a:pPr marL="1238250" lvl="2" indent="-381000" eaLnBrk="1" hangingPunct="1">
                  <a:buFontTx/>
                  <a:buBlip>
                    <a:blip r:embed="rId2"/>
                  </a:buBlip>
                </a:pPr>
                <a:r>
                  <a:rPr lang="en-US" dirty="0" smtClean="0"/>
                  <a:t>By dynamically set the value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th</m:t>
                        </m:r>
                      </m:sup>
                    </m:sSubSup>
                    <m:r>
                      <a:rPr lang="en-US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(or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)?</a:t>
                </a:r>
              </a:p>
              <a:p>
                <a:pPr marL="1695450" lvl="3" indent="-381000" eaLnBrk="1" hangingPunct="1">
                  <a:buFontTx/>
                  <a:buBlip>
                    <a:blip r:embed="rId2"/>
                  </a:buBlip>
                </a:pPr>
                <a:endParaRPr lang="en-US" dirty="0" smtClean="0"/>
              </a:p>
              <a:p>
                <a:pPr marL="438150" indent="-381000" eaLnBrk="1" hangingPunct="1">
                  <a:buSzTx/>
                  <a:buFontTx/>
                  <a:buBlip>
                    <a:blip r:embed="rId2"/>
                  </a:buBlip>
                </a:pPr>
                <a:endParaRPr lang="en-US" dirty="0"/>
              </a:p>
              <a:p>
                <a:pPr marL="438150" indent="-381000" eaLnBrk="1" hangingPunct="1">
                  <a:buSzTx/>
                  <a:buFontTx/>
                  <a:buBlip>
                    <a:blip r:embed="rId2"/>
                  </a:buBlip>
                </a:pPr>
                <a:endParaRPr lang="en-US" sz="1400" dirty="0" smtClean="0">
                  <a:latin typeface="+mj-lt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346" r="-444" b="-13863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12360" y="6248400"/>
            <a:ext cx="874440" cy="457200"/>
          </a:xfrm>
        </p:spPr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0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Research Questions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38150" indent="-381000" eaLnBrk="1" hangingPunct="1">
                  <a:buSzTx/>
                  <a:buBlip>
                    <a:blip r:embed="rId2"/>
                  </a:buBlip>
                </a:pPr>
                <a:r>
                  <a:rPr lang="en-US" dirty="0" smtClean="0"/>
                  <a:t>How to increase fairly the SINR of users when the minimum target-SINRs are feasible?</a:t>
                </a:r>
              </a:p>
              <a:p>
                <a:pPr marL="838200" lvl="1" indent="-381000" eaLnBrk="1" hangingPunct="1">
                  <a:buSzTx/>
                  <a:buBlip>
                    <a:blip r:embed="rId2"/>
                  </a:buBlip>
                </a:pPr>
                <a:r>
                  <a:rPr lang="en-US" dirty="0"/>
                  <a:t>Corresponding optimization problem</a:t>
                </a:r>
                <a:r>
                  <a:rPr lang="en-US" dirty="0" smtClean="0"/>
                  <a:t>?</a:t>
                </a:r>
              </a:p>
              <a:p>
                <a:pPr marL="838200" lvl="1" indent="-381000" eaLnBrk="1" hangingPunct="1">
                  <a:buSzTx/>
                  <a:buBlip>
                    <a:blip r:embed="rId2"/>
                  </a:buBlip>
                </a:pPr>
                <a:endParaRPr lang="en-US" dirty="0"/>
              </a:p>
              <a:p>
                <a:pPr marL="57150" indent="0" eaLnBrk="1" hangingPunct="1"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/>
                                </a:rPr>
                                <m:t>𝐩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/>
                              <a:sym typeface="Symbol"/>
                            </a:rPr>
                            <m:t></m:t>
                          </m:r>
                        </m:e>
                      </m:func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57150" indent="0" eaLnBrk="1" hangingPunct="1"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.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b="1">
                              <a:latin typeface="Cambria Math"/>
                            </a:rPr>
                            <m:t>𝐩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sym typeface="Symbol"/>
                        </a:rPr>
                        <m:t></m:t>
                      </m:r>
                      <m:r>
                        <a:rPr lang="en-US" b="0" i="0">
                          <a:latin typeface="Cambria Math"/>
                          <a:sym typeface="Symbol"/>
                        </a:rPr>
                        <m:t>,</m:t>
                      </m:r>
                      <m:r>
                        <a:rPr lang="en-US">
                          <a:latin typeface="Cambria Math"/>
                          <a:sym typeface="Symbol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sym typeface="Symbol"/>
                        </a:rPr>
                        <m:t>for</m:t>
                      </m:r>
                      <m:r>
                        <a:rPr lang="en-US">
                          <a:latin typeface="Cambria Math"/>
                          <a:sym typeface="Symbol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sym typeface="Symbol"/>
                        </a:rPr>
                        <m:t>all</m:t>
                      </m:r>
                      <m:r>
                        <a:rPr lang="en-US">
                          <a:latin typeface="Cambria Math"/>
                          <a:sym typeface="Symbol"/>
                        </a:rPr>
                        <m:t> </m:t>
                      </m:r>
                      <m:r>
                        <a:rPr lang="en-US" i="1">
                          <a:latin typeface="Cambria Math"/>
                          <a:sym typeface="Symbol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pPr marL="457200" lvl="1" indent="0" eaLnBrk="1" hangingPunct="1">
                  <a:buSzTx/>
                  <a:buNone/>
                </a:pPr>
                <a:endParaRPr lang="en-US" dirty="0" smtClean="0"/>
              </a:p>
              <a:p>
                <a:pPr marL="838200" lvl="1" indent="-381000" eaLnBrk="1" hangingPunct="1">
                  <a:buSzTx/>
                  <a:buBlip>
                    <a:blip r:embed="rId2"/>
                  </a:buBlip>
                </a:pPr>
                <a:r>
                  <a:rPr lang="en-US" dirty="0"/>
                  <a:t>How to </a:t>
                </a:r>
                <a:r>
                  <a:rPr lang="en-US" dirty="0" smtClean="0"/>
                  <a:t>modify the </a:t>
                </a:r>
                <a:r>
                  <a:rPr lang="en-US" dirty="0"/>
                  <a:t>DTPC to solve it?</a:t>
                </a:r>
              </a:p>
              <a:p>
                <a:pPr marL="438150" indent="-381000" eaLnBrk="1" hangingPunct="1">
                  <a:buSzTx/>
                  <a:buFontTx/>
                  <a:buBlip>
                    <a:blip r:embed="rId2"/>
                  </a:buBlip>
                </a:pPr>
                <a:endParaRPr lang="en-US" sz="1400" dirty="0" smtClean="0">
                  <a:latin typeface="+mj-lt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346" b="-5114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Research Questions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38150" indent="-381000" eaLnBrk="1" hangingPunct="1">
                  <a:buSzTx/>
                  <a:buBlip>
                    <a:blip r:embed="rId2"/>
                  </a:buBlip>
                </a:pPr>
                <a:r>
                  <a:rPr lang="en-US" dirty="0" smtClean="0"/>
                  <a:t>How </a:t>
                </a:r>
                <a:r>
                  <a:rPr lang="en-US" dirty="0"/>
                  <a:t>does the DTPC work </a:t>
                </a:r>
                <a:r>
                  <a:rPr lang="en-US" dirty="0" smtClean="0"/>
                  <a:t>when the target-SINRS are infeasible?</a:t>
                </a:r>
              </a:p>
              <a:p>
                <a:pPr marL="838200" lvl="1" indent="-381000" eaLnBrk="1" hangingPunct="1">
                  <a:buSzTx/>
                  <a:buBlip>
                    <a:blip r:embed="rId2"/>
                  </a:buBlip>
                </a:pPr>
                <a:r>
                  <a:rPr lang="en-US" dirty="0" smtClean="0"/>
                  <a:t>Corresponding optimization problem?</a:t>
                </a:r>
              </a:p>
              <a:p>
                <a:pPr marL="57150" indent="0" eaLnBrk="1" hangingPunct="1"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/>
                                </a:rPr>
                                <m:t>𝐩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0" smtClean="0">
                                  <a:latin typeface="Cambria Math"/>
                                </a:rPr>
                                <m:t>𝐩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57150" indent="0" eaLnBrk="1" hangingPunct="1"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.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.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</a:rPr>
                            <m:t>𝐩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/>
                          <a:sym typeface="Symbol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sym typeface="Symbol"/>
                        </a:rPr>
                        <m:t>for</m:t>
                      </m:r>
                      <m:r>
                        <a:rPr lang="en-US">
                          <a:latin typeface="Cambria Math"/>
                          <a:sym typeface="Symbol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sym typeface="Symbol"/>
                        </a:rPr>
                        <m:t>all</m:t>
                      </m:r>
                      <m:r>
                        <a:rPr lang="en-US">
                          <a:latin typeface="Cambria Math"/>
                          <a:sym typeface="Symbol"/>
                        </a:rPr>
                        <m:t> </m:t>
                      </m:r>
                      <m:r>
                        <a:rPr lang="en-US" i="1">
                          <a:latin typeface="Cambria Math"/>
                          <a:sym typeface="Symbol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sym typeface="Symbol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  <a:sym typeface="Symbol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  <a:p>
                <a:pPr marL="457200" lvl="1" indent="0" eaLnBrk="1" hangingPunct="1">
                  <a:buSzTx/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sym typeface="Symbol"/>
                      </a:rPr>
                      <m:t>𝐹</m:t>
                    </m:r>
                    <m:r>
                      <a:rPr lang="en-US" i="1">
                        <a:latin typeface="Cambria Math"/>
                        <a:sym typeface="Symbol"/>
                      </a:rPr>
                      <m:t> </m:t>
                    </m:r>
                  </m:oMath>
                </a14:m>
                <a:r>
                  <a:rPr lang="en-US" dirty="0" smtClean="0"/>
                  <a:t>is the set of users whose target-SINR are Pareto-efficiently feasible</a:t>
                </a:r>
              </a:p>
              <a:p>
                <a:pPr marL="457200" lvl="1" indent="0" eaLnBrk="1" hangingPunct="1">
                  <a:buSzTx/>
                  <a:buNone/>
                </a:pPr>
                <a:endParaRPr lang="en-US" dirty="0"/>
              </a:p>
              <a:p>
                <a:pPr marL="838200" lvl="1" indent="-381000" eaLnBrk="1" hangingPunct="1">
                  <a:buSzTx/>
                  <a:buBlip>
                    <a:blip r:embed="rId2"/>
                  </a:buBlip>
                </a:pPr>
                <a:r>
                  <a:rPr lang="en-US" dirty="0" smtClean="0"/>
                  <a:t>How to combine the gradual removal algorithms with constrained DTPC?</a:t>
                </a:r>
                <a:endParaRPr lang="en-US" dirty="0"/>
              </a:p>
              <a:p>
                <a:pPr marL="438150" indent="-381000" eaLnBrk="1" hangingPunct="1">
                  <a:buSzTx/>
                  <a:buFontTx/>
                  <a:buBlip>
                    <a:blip r:embed="rId2"/>
                  </a:buBlip>
                </a:pPr>
                <a:endParaRPr lang="en-US" sz="1400" dirty="0" smtClean="0">
                  <a:latin typeface="+mj-lt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346" b="-11036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6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Open Problems for Power Control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8150" indent="-381000" eaLnBrk="1" hangingPunct="1">
              <a:buSzTx/>
              <a:buFontTx/>
              <a:buBlip>
                <a:blip r:embed="rId2"/>
              </a:buBlip>
            </a:pPr>
            <a:r>
              <a:rPr lang="en-US" sz="2400" dirty="0" smtClean="0">
                <a:latin typeface="+mj-lt"/>
                <a:cs typeface="Times New Roman" pitchFamily="18" charset="0"/>
              </a:rPr>
              <a:t>Priority-based gradual removal for</a:t>
            </a:r>
          </a:p>
          <a:p>
            <a:pPr marL="838200" lvl="1" indent="-381000" eaLnBrk="1" hangingPunct="1">
              <a:buSzTx/>
              <a:buBlip>
                <a:blip r:embed="rId2"/>
              </a:buBlip>
            </a:pPr>
            <a:r>
              <a:rPr lang="en-US" sz="2000" dirty="0">
                <a:cs typeface="Times New Roman" pitchFamily="18" charset="0"/>
              </a:rPr>
              <a:t>Cognitive radio network</a:t>
            </a:r>
          </a:p>
          <a:p>
            <a:pPr marL="838200" lvl="1" indent="-381000" eaLnBrk="1" hangingPunct="1">
              <a:buSzTx/>
              <a:buFontTx/>
              <a:buBlip>
                <a:blip r:embed="rId2"/>
              </a:buBlip>
            </a:pPr>
            <a:r>
              <a:rPr lang="en-US" sz="2000" dirty="0" err="1" smtClean="0">
                <a:latin typeface="+mj-lt"/>
                <a:cs typeface="Times New Roman" pitchFamily="18" charset="0"/>
              </a:rPr>
              <a:t>Femtocell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networks</a:t>
            </a:r>
          </a:p>
          <a:p>
            <a:pPr marL="838200" lvl="1" indent="-381000" eaLnBrk="1" hangingPunct="1">
              <a:buSzTx/>
              <a:buFontTx/>
              <a:buBlip>
                <a:blip r:embed="rId2"/>
              </a:buBlip>
            </a:pPr>
            <a:r>
              <a:rPr lang="en-US" sz="2000" dirty="0" smtClean="0">
                <a:latin typeface="+mj-lt"/>
                <a:cs typeface="Times New Roman" pitchFamily="18" charset="0"/>
              </a:rPr>
              <a:t>Heterogeneous network</a:t>
            </a:r>
          </a:p>
          <a:p>
            <a:pPr marL="838200" lvl="1" indent="-381000" eaLnBrk="1" hangingPunct="1">
              <a:buSzTx/>
              <a:buBlip>
                <a:blip r:embed="rId2"/>
              </a:buBlip>
            </a:pPr>
            <a:r>
              <a:rPr lang="en-US" sz="2000" dirty="0" smtClean="0">
                <a:cs typeface="Times New Roman" pitchFamily="18" charset="0"/>
              </a:rPr>
              <a:t>Active-link </a:t>
            </a:r>
            <a:r>
              <a:rPr lang="en-US" sz="2000" dirty="0">
                <a:cs typeface="Times New Roman" pitchFamily="18" charset="0"/>
              </a:rPr>
              <a:t>protection</a:t>
            </a:r>
          </a:p>
          <a:p>
            <a:pPr marL="438150" indent="-381000" eaLnBrk="1" hangingPunct="1">
              <a:buSzTx/>
              <a:buFontTx/>
              <a:buBlip>
                <a:blip r:embed="rId2"/>
              </a:buBlip>
            </a:pPr>
            <a:endParaRPr lang="en-US" sz="1400" dirty="0" smtClean="0">
              <a:latin typeface="+mj-lt"/>
              <a:cs typeface="Times New Roman" pitchFamily="18" charset="0"/>
            </a:endParaRPr>
          </a:p>
          <a:p>
            <a:pPr marL="438150" indent="-381000" eaLnBrk="1" hangingPunct="1">
              <a:buSzTx/>
              <a:buFontTx/>
              <a:buBlip>
                <a:blip r:embed="rId2"/>
              </a:buBlip>
            </a:pPr>
            <a:r>
              <a:rPr lang="en-US" sz="2400" dirty="0" smtClean="0">
                <a:latin typeface="+mj-lt"/>
                <a:cs typeface="Times New Roman" pitchFamily="18" charset="0"/>
              </a:rPr>
              <a:t>Distributed </a:t>
            </a:r>
            <a:r>
              <a:rPr lang="en-US" sz="2400" dirty="0">
                <a:latin typeface="+mj-lt"/>
                <a:cs typeface="Times New Roman" pitchFamily="18" charset="0"/>
              </a:rPr>
              <a:t>power control and carrier assignment in a multi-carrier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CDMA or OFDMA network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 marL="438150" indent="-381000" eaLnBrk="1" hangingPunct="1">
              <a:buSzTx/>
              <a:buFontTx/>
              <a:buBlip>
                <a:blip r:embed="rId2"/>
              </a:buBlip>
            </a:pPr>
            <a:endParaRPr lang="en-US" sz="1400" dirty="0" smtClean="0">
              <a:cs typeface="Times New Roman" pitchFamily="18" charset="0"/>
            </a:endParaRPr>
          </a:p>
          <a:p>
            <a:pPr marL="438150" indent="-381000" eaLnBrk="1" hangingPunct="1">
              <a:buSzTx/>
              <a:buFontTx/>
              <a:buBlip>
                <a:blip r:embed="rId2"/>
              </a:buBlip>
            </a:pPr>
            <a:r>
              <a:rPr lang="en-US" sz="2400" dirty="0" smtClean="0">
                <a:cs typeface="Times New Roman" pitchFamily="18" charset="0"/>
              </a:rPr>
              <a:t>Adding </a:t>
            </a:r>
            <a:r>
              <a:rPr lang="en-US" sz="2400" dirty="0">
                <a:cs typeface="Times New Roman" pitchFamily="18" charset="0"/>
              </a:rPr>
              <a:t>a new constraint and/or considering a new variable</a:t>
            </a:r>
          </a:p>
          <a:p>
            <a:pPr marL="838200" lvl="1" indent="-381000" eaLnBrk="1" hangingPunct="1">
              <a:buSzTx/>
              <a:buBlip>
                <a:blip r:embed="rId2"/>
              </a:buBlip>
            </a:pPr>
            <a:r>
              <a:rPr lang="en-US" sz="2000" dirty="0">
                <a:cs typeface="Times New Roman" pitchFamily="18" charset="0"/>
              </a:rPr>
              <a:t>Joint power and rate control using existing distributed power control algorithms</a:t>
            </a:r>
          </a:p>
          <a:p>
            <a:pPr marL="838200" lvl="1" indent="-381000" eaLnBrk="1" hangingPunct="1">
              <a:buSzTx/>
              <a:buFontTx/>
              <a:buBlip>
                <a:blip r:embed="rId2"/>
              </a:buBlip>
            </a:pPr>
            <a:r>
              <a:rPr lang="en-US" sz="2000" dirty="0">
                <a:cs typeface="Times New Roman" pitchFamily="18" charset="0"/>
              </a:rPr>
              <a:t>Joint power control and base station assignment</a:t>
            </a:r>
            <a:endParaRPr lang="fa-IR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4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Open Problems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56584"/>
          </a:xfrm>
        </p:spPr>
        <p:txBody>
          <a:bodyPr/>
          <a:lstStyle/>
          <a:p>
            <a:pPr marL="438150" indent="-381000" eaLnBrk="1" hangingPunct="1">
              <a:buSzTx/>
              <a:buBlip>
                <a:blip r:embed="rId2"/>
              </a:buBlip>
            </a:pPr>
            <a:r>
              <a:rPr lang="en-US" sz="2600" dirty="0"/>
              <a:t>Priority-based gradual removal for</a:t>
            </a:r>
          </a:p>
          <a:p>
            <a:pPr marL="838200" lvl="2" indent="-381000" eaLnBrk="1" hangingPunct="1">
              <a:buClr>
                <a:schemeClr val="bg2"/>
              </a:buClr>
              <a:buSzTx/>
              <a:buBlip>
                <a:blip r:embed="rId2"/>
              </a:buBlip>
            </a:pPr>
            <a:r>
              <a:rPr lang="en-US" dirty="0">
                <a:ea typeface="+mn-ea"/>
                <a:cs typeface="+mn-cs"/>
              </a:rPr>
              <a:t>Cognitive radio network</a:t>
            </a:r>
          </a:p>
          <a:p>
            <a:pPr marL="838200" lvl="2" indent="-381000" eaLnBrk="1" hangingPunct="1">
              <a:buClr>
                <a:schemeClr val="bg2"/>
              </a:buClr>
              <a:buSzTx/>
              <a:buBlip>
                <a:blip r:embed="rId2"/>
              </a:buBlip>
            </a:pPr>
            <a:r>
              <a:rPr lang="en-US" dirty="0" err="1">
                <a:ea typeface="+mn-ea"/>
                <a:cs typeface="+mn-cs"/>
              </a:rPr>
              <a:t>Femtocell</a:t>
            </a:r>
            <a:r>
              <a:rPr lang="en-US" dirty="0">
                <a:ea typeface="+mn-ea"/>
                <a:cs typeface="+mn-cs"/>
              </a:rPr>
              <a:t> networks</a:t>
            </a:r>
          </a:p>
          <a:p>
            <a:pPr marL="838200" lvl="2" indent="-381000" eaLnBrk="1" hangingPunct="1">
              <a:buClr>
                <a:schemeClr val="bg2"/>
              </a:buClr>
              <a:buSzTx/>
              <a:buBlip>
                <a:blip r:embed="rId2"/>
              </a:buBlip>
            </a:pPr>
            <a:r>
              <a:rPr lang="en-US" dirty="0">
                <a:ea typeface="+mn-ea"/>
                <a:cs typeface="+mn-cs"/>
              </a:rPr>
              <a:t>Heterogeneous network</a:t>
            </a:r>
          </a:p>
          <a:p>
            <a:pPr marL="838200" lvl="2" indent="-381000" eaLnBrk="1" hangingPunct="1">
              <a:buClr>
                <a:schemeClr val="bg2"/>
              </a:buClr>
              <a:buSzTx/>
              <a:buBlip>
                <a:blip r:embed="rId2"/>
              </a:buBlip>
            </a:pPr>
            <a:r>
              <a:rPr lang="en-US" dirty="0">
                <a:ea typeface="+mn-ea"/>
                <a:cs typeface="+mn-cs"/>
              </a:rPr>
              <a:t>Active-link protection</a:t>
            </a:r>
          </a:p>
          <a:p>
            <a:pPr marL="438150" indent="-381000" eaLnBrk="1" hangingPunct="1">
              <a:buSzTx/>
              <a:buBlip>
                <a:blip r:embed="rId2"/>
              </a:buBlip>
            </a:pPr>
            <a:endParaRPr lang="en-US" sz="2400" dirty="0" smtClean="0"/>
          </a:p>
          <a:p>
            <a:pPr marL="438150" indent="-381000" eaLnBrk="1" hangingPunct="1">
              <a:buSzTx/>
              <a:buBlip>
                <a:blip r:embed="rId2"/>
              </a:buBlip>
            </a:pPr>
            <a:r>
              <a:rPr lang="en-US" sz="2400" dirty="0" smtClean="0"/>
              <a:t>Distributed priority based power control algorithm based on existing distributed power control</a:t>
            </a:r>
          </a:p>
          <a:p>
            <a:pPr marL="838200" lvl="1" indent="-381000" eaLnBrk="1" hangingPunct="1">
              <a:buSzTx/>
              <a:buBlip>
                <a:blip r:embed="rId2"/>
              </a:buBlip>
            </a:pPr>
            <a:r>
              <a:rPr lang="en-US" sz="2000" dirty="0" smtClean="0"/>
              <a:t>Priority based TPC?</a:t>
            </a:r>
          </a:p>
          <a:p>
            <a:pPr marL="838200" lvl="1" indent="-381000" eaLnBrk="1" hangingPunct="1">
              <a:buSzTx/>
              <a:buBlip>
                <a:blip r:embed="rId2"/>
              </a:buBlip>
            </a:pPr>
            <a:r>
              <a:rPr lang="en-US" sz="2000" dirty="0"/>
              <a:t>Priority based </a:t>
            </a:r>
            <a:r>
              <a:rPr lang="en-US" sz="2000" dirty="0" smtClean="0"/>
              <a:t>TPC-PR?</a:t>
            </a:r>
          </a:p>
          <a:p>
            <a:pPr marL="838200" lvl="1" indent="-381000" eaLnBrk="1" hangingPunct="1">
              <a:buSzTx/>
              <a:buBlip>
                <a:blip r:embed="rId2"/>
              </a:buBlip>
            </a:pPr>
            <a:r>
              <a:rPr lang="en-US" sz="2000" dirty="0"/>
              <a:t>Priority based </a:t>
            </a:r>
            <a:r>
              <a:rPr lang="en-US" sz="2000" dirty="0" smtClean="0"/>
              <a:t>TPC-SR?</a:t>
            </a:r>
          </a:p>
          <a:p>
            <a:pPr marL="838200" lvl="1" indent="-381000" eaLnBrk="1" hangingPunct="1">
              <a:buSzTx/>
              <a:buBlip>
                <a:blip r:embed="rId2"/>
              </a:buBlip>
            </a:pPr>
            <a:r>
              <a:rPr lang="en-US" sz="2000" dirty="0"/>
              <a:t>Priority based </a:t>
            </a:r>
            <a:r>
              <a:rPr lang="en-US" sz="2000" dirty="0" smtClean="0"/>
              <a:t>DFC?</a:t>
            </a:r>
          </a:p>
          <a:p>
            <a:pPr marL="838200" lvl="1" indent="-381000" eaLnBrk="1" hangingPunct="1">
              <a:buSzTx/>
              <a:buBlip>
                <a:blip r:embed="rId2"/>
              </a:buBlip>
            </a:pPr>
            <a:r>
              <a:rPr lang="en-US" sz="2000" dirty="0"/>
              <a:t>Priority based </a:t>
            </a:r>
            <a:r>
              <a:rPr lang="en-US" sz="2000" dirty="0" smtClean="0"/>
              <a:t>DTPC</a:t>
            </a:r>
          </a:p>
          <a:p>
            <a:pPr marL="838200" lvl="1" indent="-381000" eaLnBrk="1" hangingPunct="1">
              <a:buSzTx/>
              <a:buBlip>
                <a:blip r:embed="rId2"/>
              </a:buBlip>
            </a:pPr>
            <a:r>
              <a:rPr lang="en-US" sz="2000" dirty="0"/>
              <a:t>Priority based </a:t>
            </a:r>
            <a:r>
              <a:rPr lang="en-US" sz="2000" dirty="0" smtClean="0"/>
              <a:t>OPC?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should </a:t>
            </a:r>
            <a:r>
              <a:rPr lang="en-US" dirty="0"/>
              <a:t>be always ready </a:t>
            </a:r>
            <a:r>
              <a:rPr lang="en-US" dirty="0" smtClean="0"/>
              <a:t>to make contribution!</a:t>
            </a:r>
            <a:endParaRPr lang="fa-I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17" y="1600200"/>
            <a:ext cx="6040966" cy="45307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0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Opportunistic Power Control (OPC)- Analysis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Q: </a:t>
            </a:r>
            <a:r>
              <a:rPr lang="en-US" dirty="0" smtClean="0"/>
              <a:t>Check if OPC power update function is a type-I or type-II standard or two-sided scalable function ?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Fixed-point existence</a:t>
            </a:r>
          </a:p>
          <a:p>
            <a:pPr lvl="1"/>
            <a:r>
              <a:rPr lang="en-US" sz="2800" dirty="0" smtClean="0">
                <a:ea typeface="+mn-ea"/>
                <a:cs typeface="+mn-cs"/>
              </a:rPr>
              <a:t>OPC </a:t>
            </a:r>
            <a:r>
              <a:rPr lang="en-US" sz="2800" dirty="0">
                <a:ea typeface="+mn-ea"/>
                <a:cs typeface="+mn-cs"/>
              </a:rPr>
              <a:t>power update function is a type </a:t>
            </a:r>
            <a:r>
              <a:rPr lang="en-US" sz="2800" dirty="0" smtClean="0">
                <a:ea typeface="+mn-ea"/>
                <a:cs typeface="+mn-cs"/>
              </a:rPr>
              <a:t>II </a:t>
            </a:r>
            <a:r>
              <a:rPr lang="en-US" sz="2800" dirty="0">
                <a:ea typeface="+mn-ea"/>
                <a:cs typeface="+mn-cs"/>
              </a:rPr>
              <a:t>standard function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8240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OPC- Analysis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36290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Fixed-point existence</a:t>
                </a:r>
              </a:p>
              <a:p>
                <a:pPr lvl="1"/>
                <a:r>
                  <a:rPr lang="en-US" dirty="0" smtClean="0"/>
                  <a:t>There exist a unique fixed-point in both constrained and unconstrained OPC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Convergence analysis</a:t>
                </a:r>
              </a:p>
              <a:p>
                <a:pPr lvl="1" indent="-381000" eaLnBrk="1" hangingPunct="1">
                  <a:buSzTx/>
                  <a:buBlip>
                    <a:blip r:embed="rId3"/>
                  </a:buBlip>
                  <a:defRPr/>
                </a:pPr>
                <a:r>
                  <a:rPr lang="en-US" dirty="0">
                    <a:cs typeface="Times New Roman" pitchFamily="18" charset="0"/>
                  </a:rPr>
                  <a:t>For any given initial power </a:t>
                </a:r>
                <a:r>
                  <a:rPr lang="en-US" dirty="0" smtClean="0">
                    <a:cs typeface="Times New Roman" pitchFamily="18" charset="0"/>
                  </a:rPr>
                  <a:t>vector, the OPC algorithm converges </a:t>
                </a:r>
                <a:r>
                  <a:rPr lang="en-US" dirty="0">
                    <a:cs typeface="Times New Roman" pitchFamily="18" charset="0"/>
                  </a:rPr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/>
                            <a:cs typeface="Times New Roman" pitchFamily="18" charset="0"/>
                          </a:rPr>
                          <m:t>𝐩</m:t>
                        </m:r>
                      </m:e>
                      <m:sup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cs typeface="Times New Roman" pitchFamily="18" charset="0"/>
                  </a:rPr>
                  <a:t> in both synchronous and asynchronous power updating cases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629000"/>
              </a:xfrm>
              <a:blipFill rotWithShape="1">
                <a:blip r:embed="rId4"/>
                <a:stretch>
                  <a:fillRect l="-667" t="-1681" r="-222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5169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OPC-Analysis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6587"/>
            <a:ext cx="8229600" cy="45307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Corresponding Optimization Problem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600" dirty="0" smtClean="0"/>
              <a:t>Maximum System Throughput: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lvl="1" indent="0">
              <a:buClr>
                <a:schemeClr val="bg2"/>
              </a:buClr>
              <a:buNone/>
            </a:pPr>
            <a:endParaRPr lang="en-US" dirty="0" smtClean="0">
              <a:cs typeface="Times New Roman" pitchFamily="18" charset="0"/>
            </a:endParaRPr>
          </a:p>
          <a:p>
            <a:pPr marL="0" lvl="1" indent="0">
              <a:buClr>
                <a:schemeClr val="bg2"/>
              </a:buClr>
              <a:buNone/>
            </a:pPr>
            <a:r>
              <a:rPr lang="en-US" dirty="0" smtClean="0">
                <a:cs typeface="Times New Roman" pitchFamily="18" charset="0"/>
              </a:rPr>
              <a:t>OPC </a:t>
            </a:r>
            <a:r>
              <a:rPr lang="en-US" dirty="0">
                <a:cs typeface="Times New Roman" pitchFamily="18" charset="0"/>
              </a:rPr>
              <a:t>algorithm does not guarantee the optimum aggregate </a:t>
            </a:r>
            <a:r>
              <a:rPr lang="en-US" dirty="0" smtClean="0">
                <a:cs typeface="Times New Roman" pitchFamily="18" charset="0"/>
              </a:rPr>
              <a:t>throughput </a:t>
            </a:r>
            <a:r>
              <a:rPr lang="en-US" dirty="0">
                <a:cs typeface="Times New Roman" pitchFamily="18" charset="0"/>
              </a:rPr>
              <a:t>but enhances the aggregate </a:t>
            </a:r>
            <a:r>
              <a:rPr lang="en-US" dirty="0" smtClean="0">
                <a:cs typeface="Times New Roman" pitchFamily="18" charset="0"/>
              </a:rPr>
              <a:t>throughput </a:t>
            </a:r>
            <a:r>
              <a:rPr lang="en-US" dirty="0">
                <a:cs typeface="Times New Roman" pitchFamily="18" charset="0"/>
              </a:rPr>
              <a:t>as compared to existing distributed power control algorithms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665499"/>
              </p:ext>
            </p:extLst>
          </p:nvPr>
        </p:nvGraphicFramePr>
        <p:xfrm>
          <a:off x="3396575" y="3068960"/>
          <a:ext cx="2350849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3" name="Formula" r:id="rId3" imgW="1084580" imgH="177800" progId="Equation.Ribbit">
                  <p:embed/>
                </p:oleObj>
              </mc:Choice>
              <mc:Fallback>
                <p:oleObj name="Formula" r:id="rId3" imgW="1084580" imgH="17780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575" y="3068960"/>
                        <a:ext cx="2350849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924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OPC-Analysis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Required information by each user to update its transmit power</a:t>
                </a:r>
              </a:p>
              <a:p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fa-IR" dirty="0">
                    <a:ea typeface="Cambria Math"/>
                  </a:rPr>
                  <a:t>OPC Power Updating Function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a-IR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fa-IR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a-I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a-IR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fa-IR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fa-IR" i="1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fa-IR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fa-I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a-IR" i="1">
                                <a:latin typeface="Cambria Math"/>
                                <a:sym typeface="Symbol"/>
                              </a:rPr>
                              <m:t></m:t>
                            </m:r>
                          </m:e>
                          <m:sub>
                            <m:r>
                              <a:rPr lang="fa-I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a-I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fa-IR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fa-IR" b="1">
                                <a:latin typeface="Cambria Math"/>
                              </a:rPr>
                              <m:t>𝐩</m:t>
                            </m:r>
                            <m:d>
                              <m:dPr>
                                <m:ctrlPr>
                                  <a:rPr lang="fa-IR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a-IR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fa-IR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a:rPr lang="fa-IR" i="1">
                            <a:latin typeface="Cambria Math"/>
                            <a:sym typeface="Symbol"/>
                          </a:rPr>
                          <m:t></m:t>
                        </m:r>
                      </m:e>
                      <m:sub>
                        <m:r>
                          <a:rPr lang="fa-IR" i="1">
                            <a:latin typeface="Cambria Math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fa-I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a-I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𝑖𝑖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a-I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a-I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a-IR" i="1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fa-I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a-IR" i="1">
                                <a:latin typeface="Cambria Math"/>
                              </a:rPr>
                              <m:t>(</m:t>
                            </m:r>
                            <m:r>
                              <a:rPr lang="fa-IR" b="1">
                                <a:latin typeface="Cambria Math"/>
                              </a:rPr>
                              <m:t>𝐩</m:t>
                            </m:r>
                            <m:r>
                              <a:rPr lang="fa-IR" i="1">
                                <a:latin typeface="Cambria Math"/>
                              </a:rPr>
                              <m:t>(</m:t>
                            </m:r>
                            <m:r>
                              <a:rPr lang="fa-IR" i="1">
                                <a:latin typeface="Cambria Math"/>
                              </a:rPr>
                              <m:t>𝑡</m:t>
                            </m:r>
                            <m:r>
                              <a:rPr lang="fa-IR" i="1">
                                <a:latin typeface="Cambria Math"/>
                              </a:rPr>
                              <m:t>))</m:t>
                            </m:r>
                          </m:e>
                          <m:sub/>
                        </m:sSub>
                      </m:den>
                    </m:f>
                  </m:oMath>
                </a14:m>
                <a:r>
                  <a:rPr lang="en-US" i="1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or equivalently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fa-IR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fa-IR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fa-IR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fa-IR" i="1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fa-IR" i="1">
                          <a:latin typeface="Cambria Math"/>
                          <a:ea typeface="Cambria Math"/>
                        </a:rPr>
                        <m:t>)=</m:t>
                      </m:r>
                      <m:sSub>
                        <m:sSubPr>
                          <m:ctrlPr>
                            <a:rPr lang="fa-I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a-IR" i="1">
                              <a:latin typeface="Cambria Math"/>
                              <a:sym typeface="Symbol"/>
                            </a:rPr>
                            <m:t></m:t>
                          </m:r>
                        </m:e>
                        <m:sub>
                          <m:r>
                            <a:rPr lang="fa-IR" i="1">
                              <a:latin typeface="Cambria Math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fa-I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fa-IR" i="1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6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3247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 templates (7)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Custom 1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 templates (7)</Template>
  <TotalTime>30294</TotalTime>
  <Words>2617</Words>
  <Application>Microsoft Office PowerPoint</Application>
  <PresentationFormat>On-screen Show (4:3)</PresentationFormat>
  <Paragraphs>570</Paragraphs>
  <Slides>58</Slides>
  <Notes>36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1" baseType="lpstr">
      <vt:lpstr>Pres templates (7)</vt:lpstr>
      <vt:lpstr>Formula</vt:lpstr>
      <vt:lpstr>Equation</vt:lpstr>
      <vt:lpstr>    Resource Allocation in Wireless Cellular Networks</vt:lpstr>
      <vt:lpstr>Lecture 5 Outline</vt:lpstr>
      <vt:lpstr>The Power Control Problem</vt:lpstr>
      <vt:lpstr>Opportunistic Power Control (OPC)</vt:lpstr>
      <vt:lpstr>Target-SIR Tracking Power Control (TPC)</vt:lpstr>
      <vt:lpstr>Opportunistic Power Control (OPC)- Analysis</vt:lpstr>
      <vt:lpstr>OPC- Analysis</vt:lpstr>
      <vt:lpstr>OPC-Analysis</vt:lpstr>
      <vt:lpstr>OPC-Analysis</vt:lpstr>
      <vt:lpstr>Lecture 3 Outline</vt:lpstr>
      <vt:lpstr>The Power Control Problem</vt:lpstr>
      <vt:lpstr>TPC with Soft Removal  (TPC-SR)</vt:lpstr>
      <vt:lpstr>TPC-SR - Analysis</vt:lpstr>
      <vt:lpstr>TPC-SR -Analysis</vt:lpstr>
      <vt:lpstr>TPC-SR -Analysis</vt:lpstr>
      <vt:lpstr>TPC-SR -Analysis</vt:lpstr>
      <vt:lpstr>Lecture 5 Outline</vt:lpstr>
      <vt:lpstr>Summary of distributed power control algorithms examined so far</vt:lpstr>
      <vt:lpstr>Summary </vt:lpstr>
      <vt:lpstr>Summary </vt:lpstr>
      <vt:lpstr>New Problems Statements</vt:lpstr>
      <vt:lpstr>PowerPoint Presentation</vt:lpstr>
      <vt:lpstr>Gradual Removal Problem: Pareto and Energy Efficient Power Control</vt:lpstr>
      <vt:lpstr>Gradual Removal Problem: Pareto and Energy Efficient Power Control</vt:lpstr>
      <vt:lpstr>Pareto and Energy Efficient Power Control</vt:lpstr>
      <vt:lpstr>Pareto and Energy Efficient Power Control</vt:lpstr>
      <vt:lpstr>SIR Feasibility</vt:lpstr>
      <vt:lpstr>DFC Algorithm</vt:lpstr>
      <vt:lpstr>The Distributed Pareto and Energy-Efficient Power Control with Feasibility Check (DFC)</vt:lpstr>
      <vt:lpstr>DFC-Analysis 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Lecture 5 Outline</vt:lpstr>
      <vt:lpstr>New Problems Statements </vt:lpstr>
      <vt:lpstr>Dynamic Target-SIR Tracking (DTPC)</vt:lpstr>
      <vt:lpstr>Dynamic Target-SIR Tracking (DTPC)</vt:lpstr>
      <vt:lpstr>DTPC-Analysis</vt:lpstr>
      <vt:lpstr>DTPC -Analysis</vt:lpstr>
      <vt:lpstr>DTPC-Analysis</vt:lpstr>
      <vt:lpstr>DTPC-Analysis</vt:lpstr>
      <vt:lpstr>DTPC-Analysis</vt:lpstr>
      <vt:lpstr>Simulation Results</vt:lpstr>
      <vt:lpstr>Simulation Results</vt:lpstr>
      <vt:lpstr>Simulation Results</vt:lpstr>
      <vt:lpstr>Simulation Results</vt:lpstr>
      <vt:lpstr>PowerPoint Presentation</vt:lpstr>
      <vt:lpstr>Power Control in Wireless Cellular Networks Lecture 5 Outline</vt:lpstr>
      <vt:lpstr>Few Research Questions</vt:lpstr>
      <vt:lpstr>Few Research Questions</vt:lpstr>
      <vt:lpstr>Few Research Questions</vt:lpstr>
      <vt:lpstr> Open Problems for Power Control</vt:lpstr>
      <vt:lpstr> Open Problems</vt:lpstr>
      <vt:lpstr>You should be always ready to make contribution!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Mehdi</dc:creator>
  <cp:lastModifiedBy>Mehdi</cp:lastModifiedBy>
  <cp:revision>1048</cp:revision>
  <cp:lastPrinted>2012-10-13T11:11:04Z</cp:lastPrinted>
  <dcterms:created xsi:type="dcterms:W3CDTF">2009-04-17T06:12:38Z</dcterms:created>
  <dcterms:modified xsi:type="dcterms:W3CDTF">2015-11-15T11:32:53Z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TC060874521033</vt:lpwstr>
  </property>
</Properties>
</file>