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68"/>
  </p:notesMasterIdLst>
  <p:handoutMasterIdLst>
    <p:handoutMasterId r:id="rId69"/>
  </p:handoutMasterIdLst>
  <p:sldIdLst>
    <p:sldId id="256" r:id="rId2"/>
    <p:sldId id="1166" r:id="rId3"/>
    <p:sldId id="1152" r:id="rId4"/>
    <p:sldId id="989" r:id="rId5"/>
    <p:sldId id="1171" r:id="rId6"/>
    <p:sldId id="1167" r:id="rId7"/>
    <p:sldId id="1168" r:id="rId8"/>
    <p:sldId id="1169" r:id="rId9"/>
    <p:sldId id="1170" r:id="rId10"/>
    <p:sldId id="1172" r:id="rId11"/>
    <p:sldId id="994" r:id="rId12"/>
    <p:sldId id="995" r:id="rId13"/>
    <p:sldId id="996" r:id="rId14"/>
    <p:sldId id="997" r:id="rId15"/>
    <p:sldId id="1000" r:id="rId16"/>
    <p:sldId id="1001" r:id="rId17"/>
    <p:sldId id="1173" r:id="rId18"/>
    <p:sldId id="1039" r:id="rId19"/>
    <p:sldId id="1029" r:id="rId20"/>
    <p:sldId id="1002" r:id="rId21"/>
    <p:sldId id="1004" r:id="rId22"/>
    <p:sldId id="1147" r:id="rId23"/>
    <p:sldId id="1174" r:id="rId24"/>
    <p:sldId id="1006" r:id="rId25"/>
    <p:sldId id="1041" r:id="rId26"/>
    <p:sldId id="1007" r:id="rId27"/>
    <p:sldId id="1008" r:id="rId28"/>
    <p:sldId id="1175" r:id="rId29"/>
    <p:sldId id="1012" r:id="rId30"/>
    <p:sldId id="1042" r:id="rId31"/>
    <p:sldId id="1183" r:id="rId32"/>
    <p:sldId id="1043" r:id="rId33"/>
    <p:sldId id="1048" r:id="rId34"/>
    <p:sldId id="1049" r:id="rId35"/>
    <p:sldId id="1148" r:id="rId36"/>
    <p:sldId id="1046" r:id="rId37"/>
    <p:sldId id="1047" r:id="rId38"/>
    <p:sldId id="1176" r:id="rId39"/>
    <p:sldId id="1177" r:id="rId40"/>
    <p:sldId id="1178" r:id="rId41"/>
    <p:sldId id="1179" r:id="rId42"/>
    <p:sldId id="1180" r:id="rId43"/>
    <p:sldId id="1181" r:id="rId44"/>
    <p:sldId id="1182" r:id="rId45"/>
    <p:sldId id="1044" r:id="rId46"/>
    <p:sldId id="1038" r:id="rId47"/>
    <p:sldId id="1050" r:id="rId48"/>
    <p:sldId id="1053" r:id="rId49"/>
    <p:sldId id="1051" r:id="rId50"/>
    <p:sldId id="1054" r:id="rId51"/>
    <p:sldId id="1055" r:id="rId52"/>
    <p:sldId id="1056" r:id="rId53"/>
    <p:sldId id="1052" r:id="rId54"/>
    <p:sldId id="1011" r:id="rId55"/>
    <p:sldId id="1045" r:id="rId56"/>
    <p:sldId id="1034" r:id="rId57"/>
    <p:sldId id="1080" r:id="rId58"/>
    <p:sldId id="1081" r:id="rId59"/>
    <p:sldId id="1082" r:id="rId60"/>
    <p:sldId id="1078" r:id="rId61"/>
    <p:sldId id="1059" r:id="rId62"/>
    <p:sldId id="1060" r:id="rId63"/>
    <p:sldId id="1061" r:id="rId64"/>
    <p:sldId id="1077" r:id="rId65"/>
    <p:sldId id="1083" r:id="rId66"/>
    <p:sldId id="1103" r:id="rId6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ECB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15000" autoAdjust="0"/>
    <p:restoredTop sz="74245" autoAdjust="0"/>
  </p:normalViewPr>
  <p:slideViewPr>
    <p:cSldViewPr>
      <p:cViewPr varScale="1">
        <p:scale>
          <a:sx n="71" d="100"/>
          <a:sy n="71" d="100"/>
        </p:scale>
        <p:origin x="129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4.xml"/><Relationship Id="rId2" Type="http://schemas.openxmlformats.org/officeDocument/2006/relationships/slide" Target="slides/slide33.xml"/><Relationship Id="rId1" Type="http://schemas.openxmlformats.org/officeDocument/2006/relationships/slide" Target="slides/slide3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Relationship Id="rId9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70238" cy="481013"/>
          </a:xfrm>
          <a:prstGeom prst="rect">
            <a:avLst/>
          </a:prstGeom>
        </p:spPr>
        <p:txBody>
          <a:bodyPr vert="horz" lIns="94841" tIns="47419" rIns="94841" bIns="47419" rtlCol="0"/>
          <a:lstStyle>
            <a:lvl1pPr algn="l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1"/>
            <a:ext cx="3170238" cy="481013"/>
          </a:xfrm>
          <a:prstGeom prst="rect">
            <a:avLst/>
          </a:prstGeom>
        </p:spPr>
        <p:txBody>
          <a:bodyPr vert="horz" lIns="94841" tIns="47419" rIns="94841" bIns="47419" rtlCol="0"/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94FAA473-331A-443C-B52D-135E13668A76}" type="datetimeFigureOut">
              <a:rPr lang="en-US"/>
              <a:pPr>
                <a:defRPr/>
              </a:pPr>
              <a:t>4/7/2019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18601"/>
            <a:ext cx="3170238" cy="481013"/>
          </a:xfrm>
          <a:prstGeom prst="rect">
            <a:avLst/>
          </a:prstGeom>
        </p:spPr>
        <p:txBody>
          <a:bodyPr vert="horz" lIns="94841" tIns="47419" rIns="94841" bIns="47419" rtlCol="0" anchor="b"/>
          <a:lstStyle>
            <a:lvl1pPr algn="l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18601"/>
            <a:ext cx="3170238" cy="481013"/>
          </a:xfrm>
          <a:prstGeom prst="rect">
            <a:avLst/>
          </a:prstGeom>
        </p:spPr>
        <p:txBody>
          <a:bodyPr vert="horz" wrap="square" lIns="94841" tIns="47419" rIns="94841" bIns="4741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C1C47424-0F36-4A97-97A8-2F96D5A1D53D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4185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1" tIns="47419" rIns="94841" bIns="4741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1" tIns="47419" rIns="94841" bIns="4741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9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1" tIns="47419" rIns="94841" bIns="474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1" tIns="47419" rIns="94841" bIns="4741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1" tIns="47419" rIns="94841" bIns="4741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DF9BF79-EF30-45F8-8593-208C2A4CE25E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672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869" indent="-285719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2876" indent="-22857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026" indent="-22857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176" indent="-22857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327" indent="-228575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477" indent="-228575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8628" indent="-228575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5778" indent="-228575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4ADDF9C6-36A1-4BF7-8D62-DFF36D5FCED0}" type="slidenum">
              <a:rPr lang="ar-SA" smtClean="0"/>
              <a:pPr eaLnBrk="1" hangingPunct="1"/>
              <a:t>1</a:t>
            </a:fld>
            <a:endParaRPr 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smtClean="0"/>
          </a:p>
        </p:txBody>
      </p:sp>
    </p:spTree>
    <p:extLst>
      <p:ext uri="{BB962C8B-B14F-4D97-AF65-F5344CB8AC3E}">
        <p14:creationId xmlns:p14="http://schemas.microsoft.com/office/powerpoint/2010/main" val="742226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Suppose tow transmit power vector and compare them based on above objective functions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F9BF79-EF30-45F8-8593-208C2A4CE25E}" type="slidenum">
              <a:rPr lang="ar-SA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6172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F9BF79-EF30-45F8-8593-208C2A4CE25E}" type="slidenum">
              <a:rPr lang="ar-SA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972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step 1 and 2 above, we obtain the fixed points </a:t>
            </a:r>
            <a:r>
              <a:rPr lang="en-US" smtClean="0"/>
              <a:t>using theoretical </a:t>
            </a:r>
            <a:r>
              <a:rPr lang="en-US" dirty="0" smtClean="0"/>
              <a:t>framework and in step 3 we investigate</a:t>
            </a:r>
            <a:r>
              <a:rPr lang="en-US" baseline="0" dirty="0" smtClean="0"/>
              <a:t> that the obtained fixed-point optimizes which  objective function.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F9BF79-EF30-45F8-8593-208C2A4CE25E}" type="slidenum">
              <a:rPr lang="ar-SA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9087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F9BF79-EF30-45F8-8593-208C2A4CE25E}" type="slidenum">
              <a:rPr lang="ar-SA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9723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869" indent="-285719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2876" indent="-22857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026" indent="-22857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176" indent="-22857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327" indent="-228575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477" indent="-228575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8628" indent="-228575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5778" indent="-228575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D67D6E78-1875-41F0-AFB5-29ACE71EFF72}" type="slidenum">
              <a:rPr lang="ar-SA" smtClean="0"/>
              <a:pPr eaLnBrk="1" hangingPunct="1"/>
              <a:t>29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373295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dirty="0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869" indent="-285719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2876" indent="-22857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026" indent="-22857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176" indent="-22857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327" indent="-228575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477" indent="-228575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8628" indent="-228575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5778" indent="-228575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D67D6E78-1875-41F0-AFB5-29ACE71EFF72}" type="slidenum">
              <a:rPr lang="ar-SA" smtClean="0"/>
              <a:pPr eaLnBrk="1" hangingPunct="1"/>
              <a:t>30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189354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869" indent="-285719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2876" indent="-22857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026" indent="-22857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176" indent="-22857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327" indent="-228575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477" indent="-228575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8628" indent="-228575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5778" indent="-228575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D67D6E78-1875-41F0-AFB5-29ACE71EFF72}" type="slidenum">
              <a:rPr lang="ar-SA" smtClean="0"/>
              <a:pPr eaLnBrk="1" hangingPunct="1"/>
              <a:t>31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224194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5005078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7980025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076330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F9BF79-EF30-45F8-8593-208C2A4CE25E}" type="slidenum">
              <a:rPr lang="ar-SA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9723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F9BF79-EF30-45F8-8593-208C2A4CE25E}" type="slidenum">
              <a:rPr lang="ar-SA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9723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869" indent="-285719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2876" indent="-22857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026" indent="-22857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176" indent="-22857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327" indent="-228575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477" indent="-228575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8628" indent="-228575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5778" indent="-228575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D67D6E78-1875-41F0-AFB5-29ACE71EFF72}" type="slidenum">
              <a:rPr lang="ar-SA" smtClean="0"/>
              <a:pPr eaLnBrk="1" hangingPunct="1"/>
              <a:t>39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623435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step 1 and 2 above, we obtain the fixed points </a:t>
            </a:r>
            <a:r>
              <a:rPr lang="en-US" smtClean="0"/>
              <a:t>using theoretical </a:t>
            </a:r>
            <a:r>
              <a:rPr lang="en-US" dirty="0" smtClean="0"/>
              <a:t>framework and in step 3 we investigate</a:t>
            </a:r>
            <a:r>
              <a:rPr lang="en-US" baseline="0" dirty="0" smtClean="0"/>
              <a:t> that the obtained fixed-point optimizes which  objective function.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F9BF79-EF30-45F8-8593-208C2A4CE25E}" type="slidenum">
              <a:rPr lang="ar-SA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9087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step 1 and 2 above, we obtain the fixed points </a:t>
            </a:r>
            <a:r>
              <a:rPr lang="en-US" smtClean="0"/>
              <a:t>using theoretical </a:t>
            </a:r>
            <a:r>
              <a:rPr lang="en-US" dirty="0" smtClean="0"/>
              <a:t>framework and in step 3 we investigate</a:t>
            </a:r>
            <a:r>
              <a:rPr lang="en-US" baseline="0" dirty="0" smtClean="0"/>
              <a:t> that the obtained fixed-point optimizes which  objective function.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F9BF79-EF30-45F8-8593-208C2A4CE25E}" type="slidenum">
              <a:rPr lang="ar-SA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9087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step 1 and 2 above, we obtain the fixed points </a:t>
            </a:r>
            <a:r>
              <a:rPr lang="en-US" smtClean="0"/>
              <a:t>using theoretical </a:t>
            </a:r>
            <a:r>
              <a:rPr lang="en-US" dirty="0" smtClean="0"/>
              <a:t>framework and in step 3 we investigate</a:t>
            </a:r>
            <a:r>
              <a:rPr lang="en-US" baseline="0" dirty="0" smtClean="0"/>
              <a:t> that the obtained fixed-point optimizes which  objective function.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F9BF79-EF30-45F8-8593-208C2A4CE25E}" type="slidenum">
              <a:rPr lang="ar-SA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9087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step 1 and 2 above, we obtain the fixed points </a:t>
            </a:r>
            <a:r>
              <a:rPr lang="en-US" smtClean="0"/>
              <a:t>using theoretical </a:t>
            </a:r>
            <a:r>
              <a:rPr lang="en-US" dirty="0" smtClean="0"/>
              <a:t>framework and in step 3 we investigate</a:t>
            </a:r>
            <a:r>
              <a:rPr lang="en-US" baseline="0" dirty="0" smtClean="0"/>
              <a:t> that the obtained fixed-point optimizes which  objective function.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F9BF79-EF30-45F8-8593-208C2A4CE25E}" type="slidenum">
              <a:rPr lang="ar-SA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9087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</a:t>
            </a:r>
            <a:r>
              <a:rPr lang="en-US" baseline="0" dirty="0" smtClean="0"/>
              <a:t> way of reducing required information is that the total received from all users is broadcasted by base station to users.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F9BF79-EF30-45F8-8593-208C2A4CE25E}" type="slidenum">
              <a:rPr lang="ar-SA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089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70578" indent="-296376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85505" indent="-23710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59707" indent="-23710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133909" indent="-23710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608112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3082313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556516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4030717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AF9BAE-22FC-4906-92B7-FF1BCCFC8FBB}" type="slidenum">
              <a:rPr lang="fa-IR" smtClean="0"/>
              <a:pPr eaLnBrk="1" hangingPunct="1"/>
              <a:t>56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310823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70578" indent="-296376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85505" indent="-23710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59707" indent="-23710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133909" indent="-23710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608112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3082313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556516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4030717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50C2A050-A291-4E47-A934-D176A0FF074A}" type="slidenum">
              <a:rPr lang="ar-SA" smtClean="0"/>
              <a:pPr eaLnBrk="1" hangingPunct="1"/>
              <a:t>57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969875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70578" indent="-296376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85505" indent="-23710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59707" indent="-23710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133909" indent="-23710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608112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3082313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556516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4030717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50C2A050-A291-4E47-A934-D176A0FF074A}" type="slidenum">
              <a:rPr lang="ar-SA" smtClean="0"/>
              <a:pPr eaLnBrk="1" hangingPunct="1"/>
              <a:t>58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93352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869" indent="-285719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2876" indent="-22857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026" indent="-22857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176" indent="-22857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327" indent="-228575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477" indent="-228575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8628" indent="-228575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5778" indent="-228575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10720AF3-A70D-4180-A907-0EE860BF1A7A}" type="slidenum">
              <a:rPr lang="ar-SA" smtClean="0"/>
              <a:pPr eaLnBrk="1" hangingPunct="1"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786251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70578" indent="-296376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85505" indent="-23710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59707" indent="-23710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133909" indent="-23710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608112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3082313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556516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4030717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E3A1ABED-2535-4B46-92B6-6918E754CB0F}" type="slidenum">
              <a:rPr lang="fa-IR" smtClean="0"/>
              <a:pPr eaLnBrk="1" hangingPunct="1"/>
              <a:t>60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721538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70578" indent="-296376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85505" indent="-23710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59707" indent="-23710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133909" indent="-23710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608112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3082313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556516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4030717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E0553C2-01F3-4E52-8E0C-A590DA042B8E}" type="slidenum">
              <a:rPr lang="fa-IR" smtClean="0"/>
              <a:pPr eaLnBrk="1" hangingPunct="1"/>
              <a:t>61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897995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70578" indent="-296376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85505" indent="-23710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59707" indent="-23710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133909" indent="-23710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608112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3082313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556516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4030717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3826033-A7C1-4B5B-B538-0289D5CFB6AA}" type="slidenum">
              <a:rPr lang="fa-IR" smtClean="0"/>
              <a:pPr eaLnBrk="1" hangingPunct="1"/>
              <a:t>62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108301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70578" indent="-296376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85505" indent="-23710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59707" indent="-23710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133909" indent="-23710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608112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3082313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556516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4030717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1A92071-3925-440C-B5C2-E7A8A79C11AF}" type="slidenum">
              <a:rPr lang="ar-SA" smtClean="0"/>
              <a:pPr eaLnBrk="1" hangingPunct="1"/>
              <a:t>63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055846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70578" indent="-296376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85505" indent="-23710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59707" indent="-23710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133909" indent="-23710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608112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3082313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556516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4030717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B00ABFB-9639-43F1-8E4A-110DCD9445B1}" type="slidenum">
              <a:rPr lang="fa-IR" smtClean="0"/>
              <a:pPr eaLnBrk="1" hangingPunct="1"/>
              <a:t>64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55032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F9BF79-EF30-45F8-8593-208C2A4CE25E}" type="slidenum">
              <a:rPr lang="ar-SA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972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F9BF79-EF30-45F8-8593-208C2A4CE25E}" type="slidenum">
              <a:rPr lang="ar-SA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972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869" indent="-285719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2876" indent="-22857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026" indent="-22857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176" indent="-22857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327" indent="-228575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477" indent="-228575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8628" indent="-228575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5778" indent="-228575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873FF880-11BC-4EB9-89F6-562A706F8381}" type="slidenum">
              <a:rPr lang="ar-SA" smtClean="0"/>
              <a:pPr eaLnBrk="1" hangingPunct="1"/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34329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70578" indent="-296376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85505" indent="-23710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59707" indent="-23710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133909" indent="-23710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608112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3082313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556516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4030717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A87B310B-8169-43CF-9CB1-F5B2003969F0}" type="slidenum">
              <a:rPr lang="fa-IR" smtClean="0"/>
              <a:pPr eaLnBrk="1" hangingPunct="1"/>
              <a:t>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12890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F9BF79-EF30-45F8-8593-208C2A4CE25E}" type="slidenum">
              <a:rPr lang="ar-SA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972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Suppose tow transmit power vector and compare them based on above objective functions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F9BF79-EF30-45F8-8593-208C2A4CE25E}" type="slidenum">
              <a:rPr lang="ar-SA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617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 descr="Gold bar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fa-IR"/>
          </a:p>
        </p:txBody>
      </p:sp>
      <p:sp>
        <p:nvSpPr>
          <p:cNvPr id="5" name="Rectangle 9" descr="Orange bar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fa-IR"/>
          </a:p>
        </p:txBody>
      </p:sp>
      <p:sp>
        <p:nvSpPr>
          <p:cNvPr id="6" name="Rectangle 10" descr="Slate bar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fa-IR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280E03-DE61-4338-94AE-9C75F64F02D1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692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DEA3CC-D05B-4B6B-AD91-F2A24FFFAA62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16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F7E334-7E4F-4CE4-B5CD-950AC5A9A0D6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458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BEDED-A48F-4C65-B458-3BB1AA9CF6DE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35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 dirty="0" smtClean="0"/>
              <a:t>Click icon to add clip art</a:t>
            </a:r>
            <a:endParaRPr lang="en-US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EAD2C9-A3EA-414E-82D0-8DAE28E76B50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320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28D079-2BAD-4D5D-ABAD-822F90E0E949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565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5741EB-3F6D-48F4-90D2-1C0F62D61C57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019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BE26F-8904-439F-B017-1B5A8DF9D9CF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294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EDB25-0AFA-4878-A3E8-C91B8E8ECEA6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275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9FDAA1-D0B4-4B1B-9DE1-4643E23F1AF7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7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A38F5A-B0C1-4DF2-893B-C82DC967A886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089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A1210-5CDB-41C3-9C87-9D956CC78421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294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599F4B-AC70-4745-9A85-1AFEEC9F308A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469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0861EAF7-512B-4E62-91B9-DBFC9D98EE47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1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a-IR" sz="2400">
              <a:latin typeface="Times New Roman" pitchFamily="18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033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a-IR" sz="2400">
              <a:latin typeface="Times New Roman" pitchFamily="18" charset="0"/>
            </a:endParaRPr>
          </a:p>
        </p:txBody>
      </p:sp>
      <p:sp>
        <p:nvSpPr>
          <p:cNvPr id="1034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a-I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4" r:id="rId1"/>
    <p:sldLayoutId id="2147484442" r:id="rId2"/>
    <p:sldLayoutId id="2147484443" r:id="rId3"/>
    <p:sldLayoutId id="2147484444" r:id="rId4"/>
    <p:sldLayoutId id="2147484445" r:id="rId5"/>
    <p:sldLayoutId id="2147484446" r:id="rId6"/>
    <p:sldLayoutId id="2147484447" r:id="rId7"/>
    <p:sldLayoutId id="2147484448" r:id="rId8"/>
    <p:sldLayoutId id="2147484449" r:id="rId9"/>
    <p:sldLayoutId id="2147484450" r:id="rId10"/>
    <p:sldLayoutId id="2147484451" r:id="rId11"/>
    <p:sldLayoutId id="2147484452" r:id="rId12"/>
    <p:sldLayoutId id="214748445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6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9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2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5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.wmf"/><Relationship Id="rId12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4.wmf"/><Relationship Id="rId5" Type="http://schemas.openxmlformats.org/officeDocument/2006/relationships/image" Target="../media/image200.png"/><Relationship Id="rId15" Type="http://schemas.openxmlformats.org/officeDocument/2006/relationships/image" Target="../media/image6.wmf"/><Relationship Id="rId10" Type="http://schemas.openxmlformats.org/officeDocument/2006/relationships/oleObject" Target="../embeddings/oleObject3.bin"/><Relationship Id="rId4" Type="http://schemas.openxmlformats.org/officeDocument/2006/relationships/image" Target="../media/image1.png"/><Relationship Id="rId9" Type="http://schemas.openxmlformats.org/officeDocument/2006/relationships/image" Target="../media/image3.wmf"/><Relationship Id="rId14" Type="http://schemas.openxmlformats.org/officeDocument/2006/relationships/oleObject" Target="../embeddings/oleObject5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w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7.bin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notesSlide" Target="../notesSlides/notesSlide27.xml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17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20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25.bin"/><Relationship Id="rId18" Type="http://schemas.openxmlformats.org/officeDocument/2006/relationships/image" Target="../media/image29.wmf"/><Relationship Id="rId3" Type="http://schemas.openxmlformats.org/officeDocument/2006/relationships/notesSlide" Target="../notesSlides/notesSlide34.xml"/><Relationship Id="rId21" Type="http://schemas.openxmlformats.org/officeDocument/2006/relationships/oleObject" Target="../embeddings/oleObject29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6.wmf"/><Relationship Id="rId1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.wmf"/><Relationship Id="rId20" Type="http://schemas.openxmlformats.org/officeDocument/2006/relationships/image" Target="../media/image30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10" Type="http://schemas.openxmlformats.org/officeDocument/2006/relationships/image" Target="../media/image25.wmf"/><Relationship Id="rId19" Type="http://schemas.openxmlformats.org/officeDocument/2006/relationships/oleObject" Target="../embeddings/oleObject28.bin"/><Relationship Id="rId4" Type="http://schemas.openxmlformats.org/officeDocument/2006/relationships/image" Target="../media/image1.png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7.wmf"/><Relationship Id="rId22" Type="http://schemas.openxmlformats.org/officeDocument/2006/relationships/image" Target="../media/image31.w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500063"/>
            <a:ext cx="7772400" cy="2127250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rgbClr val="FF0000"/>
                </a:solidFill>
              </a:rPr>
              <a:t/>
            </a:r>
            <a:br>
              <a:rPr lang="en-US" sz="3200" b="1" dirty="0" smtClean="0">
                <a:solidFill>
                  <a:srgbClr val="FF0000"/>
                </a:solidFill>
              </a:rPr>
            </a:br>
            <a:r>
              <a:rPr lang="en-US" sz="3200" b="1" dirty="0" smtClean="0">
                <a:solidFill>
                  <a:srgbClr val="FF0000"/>
                </a:solidFill>
              </a:rPr>
              <a:t/>
            </a:r>
            <a:br>
              <a:rPr lang="en-US" sz="3200" b="1" dirty="0" smtClean="0">
                <a:solidFill>
                  <a:srgbClr val="FF0000"/>
                </a:solidFill>
              </a:rPr>
            </a:br>
            <a:r>
              <a:rPr lang="en-US" sz="3200" b="1" dirty="0" smtClean="0">
                <a:solidFill>
                  <a:srgbClr val="FF0000"/>
                </a:solidFill>
              </a:rPr>
              <a:t/>
            </a:r>
            <a:br>
              <a:rPr lang="en-US" sz="3200" b="1" dirty="0" smtClean="0">
                <a:solidFill>
                  <a:srgbClr val="FF0000"/>
                </a:solidFill>
              </a:rPr>
            </a:br>
            <a:r>
              <a:rPr lang="en-US" sz="3200" b="1" dirty="0" smtClean="0">
                <a:solidFill>
                  <a:srgbClr val="FF0000"/>
                </a:solidFill>
              </a:rPr>
              <a:t/>
            </a:r>
            <a:br>
              <a:rPr lang="en-US" sz="3200" b="1" dirty="0" smtClean="0">
                <a:solidFill>
                  <a:srgbClr val="FF0000"/>
                </a:solidFill>
              </a:rPr>
            </a:br>
            <a:r>
              <a:rPr lang="en-US" sz="3200" b="1" dirty="0" smtClean="0">
                <a:solidFill>
                  <a:srgbClr val="FF0000"/>
                </a:solidFill>
                <a:cs typeface="Titr" pitchFamily="2" charset="-78"/>
              </a:rPr>
              <a:t>Resource Allocation in Wireless Cellular Networks</a:t>
            </a:r>
            <a:endParaRPr lang="en-US" sz="3200" dirty="0" smtClean="0">
              <a:solidFill>
                <a:srgbClr val="FF0000"/>
              </a:solidFill>
              <a:cs typeface="Titr" pitchFamily="2" charset="-78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4375" y="3270250"/>
            <a:ext cx="7129463" cy="15875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dirty="0" smtClean="0"/>
              <a:t>M. </a:t>
            </a:r>
            <a:r>
              <a:rPr lang="en-US" sz="2800" b="1" dirty="0" err="1" smtClean="0"/>
              <a:t>Rasti</a:t>
            </a:r>
            <a:endParaRPr lang="en-US" sz="2800" b="1" dirty="0" smtClean="0"/>
          </a:p>
          <a:p>
            <a:pPr eaLnBrk="1" hangingPunct="1">
              <a:defRPr/>
            </a:pPr>
            <a:endParaRPr lang="en-US" sz="2800" b="1" dirty="0" smtClean="0"/>
          </a:p>
          <a:p>
            <a:pPr eaLnBrk="1" hangingPunct="1">
              <a:defRPr/>
            </a:pPr>
            <a:r>
              <a:rPr lang="en-US" sz="2800" b="1" dirty="0" err="1"/>
              <a:t>Amirkabir</a:t>
            </a:r>
            <a:r>
              <a:rPr lang="en-US" sz="2800" b="1" dirty="0"/>
              <a:t> University of Technology</a:t>
            </a:r>
          </a:p>
          <a:p>
            <a:pPr eaLnBrk="1" hangingPunct="1">
              <a:defRPr/>
            </a:pPr>
            <a:endParaRPr lang="en-US" sz="2800" b="1" dirty="0">
              <a:latin typeface="+mj-lt"/>
            </a:endParaRPr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69C5F97F-D668-41CD-B50A-A014256E2B9A}" type="slidenum">
              <a:rPr lang="ar-SA" smtClean="0"/>
              <a:pPr eaLnBrk="1" hangingPunct="1"/>
              <a:t>1</a:t>
            </a:fld>
            <a:endParaRPr lang="en-US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z="3000" b="1" dirty="0">
                <a:latin typeface="Times New Roman" pitchFamily="18" charset="0"/>
                <a:cs typeface="Times New Roman" pitchFamily="18" charset="0"/>
              </a:rPr>
              <a:t>Power Control in Wireless Cellular </a:t>
            </a:r>
            <a:r>
              <a:rPr lang="en-US" altLang="fa-IR" sz="3000" b="1" dirty="0" smtClean="0">
                <a:latin typeface="Times New Roman" pitchFamily="18" charset="0"/>
                <a:cs typeface="Times New Roman" pitchFamily="18" charset="0"/>
              </a:rPr>
              <a:t>Networks</a:t>
            </a:r>
            <a:r>
              <a:rPr lang="en-US" altLang="fa-IR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fa-IR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/>
              <a:t>Lecture 5 Outline</a:t>
            </a:r>
            <a:endParaRPr lang="fa-IR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640960" cy="5328592"/>
          </a:xfrm>
        </p:spPr>
        <p:txBody>
          <a:bodyPr/>
          <a:lstStyle/>
          <a:p>
            <a:r>
              <a:rPr lang="en-US" dirty="0" smtClean="0"/>
              <a:t>Performance Measures</a:t>
            </a:r>
          </a:p>
          <a:p>
            <a:r>
              <a:rPr lang="en-US" dirty="0"/>
              <a:t>Why Power Control?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Closed-Loop </a:t>
            </a:r>
            <a:r>
              <a:rPr lang="en-US" dirty="0">
                <a:solidFill>
                  <a:srgbClr val="FF0000"/>
                </a:solidFill>
              </a:rPr>
              <a:t>and Open-Loop Power </a:t>
            </a:r>
            <a:r>
              <a:rPr lang="en-US" dirty="0" smtClean="0">
                <a:solidFill>
                  <a:srgbClr val="FF0000"/>
                </a:solidFill>
              </a:rPr>
              <a:t>Control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Different Power Control Optimization Problems </a:t>
            </a:r>
          </a:p>
          <a:p>
            <a:pPr>
              <a:lnSpc>
                <a:spcPct val="117000"/>
              </a:lnSpc>
            </a:pPr>
            <a:r>
              <a:rPr lang="en-US" dirty="0" smtClean="0"/>
              <a:t>Distributed Power Control Algorithms</a:t>
            </a:r>
          </a:p>
          <a:p>
            <a:pPr>
              <a:lnSpc>
                <a:spcPct val="117000"/>
              </a:lnSpc>
            </a:pPr>
            <a:r>
              <a:rPr lang="en-US" dirty="0" smtClean="0"/>
              <a:t>Some Open Problems</a:t>
            </a:r>
          </a:p>
          <a:p>
            <a:pPr lvl="1">
              <a:lnSpc>
                <a:spcPct val="117000"/>
              </a:lnSpc>
            </a:pPr>
            <a:endParaRPr lang="en-US" dirty="0" smtClean="0"/>
          </a:p>
          <a:p>
            <a:pPr>
              <a:lnSpc>
                <a:spcPct val="117000"/>
              </a:lnSpc>
            </a:pPr>
            <a:endParaRPr lang="en-US" dirty="0" smtClean="0"/>
          </a:p>
          <a:p>
            <a:pPr>
              <a:lnSpc>
                <a:spcPct val="117000"/>
              </a:lnSpc>
            </a:pPr>
            <a:endParaRPr lang="en-US" dirty="0" smtClean="0"/>
          </a:p>
          <a:p>
            <a:endParaRPr lang="fa-IR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BA508607-91F6-483C-A475-4C9EA73577AB}" type="slidenum">
              <a:rPr lang="ar-SA" smtClean="0"/>
              <a:pPr eaLnBrk="1" hangingPunct="1"/>
              <a:t>10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3437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4613"/>
            <a:ext cx="8229600" cy="1139825"/>
          </a:xfrm>
        </p:spPr>
        <p:txBody>
          <a:bodyPr anchor="ctr"/>
          <a:lstStyle/>
          <a:p>
            <a:pPr algn="ctr" eaLnBrk="1" hangingPunct="1"/>
            <a:r>
              <a:rPr lang="en-US" dirty="0" smtClean="0"/>
              <a:t>Existing Approaches for Power Control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8750"/>
            <a:ext cx="8229600" cy="5143500"/>
          </a:xfrm>
        </p:spPr>
        <p:txBody>
          <a:bodyPr/>
          <a:lstStyle/>
          <a:p>
            <a:pPr marL="438150" indent="-381000" eaLnBrk="1" hangingPunct="1">
              <a:buSzTx/>
              <a:buFontTx/>
              <a:buBlip>
                <a:blip r:embed="rId3"/>
              </a:buBlip>
            </a:pPr>
            <a:endParaRPr lang="fa-IR" sz="3600" b="1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52FEAFB7-8CBD-47A3-A083-5BE5BFC28E7C}" type="slidenum">
              <a:rPr lang="ar-SA" smtClean="0"/>
              <a:pPr eaLnBrk="1" hangingPunct="1"/>
              <a:t>11</a:t>
            </a:fld>
            <a:endParaRPr lang="en-US" smtClean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835525" y="4217988"/>
            <a:ext cx="1436688" cy="400050"/>
          </a:xfrm>
          <a:prstGeom prst="rect">
            <a:avLst/>
          </a:prstGeom>
          <a:solidFill>
            <a:srgbClr val="FFCC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</a:rPr>
              <a:t>Cooperative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770063" y="4214813"/>
            <a:ext cx="1906587" cy="400050"/>
          </a:xfrm>
          <a:prstGeom prst="rect">
            <a:avLst/>
          </a:prstGeom>
          <a:solidFill>
            <a:srgbClr val="FFCC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</a:rPr>
              <a:t>Non-cooperative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151563" y="5665788"/>
            <a:ext cx="1223962" cy="369887"/>
          </a:xfrm>
          <a:prstGeom prst="rect">
            <a:avLst/>
          </a:prstGeom>
          <a:solidFill>
            <a:srgbClr val="FFCC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</a:rPr>
              <a:t>Distributed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886200" y="5705475"/>
            <a:ext cx="1249363" cy="369888"/>
          </a:xfrm>
          <a:prstGeom prst="rect">
            <a:avLst/>
          </a:prstGeom>
          <a:solidFill>
            <a:srgbClr val="FFCC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</a:rPr>
              <a:t>Centralized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2738438" y="3795713"/>
            <a:ext cx="1587" cy="4286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4100513" y="3113088"/>
            <a:ext cx="0" cy="6842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V="1">
            <a:off x="2749550" y="3800475"/>
            <a:ext cx="2784475" cy="1111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5513388" y="3817938"/>
            <a:ext cx="0" cy="3984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3084513" y="2643188"/>
            <a:ext cx="1987550" cy="461962"/>
          </a:xfrm>
          <a:prstGeom prst="rect">
            <a:avLst/>
          </a:prstGeom>
          <a:solidFill>
            <a:srgbClr val="FFCC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</a:rPr>
              <a:t>Power Control</a:t>
            </a: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4510088" y="5326063"/>
            <a:ext cx="0" cy="3587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5529263" y="4602163"/>
            <a:ext cx="11112" cy="6842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6745288" y="5327650"/>
            <a:ext cx="0" cy="3587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4475163" y="5319713"/>
            <a:ext cx="2286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1998663" y="5707063"/>
            <a:ext cx="1620837" cy="369887"/>
          </a:xfrm>
          <a:prstGeom prst="rect">
            <a:avLst/>
          </a:prstGeom>
          <a:solidFill>
            <a:srgbClr val="FFCC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</a:rPr>
              <a:t>Game-theoretic</a:t>
            </a: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2714625" y="4635500"/>
            <a:ext cx="0" cy="10795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326010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marL="438150" indent="-381000" algn="ctr" eaLnBrk="1" hangingPunct="1"/>
            <a:r>
              <a:rPr lang="en-US" sz="3200" dirty="0"/>
              <a:t>Conventional Centralized Uplink Power Control Schemes in Existing Standards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38150" indent="-381000" eaLnBrk="1" hangingPunct="1">
              <a:buSzTx/>
              <a:buFontTx/>
              <a:buBlip>
                <a:blip r:embed="rId3"/>
              </a:buBlip>
            </a:pPr>
            <a:r>
              <a:rPr lang="en-US" b="1" dirty="0" smtClean="0">
                <a:latin typeface="+mj-lt"/>
                <a:cs typeface="Times New Roman" pitchFamily="18" charset="0"/>
              </a:rPr>
              <a:t> Open Loop</a:t>
            </a:r>
          </a:p>
          <a:p>
            <a:pPr marL="838200" lvl="1" indent="-381000" eaLnBrk="1" hangingPunct="1">
              <a:buSzTx/>
              <a:buFont typeface="Wingdings" pitchFamily="2" charset="2"/>
              <a:buBlip>
                <a:blip r:embed="rId3"/>
              </a:buBlip>
            </a:pPr>
            <a:r>
              <a:rPr lang="en-US" sz="2000" dirty="0" smtClean="0">
                <a:latin typeface="+mj-lt"/>
                <a:cs typeface="Times New Roman" pitchFamily="18" charset="0"/>
              </a:rPr>
              <a:t>Base station transmits at a known power level (a beacon) which mobile measures to estimate the path loss</a:t>
            </a:r>
          </a:p>
          <a:p>
            <a:pPr marL="838200" lvl="1" indent="-381000" eaLnBrk="1" hangingPunct="1">
              <a:buSzTx/>
              <a:buFont typeface="Wingdings" pitchFamily="2" charset="2"/>
              <a:buBlip>
                <a:blip r:embed="rId3"/>
              </a:buBlip>
            </a:pPr>
            <a:r>
              <a:rPr lang="en-US" sz="2000" dirty="0" smtClean="0">
                <a:latin typeface="+mj-lt"/>
                <a:cs typeface="Times New Roman" pitchFamily="18" charset="0"/>
              </a:rPr>
              <a:t>Assumes path loss in both directions is the same</a:t>
            </a:r>
          </a:p>
          <a:p>
            <a:pPr marL="838200" lvl="1" indent="-381000" eaLnBrk="1" hangingPunct="1">
              <a:buSzTx/>
              <a:buFont typeface="Wingdings" pitchFamily="2" charset="2"/>
              <a:buBlip>
                <a:blip r:embed="rId3"/>
              </a:buBlip>
            </a:pPr>
            <a:r>
              <a:rPr lang="en-US" sz="2000" dirty="0" smtClean="0">
                <a:latin typeface="+mj-lt"/>
                <a:cs typeface="Times New Roman" pitchFamily="18" charset="0"/>
              </a:rPr>
              <a:t>Not very accurate when uplink and downlink are separated in frequency</a:t>
            </a:r>
          </a:p>
          <a:p>
            <a:pPr marL="438150" indent="-381000" eaLnBrk="1" hangingPunct="1">
              <a:buSzTx/>
              <a:buFontTx/>
              <a:buBlip>
                <a:blip r:embed="rId3"/>
              </a:buBlip>
            </a:pPr>
            <a:r>
              <a:rPr lang="en-US" b="1" dirty="0" smtClean="0">
                <a:latin typeface="+mj-lt"/>
                <a:cs typeface="Times New Roman" pitchFamily="18" charset="0"/>
              </a:rPr>
              <a:t>Closed-Loop</a:t>
            </a:r>
          </a:p>
          <a:p>
            <a:pPr marL="838200" lvl="1" indent="-381000" eaLnBrk="1" hangingPunct="1">
              <a:buSzTx/>
              <a:buFont typeface="Wingdings" pitchFamily="2" charset="2"/>
              <a:buBlip>
                <a:blip r:embed="rId3"/>
              </a:buBlip>
            </a:pPr>
            <a:r>
              <a:rPr lang="en-US" sz="2000" dirty="0" smtClean="0">
                <a:latin typeface="+mj-lt"/>
                <a:cs typeface="Times New Roman" pitchFamily="18" charset="0"/>
              </a:rPr>
              <a:t>SIR measured at the receiver and compared to the target-SIR value</a:t>
            </a:r>
          </a:p>
          <a:p>
            <a:pPr marL="838200" lvl="1" indent="-381000" eaLnBrk="1" hangingPunct="1">
              <a:buSzTx/>
              <a:buFont typeface="Wingdings" pitchFamily="2" charset="2"/>
              <a:buBlip>
                <a:blip r:embed="rId3"/>
              </a:buBlip>
            </a:pPr>
            <a:r>
              <a:rPr lang="en-US" sz="2000" dirty="0" smtClean="0">
                <a:latin typeface="+mj-lt"/>
                <a:cs typeface="Times New Roman" pitchFamily="18" charset="0"/>
              </a:rPr>
              <a:t>Receiver sends a power control command to transmitter to reduce or increase the power level - requires a bidirectional link</a:t>
            </a:r>
          </a:p>
          <a:p>
            <a:pPr marL="838200" lvl="1" indent="-381000" eaLnBrk="1" hangingPunct="1">
              <a:buSzTx/>
              <a:buFont typeface="Wingdings" pitchFamily="2" charset="2"/>
              <a:buBlip>
                <a:blip r:embed="rId3"/>
              </a:buBlip>
            </a:pPr>
            <a:r>
              <a:rPr lang="en-US" sz="2000" dirty="0">
                <a:latin typeface="+mj-lt"/>
                <a:cs typeface="Times New Roman" pitchFamily="18" charset="0"/>
              </a:rPr>
              <a:t>CDMA2000: 800 commands/sec</a:t>
            </a:r>
          </a:p>
          <a:p>
            <a:pPr marL="838200" lvl="1" indent="-381000" eaLnBrk="1" hangingPunct="1">
              <a:buSzTx/>
              <a:buFont typeface="Wingdings" pitchFamily="2" charset="2"/>
              <a:buBlip>
                <a:blip r:embed="rId3"/>
              </a:buBlip>
            </a:pPr>
            <a:r>
              <a:rPr lang="en-US" sz="2000" dirty="0">
                <a:latin typeface="+mj-lt"/>
                <a:cs typeface="Times New Roman" pitchFamily="18" charset="0"/>
              </a:rPr>
              <a:t>3GPP: 1500 commands/sec</a:t>
            </a:r>
          </a:p>
          <a:p>
            <a:pPr marL="838200" lvl="1" indent="-381000" eaLnBrk="1" hangingPunct="1">
              <a:buSzTx/>
              <a:buFont typeface="Wingdings" pitchFamily="2" charset="2"/>
              <a:buBlip>
                <a:blip r:embed="rId3"/>
              </a:buBlip>
            </a:pPr>
            <a:endParaRPr lang="en-US" sz="2000" dirty="0" smtClean="0">
              <a:latin typeface="+mj-lt"/>
              <a:cs typeface="Times New Roman" pitchFamily="18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B7C96EB3-F6CD-4032-BBC8-3D17F0753BB7}" type="slidenum">
              <a:rPr lang="fa-IR" smtClean="0"/>
              <a:pPr eaLnBrk="1" hangingPunct="1"/>
              <a:t>12</a:t>
            </a:fld>
            <a:endParaRPr lang="en-US" dirty="0" smtClean="0"/>
          </a:p>
        </p:txBody>
      </p:sp>
      <p:sp>
        <p:nvSpPr>
          <p:cNvPr id="3584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sp>
        <p:nvSpPr>
          <p:cNvPr id="35846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sp>
        <p:nvSpPr>
          <p:cNvPr id="3584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sp>
        <p:nvSpPr>
          <p:cNvPr id="3584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sp>
        <p:nvSpPr>
          <p:cNvPr id="35849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sp>
        <p:nvSpPr>
          <p:cNvPr id="35850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sp>
        <p:nvSpPr>
          <p:cNvPr id="3585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8693689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664"/>
            <a:ext cx="8229600" cy="1139825"/>
          </a:xfrm>
        </p:spPr>
        <p:txBody>
          <a:bodyPr/>
          <a:lstStyle/>
          <a:p>
            <a:r>
              <a:rPr lang="en-US" dirty="0"/>
              <a:t>Uplink Open Loop Power Control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62571"/>
            <a:ext cx="8229600" cy="4530725"/>
          </a:xfrm>
        </p:spPr>
        <p:txBody>
          <a:bodyPr/>
          <a:lstStyle/>
          <a:p>
            <a:pPr marL="419100" indent="-381000" eaLnBrk="1" hangingPunct="1">
              <a:buSzTx/>
              <a:buBlip>
                <a:blip r:embed="rId2"/>
              </a:buBlip>
            </a:pPr>
            <a:r>
              <a:rPr lang="en-US" dirty="0" smtClean="0">
                <a:latin typeface="+mj-lt"/>
                <a:cs typeface="Times New Roman" pitchFamily="18" charset="0"/>
              </a:rPr>
              <a:t>Key </a:t>
            </a:r>
            <a:r>
              <a:rPr lang="en-US" dirty="0">
                <a:latin typeface="+mj-lt"/>
                <a:cs typeface="Times New Roman" pitchFamily="18" charset="0"/>
              </a:rPr>
              <a:t>rule is that mobile transmits in inverse proportion to power level it receives from BS’s beacon</a:t>
            </a:r>
          </a:p>
          <a:p>
            <a:pPr lvl="1" indent="-381000" eaLnBrk="1" hangingPunct="1">
              <a:buSzTx/>
              <a:buBlip>
                <a:blip r:embed="rId2"/>
              </a:buBlip>
            </a:pPr>
            <a:r>
              <a:rPr lang="en-US" sz="2800" dirty="0">
                <a:latin typeface="+mj-lt"/>
                <a:ea typeface="+mn-ea"/>
                <a:cs typeface="Times New Roman" pitchFamily="18" charset="0"/>
              </a:rPr>
              <a:t>If the received power is high, the mobile user reduces its transmit power</a:t>
            </a:r>
          </a:p>
          <a:p>
            <a:pPr lvl="1" indent="-381000" eaLnBrk="1" hangingPunct="1">
              <a:buSzTx/>
              <a:buBlip>
                <a:blip r:embed="rId2"/>
              </a:buBlip>
            </a:pPr>
            <a:r>
              <a:rPr lang="en-US" sz="2800" dirty="0">
                <a:latin typeface="+mj-lt"/>
                <a:ea typeface="+mn-ea"/>
                <a:cs typeface="Times New Roman" pitchFamily="18" charset="0"/>
              </a:rPr>
              <a:t>If received power is low, mobile user increases its transmit power</a:t>
            </a:r>
          </a:p>
          <a:p>
            <a:pPr marL="419100" indent="-381000" eaLnBrk="1" hangingPunct="1">
              <a:buSzTx/>
              <a:buBlip>
                <a:blip r:embed="rId2"/>
              </a:buBlip>
            </a:pPr>
            <a:endParaRPr lang="en-US" dirty="0" smtClean="0">
              <a:latin typeface="+mj-lt"/>
              <a:cs typeface="Times New Roman" pitchFamily="18" charset="0"/>
            </a:endParaRPr>
          </a:p>
          <a:p>
            <a:pPr marL="419100" indent="-381000" eaLnBrk="1" hangingPunct="1">
              <a:buSzTx/>
              <a:buBlip>
                <a:blip r:embed="rId2"/>
              </a:buBlip>
            </a:pPr>
            <a:r>
              <a:rPr lang="en-US" dirty="0" smtClean="0">
                <a:latin typeface="+mj-lt"/>
                <a:cs typeface="Times New Roman" pitchFamily="18" charset="0"/>
              </a:rPr>
              <a:t>In </a:t>
            </a:r>
            <a:r>
              <a:rPr lang="en-US" dirty="0">
                <a:latin typeface="+mj-lt"/>
                <a:cs typeface="Times New Roman" pitchFamily="18" charset="0"/>
              </a:rPr>
              <a:t>open loop power control the base station is not involved.</a:t>
            </a:r>
          </a:p>
        </p:txBody>
      </p:sp>
    </p:spTree>
    <p:extLst>
      <p:ext uri="{BB962C8B-B14F-4D97-AF65-F5344CB8AC3E}">
        <p14:creationId xmlns:p14="http://schemas.microsoft.com/office/powerpoint/2010/main" val="6166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Flaw in Uplink Open Loop Power Control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19100" indent="-381000" eaLnBrk="1" hangingPunct="1">
              <a:buSzTx/>
              <a:buBlip>
                <a:blip r:embed="rId2"/>
              </a:buBlip>
            </a:pPr>
            <a:r>
              <a:rPr lang="en-US" dirty="0">
                <a:latin typeface="+mj-lt"/>
                <a:cs typeface="Times New Roman" pitchFamily="18" charset="0"/>
              </a:rPr>
              <a:t>Major flaw with this criteria is that uplink propagation statistics are based on downlink propagation statistics</a:t>
            </a:r>
          </a:p>
          <a:p>
            <a:pPr marL="819150" lvl="1" indent="-381000" eaLnBrk="1" hangingPunct="1">
              <a:buSzTx/>
              <a:buBlip>
                <a:blip r:embed="rId2"/>
              </a:buBlip>
            </a:pPr>
            <a:r>
              <a:rPr lang="en-US" dirty="0">
                <a:latin typeface="+mj-lt"/>
                <a:cs typeface="Times New Roman" pitchFamily="18" charset="0"/>
              </a:rPr>
              <a:t>But since the two links are not correlated a significant error may result from this procedure</a:t>
            </a:r>
          </a:p>
          <a:p>
            <a:pPr marL="419100" indent="-381000" eaLnBrk="1" hangingPunct="1">
              <a:buSzTx/>
              <a:buBlip>
                <a:blip r:embed="rId2"/>
              </a:buBlip>
            </a:pPr>
            <a:r>
              <a:rPr lang="en-US" dirty="0">
                <a:latin typeface="+mj-lt"/>
                <a:cs typeface="Times New Roman" pitchFamily="18" charset="0"/>
              </a:rPr>
              <a:t>These errors will be corrected once the closed loop power control mechanism becomes </a:t>
            </a:r>
            <a:r>
              <a:rPr lang="en-US" dirty="0" smtClean="0">
                <a:latin typeface="+mj-lt"/>
                <a:cs typeface="Times New Roman" pitchFamily="18" charset="0"/>
              </a:rPr>
              <a:t>active </a:t>
            </a:r>
          </a:p>
          <a:p>
            <a:pPr marL="819150" lvl="1" indent="-381000" eaLnBrk="1" hangingPunct="1">
              <a:buSzTx/>
              <a:buBlip>
                <a:blip r:embed="rId2"/>
              </a:buBlip>
            </a:pPr>
            <a:r>
              <a:rPr lang="en-US" dirty="0" smtClean="0">
                <a:cs typeface="Times New Roman" pitchFamily="18" charset="0"/>
              </a:rPr>
              <a:t>The </a:t>
            </a:r>
            <a:r>
              <a:rPr lang="en-US" dirty="0">
                <a:cs typeface="Times New Roman" pitchFamily="18" charset="0"/>
              </a:rPr>
              <a:t>closed loop power control provides correction to the open loop power control</a:t>
            </a:r>
            <a:r>
              <a:rPr lang="en-US" dirty="0"/>
              <a:t>.</a:t>
            </a:r>
          </a:p>
          <a:p>
            <a:pPr marL="38100" indent="0" eaLnBrk="1" hangingPunct="1">
              <a:buSzTx/>
              <a:buNone/>
            </a:pPr>
            <a:endParaRPr lang="en-U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96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Close-Loop Power Control Properties </a:t>
            </a: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19100" indent="-381000" eaLnBrk="1" hangingPunct="1">
              <a:buSzTx/>
              <a:buBlip>
                <a:blip r:embed="rId2"/>
              </a:buBlip>
            </a:pPr>
            <a:r>
              <a:rPr lang="en-US" sz="2400" dirty="0" smtClean="0">
                <a:cs typeface="Times New Roman" pitchFamily="18" charset="0"/>
              </a:rPr>
              <a:t>In closed-loop power control, based </a:t>
            </a:r>
            <a:r>
              <a:rPr lang="en-US" sz="2400" dirty="0">
                <a:cs typeface="Times New Roman" pitchFamily="18" charset="0"/>
              </a:rPr>
              <a:t>on power control bit received from the base station, mobile either increases or decreases transmit </a:t>
            </a:r>
            <a:r>
              <a:rPr lang="en-US" sz="2400" dirty="0" smtClean="0">
                <a:cs typeface="Times New Roman" pitchFamily="18" charset="0"/>
              </a:rPr>
              <a:t>power</a:t>
            </a:r>
          </a:p>
          <a:p>
            <a:pPr marL="819150" lvl="1" indent="-381000" eaLnBrk="1" hangingPunct="1">
              <a:buSzTx/>
              <a:buBlip>
                <a:blip r:embed="rId2"/>
              </a:buBlip>
            </a:pPr>
            <a:r>
              <a:rPr lang="en-US" sz="2000" dirty="0">
                <a:cs typeface="Times New Roman" pitchFamily="18" charset="0"/>
              </a:rPr>
              <a:t>A zero indicates to the mobile that its should increase its mean output power level.</a:t>
            </a:r>
          </a:p>
          <a:p>
            <a:pPr marL="819150" lvl="1" indent="-381000" eaLnBrk="1" hangingPunct="1">
              <a:buSzTx/>
              <a:buBlip>
                <a:blip r:embed="rId2"/>
              </a:buBlip>
            </a:pPr>
            <a:r>
              <a:rPr lang="en-US" sz="2000" dirty="0">
                <a:cs typeface="Times New Roman" pitchFamily="18" charset="0"/>
              </a:rPr>
              <a:t>A one indicates to mobile to decrease its mean output power level.</a:t>
            </a:r>
          </a:p>
          <a:p>
            <a:pPr marL="419100" indent="-381000" eaLnBrk="1" hangingPunct="1">
              <a:buSzTx/>
              <a:buBlip>
                <a:blip r:embed="rId2"/>
              </a:buBlip>
            </a:pPr>
            <a:endParaRPr lang="en-US" sz="2400" dirty="0">
              <a:cs typeface="Times New Roman" pitchFamily="18" charset="0"/>
            </a:endParaRPr>
          </a:p>
          <a:p>
            <a:pPr marL="419100" indent="-381000" eaLnBrk="1" hangingPunct="1">
              <a:buSzTx/>
              <a:buBlip>
                <a:blip r:embed="rId2"/>
              </a:buBlip>
            </a:pPr>
            <a:r>
              <a:rPr lang="en-US" sz="2400" dirty="0">
                <a:cs typeface="Times New Roman" pitchFamily="18" charset="0"/>
              </a:rPr>
              <a:t>Each power bit produces a 1db change in  the </a:t>
            </a:r>
            <a:r>
              <a:rPr lang="en-US" sz="2400" dirty="0" smtClean="0">
                <a:cs typeface="Times New Roman" pitchFamily="18" charset="0"/>
              </a:rPr>
              <a:t>power</a:t>
            </a:r>
            <a:endParaRPr lang="en-US" sz="24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21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39825"/>
          </a:xfrm>
        </p:spPr>
        <p:txBody>
          <a:bodyPr/>
          <a:lstStyle/>
          <a:p>
            <a:r>
              <a:rPr lang="en-US" dirty="0"/>
              <a:t>PCGs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19100" indent="-381000" eaLnBrk="1" hangingPunct="1">
              <a:buSzTx/>
              <a:buBlip>
                <a:blip r:embed="rId2"/>
              </a:buBlip>
            </a:pPr>
            <a:r>
              <a:rPr lang="en-US" dirty="0" smtClean="0">
                <a:latin typeface="+mj-lt"/>
                <a:cs typeface="Times New Roman" pitchFamily="18" charset="0"/>
              </a:rPr>
              <a:t>IN CDMA2000, a </a:t>
            </a:r>
            <a:r>
              <a:rPr lang="en-US" dirty="0">
                <a:latin typeface="+mj-lt"/>
                <a:cs typeface="Times New Roman" pitchFamily="18" charset="0"/>
              </a:rPr>
              <a:t>power control bit 0/1 is transmitted every 1.25 </a:t>
            </a:r>
            <a:r>
              <a:rPr lang="en-US" dirty="0" err="1">
                <a:latin typeface="+mj-lt"/>
                <a:cs typeface="Times New Roman" pitchFamily="18" charset="0"/>
              </a:rPr>
              <a:t>msec</a:t>
            </a:r>
            <a:r>
              <a:rPr lang="en-US" dirty="0">
                <a:latin typeface="+mj-lt"/>
                <a:cs typeface="Times New Roman" pitchFamily="18" charset="0"/>
              </a:rPr>
              <a:t> (800 power control bits per sec)</a:t>
            </a:r>
          </a:p>
          <a:p>
            <a:pPr marL="419100" indent="-381000" eaLnBrk="1" hangingPunct="1">
              <a:buSzTx/>
              <a:buBlip>
                <a:blip r:embed="rId2"/>
              </a:buBlip>
            </a:pPr>
            <a:endParaRPr lang="en-US" dirty="0">
              <a:latin typeface="+mj-lt"/>
              <a:cs typeface="Times New Roman" pitchFamily="18" charset="0"/>
            </a:endParaRPr>
          </a:p>
          <a:p>
            <a:pPr marL="419100" indent="-381000" eaLnBrk="1" hangingPunct="1">
              <a:buSzTx/>
              <a:buBlip>
                <a:blip r:embed="rId2"/>
              </a:buBlip>
            </a:pPr>
            <a:r>
              <a:rPr lang="en-US" dirty="0">
                <a:latin typeface="+mj-lt"/>
                <a:cs typeface="Times New Roman" pitchFamily="18" charset="0"/>
              </a:rPr>
              <a:t>A 20ms frame is organized into 16 time intervals of equal </a:t>
            </a:r>
            <a:r>
              <a:rPr lang="en-US" dirty="0" smtClean="0">
                <a:latin typeface="+mj-lt"/>
                <a:cs typeface="Times New Roman" pitchFamily="18" charset="0"/>
              </a:rPr>
              <a:t>durations</a:t>
            </a:r>
          </a:p>
          <a:p>
            <a:pPr marL="419100" indent="-381000" eaLnBrk="1" hangingPunct="1">
              <a:buSzTx/>
              <a:buBlip>
                <a:blip r:embed="rId2"/>
              </a:buBlip>
            </a:pPr>
            <a:endParaRPr lang="en-US" dirty="0">
              <a:latin typeface="+mj-lt"/>
              <a:cs typeface="Times New Roman" pitchFamily="18" charset="0"/>
            </a:endParaRPr>
          </a:p>
          <a:p>
            <a:pPr marL="419100" indent="-381000" eaLnBrk="1" hangingPunct="1">
              <a:buSzTx/>
              <a:buBlip>
                <a:blip r:embed="rId2"/>
              </a:buBlip>
            </a:pPr>
            <a:r>
              <a:rPr lang="en-US" dirty="0">
                <a:latin typeface="+mj-lt"/>
                <a:cs typeface="Times New Roman" pitchFamily="18" charset="0"/>
              </a:rPr>
              <a:t>These time intervals, each of 1.25 </a:t>
            </a:r>
            <a:r>
              <a:rPr lang="en-US" dirty="0" err="1">
                <a:latin typeface="+mj-lt"/>
                <a:cs typeface="Times New Roman" pitchFamily="18" charset="0"/>
              </a:rPr>
              <a:t>ms</a:t>
            </a:r>
            <a:r>
              <a:rPr lang="en-US" dirty="0">
                <a:latin typeface="+mj-lt"/>
                <a:cs typeface="Times New Roman" pitchFamily="18" charset="0"/>
              </a:rPr>
              <a:t> are called power control groups (PCGs). Thus a frame has 16 PCGs</a:t>
            </a:r>
            <a:r>
              <a:rPr lang="en-US" dirty="0" smtClean="0">
                <a:latin typeface="+mj-lt"/>
                <a:cs typeface="Times New Roman" pitchFamily="18" charset="0"/>
              </a:rPr>
              <a:t>.</a:t>
            </a:r>
            <a:endParaRPr lang="en-US" dirty="0">
              <a:latin typeface="+mj-lt"/>
              <a:cs typeface="Times New Roman" pitchFamily="18" charset="0"/>
            </a:endParaRPr>
          </a:p>
          <a:p>
            <a:pPr marL="419100" indent="-381000" eaLnBrk="1" hangingPunct="1">
              <a:buSzTx/>
              <a:buBlip>
                <a:blip r:embed="rId2"/>
              </a:buBlip>
            </a:pPr>
            <a:endParaRPr lang="en-US" dirty="0">
              <a:latin typeface="+mj-lt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59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z="3000" b="1" dirty="0">
                <a:latin typeface="Times New Roman" pitchFamily="18" charset="0"/>
                <a:cs typeface="Times New Roman" pitchFamily="18" charset="0"/>
              </a:rPr>
              <a:t>Power Control in Wireless Cellular </a:t>
            </a:r>
            <a:r>
              <a:rPr lang="en-US" altLang="fa-IR" sz="3000" b="1" dirty="0" smtClean="0">
                <a:latin typeface="Times New Roman" pitchFamily="18" charset="0"/>
                <a:cs typeface="Times New Roman" pitchFamily="18" charset="0"/>
              </a:rPr>
              <a:t>Networks</a:t>
            </a:r>
            <a:r>
              <a:rPr lang="en-US" altLang="fa-IR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fa-IR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/>
              <a:t>Lecture 5 Outline</a:t>
            </a:r>
            <a:endParaRPr lang="fa-IR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640960" cy="5328592"/>
          </a:xfrm>
        </p:spPr>
        <p:txBody>
          <a:bodyPr/>
          <a:lstStyle/>
          <a:p>
            <a:r>
              <a:rPr lang="en-US" dirty="0" smtClean="0"/>
              <a:t>Performance Measures</a:t>
            </a:r>
          </a:p>
          <a:p>
            <a:r>
              <a:rPr lang="en-US" dirty="0"/>
              <a:t>Why Power Control?</a:t>
            </a:r>
          </a:p>
          <a:p>
            <a:r>
              <a:rPr lang="en-US" dirty="0" smtClean="0"/>
              <a:t>Closed-Loop </a:t>
            </a:r>
            <a:r>
              <a:rPr lang="en-US" dirty="0"/>
              <a:t>and Open-Loop Power </a:t>
            </a:r>
            <a:r>
              <a:rPr lang="en-US" dirty="0" smtClean="0"/>
              <a:t>Control</a:t>
            </a:r>
          </a:p>
          <a:p>
            <a:r>
              <a:rPr lang="en-US" dirty="0">
                <a:solidFill>
                  <a:srgbClr val="FF0000"/>
                </a:solidFill>
              </a:rPr>
              <a:t> Different Power Control Optimization Problems </a:t>
            </a:r>
          </a:p>
          <a:p>
            <a:pPr>
              <a:lnSpc>
                <a:spcPct val="117000"/>
              </a:lnSpc>
            </a:pPr>
            <a:r>
              <a:rPr lang="en-US" dirty="0" smtClean="0"/>
              <a:t>Distributed Power Control Algorithms</a:t>
            </a:r>
          </a:p>
          <a:p>
            <a:pPr>
              <a:lnSpc>
                <a:spcPct val="117000"/>
              </a:lnSpc>
            </a:pPr>
            <a:r>
              <a:rPr lang="en-US" dirty="0" smtClean="0"/>
              <a:t>Some Open Problems</a:t>
            </a:r>
          </a:p>
          <a:p>
            <a:pPr lvl="1">
              <a:lnSpc>
                <a:spcPct val="117000"/>
              </a:lnSpc>
            </a:pPr>
            <a:endParaRPr lang="en-US" dirty="0" smtClean="0"/>
          </a:p>
          <a:p>
            <a:pPr>
              <a:lnSpc>
                <a:spcPct val="117000"/>
              </a:lnSpc>
            </a:pPr>
            <a:endParaRPr lang="en-US" dirty="0" smtClean="0"/>
          </a:p>
          <a:p>
            <a:pPr>
              <a:lnSpc>
                <a:spcPct val="117000"/>
              </a:lnSpc>
            </a:pPr>
            <a:endParaRPr lang="en-US" dirty="0" smtClean="0"/>
          </a:p>
          <a:p>
            <a:endParaRPr lang="fa-IR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BA508607-91F6-483C-A475-4C9EA73577AB}" type="slidenum">
              <a:rPr lang="ar-SA" smtClean="0"/>
              <a:pPr eaLnBrk="1" hangingPunct="1"/>
              <a:t>17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3437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Objective Functions in Power Control Problems….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30725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ggregate power consumption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O</a:t>
            </a:r>
            <a:r>
              <a:rPr lang="en-US" dirty="0" smtClean="0"/>
              <a:t>utage ratio</a:t>
            </a:r>
          </a:p>
          <a:p>
            <a:endParaRPr lang="en-US" dirty="0"/>
          </a:p>
          <a:p>
            <a:r>
              <a:rPr lang="en-US" dirty="0" smtClean="0"/>
              <a:t>Sum rate (System Throughput)</a:t>
            </a:r>
          </a:p>
          <a:p>
            <a:endParaRPr lang="en-US" dirty="0"/>
          </a:p>
          <a:p>
            <a:r>
              <a:rPr lang="en-US" dirty="0" smtClean="0"/>
              <a:t>Fairness</a:t>
            </a:r>
          </a:p>
          <a:p>
            <a:endParaRPr lang="en-US" dirty="0"/>
          </a:p>
          <a:p>
            <a:r>
              <a:rPr lang="en-US" dirty="0" smtClean="0"/>
              <a:t>System Throughput and fairness 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28D079-2BAD-4D5D-ABAD-822F90E0E949}" type="slidenum">
              <a:rPr lang="ar-SA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62234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Power Control Problems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30725"/>
          </a:xfrm>
        </p:spPr>
        <p:txBody>
          <a:bodyPr/>
          <a:lstStyle/>
          <a:p>
            <a:r>
              <a:rPr lang="en-US" dirty="0" smtClean="0"/>
              <a:t>Minimum aggregate power consumption subject to target-SIR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Minimum outage ratio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</a:t>
            </a:r>
          </a:p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28D079-2BAD-4D5D-ABAD-822F90E0E949}" type="slidenum">
              <a:rPr lang="ar-SA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849312"/>
              </p:ext>
            </p:extLst>
          </p:nvPr>
        </p:nvGraphicFramePr>
        <p:xfrm>
          <a:off x="2552700" y="2636838"/>
          <a:ext cx="424021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9" name="Formula" r:id="rId3" imgW="2056130" imgH="361950" progId="Equation.Ribbit">
                  <p:embed/>
                </p:oleObj>
              </mc:Choice>
              <mc:Fallback>
                <p:oleObj name="Formula" r:id="rId3" imgW="2056130" imgH="36195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2636838"/>
                        <a:ext cx="4240213" cy="720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739891"/>
              </p:ext>
            </p:extLst>
          </p:nvPr>
        </p:nvGraphicFramePr>
        <p:xfrm>
          <a:off x="3059832" y="4581127"/>
          <a:ext cx="2088234" cy="720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0" name="Formula" r:id="rId5" imgW="1103630" imgH="382270" progId="Equation.Ribbit">
                  <p:embed/>
                </p:oleObj>
              </mc:Choice>
              <mc:Fallback>
                <p:oleObj name="Formula" r:id="rId5" imgW="1103630" imgH="38227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4581127"/>
                        <a:ext cx="2088234" cy="7200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graphicFrame>
        <p:nvGraphicFramePr>
          <p:cNvPr id="1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3087183"/>
              </p:ext>
            </p:extLst>
          </p:nvPr>
        </p:nvGraphicFramePr>
        <p:xfrm>
          <a:off x="1835696" y="6051128"/>
          <a:ext cx="320992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1" name="Formula" r:id="rId7" imgW="1823720" imgH="177800" progId="Equation.Ribbit">
                  <p:embed/>
                </p:oleObj>
              </mc:Choice>
              <mc:Fallback>
                <p:oleObj name="Formula" r:id="rId7" imgW="1823720" imgH="17780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6051128"/>
                        <a:ext cx="3209925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4480737"/>
              </p:ext>
            </p:extLst>
          </p:nvPr>
        </p:nvGraphicFramePr>
        <p:xfrm>
          <a:off x="5331371" y="6071765"/>
          <a:ext cx="2071688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2" name="Formula" r:id="rId9" imgW="1226820" imgH="179070" progId="Equation.Ribbit">
                  <p:embed/>
                </p:oleObj>
              </mc:Choice>
              <mc:Fallback>
                <p:oleObj name="Formula" r:id="rId9" imgW="1226820" imgH="17907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1371" y="6071765"/>
                        <a:ext cx="2071688" cy="27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107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mtClean="0"/>
              <a:t>Course Syllabus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179388" y="1412875"/>
            <a:ext cx="8964612" cy="5256213"/>
          </a:xfrm>
        </p:spPr>
        <p:txBody>
          <a:bodyPr/>
          <a:lstStyle/>
          <a:p>
            <a:pPr>
              <a:defRPr/>
            </a:pPr>
            <a:r>
              <a:rPr lang="en-US" altLang="fa-IR" sz="18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I- Basics of Wireless Networks</a:t>
            </a:r>
          </a:p>
          <a:p>
            <a:pPr marL="819150" lvl="1" indent="-381000" eaLnBrk="1" hangingPunct="1">
              <a:buSzTx/>
              <a:buFont typeface="Wingdings" pitchFamily="2" charset="2"/>
              <a:buBlip>
                <a:blip r:embed="rId2"/>
              </a:buBlip>
              <a:defRPr/>
            </a:pP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1- Introduction of Wireless Networks and Radio Resources</a:t>
            </a:r>
            <a:endParaRPr lang="en-US" altLang="fa-IR" sz="1600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819150" lvl="1" indent="-381000" eaLnBrk="1" hangingPunct="1">
              <a:buSzTx/>
              <a:buFont typeface="Wingdings" pitchFamily="2" charset="2"/>
              <a:buBlip>
                <a:blip r:embed="rId2"/>
              </a:buBlip>
              <a:defRPr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Categories of Wireless Networks and Taxonomy of </a:t>
            </a:r>
            <a:r>
              <a:rPr lang="en-US" altLang="fa-IR" sz="16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Hot Topics Research Areas on Resource Allocation in Wireless Networks</a:t>
            </a:r>
          </a:p>
          <a:p>
            <a:pPr>
              <a:defRPr/>
            </a:pPr>
            <a:endParaRPr lang="en-US" sz="1200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II- Techniques 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for Modeling and Analysis of Radio 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Resource 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Allocation in Wireless Networks</a:t>
            </a:r>
            <a:endParaRPr lang="en-US" altLang="fa-IR" sz="18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819150" lvl="1" indent="-381000" eaLnBrk="1" hangingPunct="1">
              <a:buSzTx/>
              <a:buFont typeface="Wingdings" pitchFamily="2" charset="2"/>
              <a:buBlip>
                <a:blip r:embed="rId2"/>
              </a:buBlip>
              <a:defRPr/>
            </a:pPr>
            <a:r>
              <a:rPr lang="en-US" altLang="fa-IR" sz="16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fa-IR" sz="16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Convex Optimization</a:t>
            </a:r>
          </a:p>
          <a:p>
            <a:pPr marL="819150" lvl="1" indent="-381000" eaLnBrk="1" hangingPunct="1">
              <a:buSzTx/>
              <a:buFont typeface="Wingdings" pitchFamily="2" charset="2"/>
              <a:buBlip>
                <a:blip r:embed="rId2"/>
              </a:buBlip>
              <a:defRPr/>
            </a:pPr>
            <a:r>
              <a:rPr lang="en-US" altLang="fa-IR" sz="16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fa-IR" sz="16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Game Theory</a:t>
            </a:r>
            <a:endParaRPr lang="en-US" altLang="fa-IR" sz="16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19100" indent="-381000" eaLnBrk="1" hangingPunct="1">
              <a:buSzTx/>
              <a:buFont typeface="Wingdings" pitchFamily="2" charset="2"/>
              <a:buBlip>
                <a:blip r:embed="rId2"/>
              </a:buBlip>
              <a:defRPr/>
            </a:pPr>
            <a:endParaRPr lang="en-US" altLang="fa-IR" sz="1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III- Physical </a:t>
            </a:r>
            <a:r>
              <a:rPr lang="en-US" sz="1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Layer Resource Allocation in Wireless </a:t>
            </a:r>
            <a:r>
              <a:rPr lang="en-US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Networks</a:t>
            </a:r>
            <a:endParaRPr lang="en-US" altLang="fa-IR" sz="1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819150" lvl="1" indent="-381000" eaLnBrk="1" hangingPunct="1">
              <a:buSzTx/>
              <a:buFont typeface="Wingdings" pitchFamily="2" charset="2"/>
              <a:buBlip>
                <a:blip r:embed="rId2"/>
              </a:buBlip>
              <a:defRPr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General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 Model and Preliminary Concepts</a:t>
            </a:r>
            <a:endParaRPr lang="en-US" altLang="fa-IR" sz="16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819150" lvl="1" indent="-381000" eaLnBrk="1" hangingPunct="1">
              <a:buSzTx/>
              <a:buFont typeface="Wingdings" pitchFamily="2" charset="2"/>
              <a:buBlip>
                <a:blip r:embed="rId2"/>
              </a:buBlip>
              <a:defRPr/>
            </a:pPr>
            <a:r>
              <a:rPr lang="en-US" altLang="fa-IR" sz="1600" b="1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fa-IR" sz="1600" b="1" dirty="0" smtClean="0">
                <a:latin typeface="Times New Roman" pitchFamily="18" charset="0"/>
                <a:cs typeface="Times New Roman" pitchFamily="18" charset="0"/>
              </a:rPr>
              <a:t>- Power Control in Wireless Cellular Networks</a:t>
            </a:r>
          </a:p>
          <a:p>
            <a:pPr marL="819150" lvl="1" indent="-381000" eaLnBrk="1" hangingPunct="1">
              <a:buSzTx/>
              <a:buFont typeface="Wingdings" pitchFamily="2" charset="2"/>
              <a:buBlip>
                <a:blip r:embed="rId2"/>
              </a:buBlip>
              <a:defRPr/>
            </a:pP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7- Joint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Power and Admission Control in Cellular Wireless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Networks</a:t>
            </a:r>
          </a:p>
          <a:p>
            <a:pPr marL="819150" lvl="1" indent="-381000" eaLnBrk="1" hangingPunct="1">
              <a:buSzTx/>
              <a:buFont typeface="Wingdings" pitchFamily="2" charset="2"/>
              <a:buBlip>
                <a:blip r:embed="rId2"/>
              </a:buBlip>
              <a:defRPr/>
            </a:pP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8- Cell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Association in Cellular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Networks</a:t>
            </a:r>
          </a:p>
          <a:p>
            <a:pPr marL="819150" lvl="1" indent="-381000" eaLnBrk="1" hangingPunct="1">
              <a:buSzTx/>
              <a:buFont typeface="Wingdings" pitchFamily="2" charset="2"/>
              <a:buBlip>
                <a:blip r:embed="rId2"/>
              </a:buBlip>
              <a:defRPr/>
            </a:pPr>
            <a:r>
              <a:rPr lang="en-US" altLang="fa-IR" sz="16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altLang="fa-IR" sz="16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Application of Game Theory in Physical Layer Resource Allocation in Wireless Networks</a:t>
            </a:r>
          </a:p>
          <a:p>
            <a:pPr marL="819150" lvl="1" indent="-381000" eaLnBrk="1" hangingPunct="1">
              <a:buSzTx/>
              <a:buFont typeface="Wingdings" pitchFamily="2" charset="2"/>
              <a:buBlip>
                <a:blip r:embed="rId2"/>
              </a:buBlip>
              <a:defRPr/>
            </a:pP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10-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Joint Power and Admission Control in Cognitive Radio Network</a:t>
            </a:r>
          </a:p>
          <a:p>
            <a:pPr marL="819150" lvl="1" indent="-381000" eaLnBrk="1" hangingPunct="1">
              <a:buSzTx/>
              <a:buFont typeface="Wingdings" pitchFamily="2" charset="2"/>
              <a:buBlip>
                <a:blip r:embed="rId2"/>
              </a:buBlip>
              <a:defRPr/>
            </a:pPr>
            <a:endParaRPr lang="en-US" altLang="fa-IR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819150" lvl="1" indent="-381000" eaLnBrk="1" hangingPunct="1">
              <a:buSzTx/>
              <a:buFont typeface="Wingdings" pitchFamily="2" charset="2"/>
              <a:buBlip>
                <a:blip r:embed="rId2"/>
              </a:buBlip>
              <a:defRPr/>
            </a:pPr>
            <a:endParaRPr lang="en-US" altLang="fa-IR" sz="1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23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Power Control Problems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30725"/>
          </a:xfrm>
        </p:spPr>
        <p:txBody>
          <a:bodyPr/>
          <a:lstStyle/>
          <a:p>
            <a:r>
              <a:rPr lang="en-US" dirty="0" smtClean="0"/>
              <a:t>Maximizing aggregate SIR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Maximizing system throughput subject to a minimum target-SIR constraint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28D079-2BAD-4D5D-ABAD-822F90E0E949}" type="slidenum">
              <a:rPr lang="ar-SA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4522576"/>
              </p:ext>
            </p:extLst>
          </p:nvPr>
        </p:nvGraphicFramePr>
        <p:xfrm>
          <a:off x="3131840" y="4940399"/>
          <a:ext cx="307816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61" name="Formula" r:id="rId3" imgW="2162810" imgH="361950" progId="Equation.Ribbit">
                  <p:embed/>
                </p:oleObj>
              </mc:Choice>
              <mc:Fallback>
                <p:oleObj name="Formula" r:id="rId3" imgW="2162810" imgH="361950" progId="Equation.Ribbit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4940399"/>
                        <a:ext cx="307816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1902102"/>
              </p:ext>
            </p:extLst>
          </p:nvPr>
        </p:nvGraphicFramePr>
        <p:xfrm>
          <a:off x="3491880" y="2276872"/>
          <a:ext cx="234950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62" name="Formula" r:id="rId5" imgW="1084580" imgH="177800" progId="Equation.Ribbit">
                  <p:embed/>
                </p:oleObj>
              </mc:Choice>
              <mc:Fallback>
                <p:oleObj name="Formula" r:id="rId5" imgW="1084580" imgH="177800" progId="Equation.Ribbit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2276872"/>
                        <a:ext cx="2349500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452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Power Control Problems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Max-min SIR (fairness)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28D079-2BAD-4D5D-ABAD-822F90E0E949}" type="slidenum">
              <a:rPr lang="ar-SA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6907966"/>
              </p:ext>
            </p:extLst>
          </p:nvPr>
        </p:nvGraphicFramePr>
        <p:xfrm>
          <a:off x="3491880" y="2348880"/>
          <a:ext cx="2615028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38" name="Formula" r:id="rId3" imgW="1314450" imgH="180340" progId="Equation.Ribbit">
                  <p:embed/>
                </p:oleObj>
              </mc:Choice>
              <mc:Fallback>
                <p:oleObj name="Formula" r:id="rId3" imgW="1314450" imgH="180340" progId="Equation.Ribbit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2348880"/>
                        <a:ext cx="2615028" cy="360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32727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Objective Functions in Power Control Problems…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30725"/>
          </a:xfrm>
        </p:spPr>
        <p:txBody>
          <a:bodyPr/>
          <a:lstStyle/>
          <a:p>
            <a:r>
              <a:rPr lang="en-US" dirty="0"/>
              <a:t>Suppose tow transmit power vector and compare them based on above objective functions</a:t>
            </a:r>
            <a:endParaRPr lang="fa-IR" dirty="0"/>
          </a:p>
          <a:p>
            <a:r>
              <a:rPr lang="en-US" dirty="0" smtClean="0"/>
              <a:t>…..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28D079-2BAD-4D5D-ABAD-822F90E0E949}" type="slidenum">
              <a:rPr lang="ar-SA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14046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z="3000" b="1" dirty="0">
                <a:latin typeface="Times New Roman" pitchFamily="18" charset="0"/>
                <a:cs typeface="Times New Roman" pitchFamily="18" charset="0"/>
              </a:rPr>
              <a:t>Power Control in Wireless Cellular </a:t>
            </a:r>
            <a:r>
              <a:rPr lang="en-US" altLang="fa-IR" sz="3000" b="1" dirty="0" smtClean="0">
                <a:latin typeface="Times New Roman" pitchFamily="18" charset="0"/>
                <a:cs typeface="Times New Roman" pitchFamily="18" charset="0"/>
              </a:rPr>
              <a:t>Networks</a:t>
            </a:r>
            <a:r>
              <a:rPr lang="en-US" altLang="fa-IR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fa-IR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/>
              <a:t>Lecture 5 Outline</a:t>
            </a:r>
            <a:endParaRPr lang="fa-IR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640960" cy="5328592"/>
          </a:xfrm>
        </p:spPr>
        <p:txBody>
          <a:bodyPr/>
          <a:lstStyle/>
          <a:p>
            <a:r>
              <a:rPr lang="en-US" dirty="0" smtClean="0"/>
              <a:t>Performance Measures</a:t>
            </a:r>
          </a:p>
          <a:p>
            <a:r>
              <a:rPr lang="en-US" dirty="0"/>
              <a:t>Why Power Control?</a:t>
            </a:r>
          </a:p>
          <a:p>
            <a:r>
              <a:rPr lang="en-US" dirty="0" smtClean="0"/>
              <a:t>Closed-Loop </a:t>
            </a:r>
            <a:r>
              <a:rPr lang="en-US" dirty="0"/>
              <a:t>and Open-Loop Power </a:t>
            </a:r>
            <a:r>
              <a:rPr lang="en-US" dirty="0" smtClean="0"/>
              <a:t>Control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Different Power Control Optimization Problems </a:t>
            </a:r>
          </a:p>
          <a:p>
            <a:pPr>
              <a:lnSpc>
                <a:spcPct val="117000"/>
              </a:lnSpc>
            </a:pPr>
            <a:r>
              <a:rPr lang="en-US" dirty="0" smtClean="0">
                <a:solidFill>
                  <a:srgbClr val="FF0000"/>
                </a:solidFill>
              </a:rPr>
              <a:t>Distributed Power Control Algorithms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Criteria for Evaluation and Analysis of Distributed </a:t>
            </a:r>
            <a:r>
              <a:rPr lang="en-US" dirty="0" smtClean="0">
                <a:solidFill>
                  <a:srgbClr val="FF0000"/>
                </a:solidFill>
              </a:rPr>
              <a:t>Power Control</a:t>
            </a:r>
          </a:p>
          <a:p>
            <a:pPr lvl="1">
              <a:lnSpc>
                <a:spcPct val="117000"/>
              </a:lnSpc>
            </a:pPr>
            <a:r>
              <a:rPr lang="en-US" dirty="0" smtClean="0"/>
              <a:t>Convergence Analysis Framework for Distributed Power Control Algorithms</a:t>
            </a:r>
          </a:p>
          <a:p>
            <a:pPr lvl="1">
              <a:lnSpc>
                <a:spcPct val="117000"/>
              </a:lnSpc>
            </a:pPr>
            <a:r>
              <a:rPr lang="en-US" dirty="0" smtClean="0"/>
              <a:t>Existing Distributed Power Control Algorithms</a:t>
            </a:r>
          </a:p>
          <a:p>
            <a:pPr>
              <a:lnSpc>
                <a:spcPct val="117000"/>
              </a:lnSpc>
            </a:pPr>
            <a:r>
              <a:rPr lang="en-US" dirty="0" smtClean="0"/>
              <a:t>Some Open Problems</a:t>
            </a:r>
          </a:p>
          <a:p>
            <a:pPr lvl="1">
              <a:lnSpc>
                <a:spcPct val="117000"/>
              </a:lnSpc>
            </a:pPr>
            <a:endParaRPr lang="en-US" dirty="0" smtClean="0"/>
          </a:p>
          <a:p>
            <a:pPr>
              <a:lnSpc>
                <a:spcPct val="117000"/>
              </a:lnSpc>
            </a:pPr>
            <a:endParaRPr lang="en-US" dirty="0" smtClean="0"/>
          </a:p>
          <a:p>
            <a:pPr>
              <a:lnSpc>
                <a:spcPct val="117000"/>
              </a:lnSpc>
            </a:pPr>
            <a:endParaRPr lang="en-US" dirty="0" smtClean="0"/>
          </a:p>
          <a:p>
            <a:endParaRPr lang="fa-IR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BA508607-91F6-483C-A475-4C9EA73577AB}" type="slidenum">
              <a:rPr lang="ar-SA" smtClean="0"/>
              <a:pPr eaLnBrk="1" hangingPunct="1"/>
              <a:t>23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3437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Power Control Algorithms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 updating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Distributed unconstrained power control algorithm</a:t>
            </a:r>
          </a:p>
          <a:p>
            <a:endParaRPr lang="en-US" dirty="0" smtClean="0"/>
          </a:p>
          <a:p>
            <a:r>
              <a:rPr lang="en-US" dirty="0" smtClean="0"/>
              <a:t>Distributed constrained power control algorithm</a:t>
            </a:r>
          </a:p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28D079-2BAD-4D5D-ABAD-822F90E0E949}" type="slidenum">
              <a:rPr lang="ar-SA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1919802"/>
              </p:ext>
            </p:extLst>
          </p:nvPr>
        </p:nvGraphicFramePr>
        <p:xfrm>
          <a:off x="3131840" y="4005064"/>
          <a:ext cx="2732069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1" name="Formula" r:id="rId3" imgW="1242060" imgH="179070" progId="Equation.Ribbit">
                  <p:embed/>
                </p:oleObj>
              </mc:Choice>
              <mc:Fallback>
                <p:oleObj name="Formula" r:id="rId3" imgW="1242060" imgH="179070" progId="Equation.Ribbit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4005064"/>
                        <a:ext cx="2732069" cy="360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5039261"/>
              </p:ext>
            </p:extLst>
          </p:nvPr>
        </p:nvGraphicFramePr>
        <p:xfrm>
          <a:off x="2483768" y="5661248"/>
          <a:ext cx="4464496" cy="40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2" name="Formula" r:id="rId5" imgW="1831340" imgH="179070" progId="Equation.Ribbit">
                  <p:embed/>
                </p:oleObj>
              </mc:Choice>
              <mc:Fallback>
                <p:oleObj name="Formula" r:id="rId5" imgW="1831340" imgH="179070" progId="Equation.Ribbit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5661248"/>
                        <a:ext cx="4464496" cy="4058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8246473"/>
              </p:ext>
            </p:extLst>
          </p:nvPr>
        </p:nvGraphicFramePr>
        <p:xfrm>
          <a:off x="4139952" y="2348880"/>
          <a:ext cx="720080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3" name="Formula" r:id="rId7" imgW="316670" imgH="179319" progId="Equation.Ribbit">
                  <p:embed/>
                </p:oleObj>
              </mc:Choice>
              <mc:Fallback>
                <p:oleObj name="Formula" r:id="rId7" imgW="316670" imgH="179319" progId="Equation.Ribbit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2348880"/>
                        <a:ext cx="720080" cy="360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085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Power Control Algorithms</a:t>
            </a:r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1900808"/>
              </a:xfrm>
            </p:spPr>
            <p:txBody>
              <a:bodyPr/>
              <a:lstStyle/>
              <a:p>
                <a:r>
                  <a:rPr lang="en-US" dirty="0" smtClean="0"/>
                  <a:t>We say that a distributed algorithm converge, if there exist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s.t.</a:t>
                </a:r>
                <a:r>
                  <a:rPr lang="en-US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, i.e.,</a:t>
                </a:r>
              </a:p>
              <a:p>
                <a:endParaRPr lang="fa-I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1900808"/>
              </a:xfrm>
              <a:blipFill rotWithShape="1">
                <a:blip r:embed="rId2"/>
                <a:stretch>
                  <a:fillRect l="-1481" t="-3215" r="-2667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28D079-2BAD-4D5D-ABAD-822F90E0E949}" type="slidenum">
              <a:rPr lang="ar-SA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/>
              <p:cNvSpPr txBox="1">
                <a:spLocks/>
              </p:cNvSpPr>
              <p:nvPr/>
            </p:nvSpPr>
            <p:spPr bwMode="auto">
              <a:xfrm>
                <a:off x="107504" y="3184376"/>
                <a:ext cx="3096344" cy="19008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itchFamily="2" charset="2"/>
                  <a:buChar char="p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2" charset="2"/>
                  <a:buChar char="p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1">
                                  <a:latin typeface="Cambria Math"/>
                                </a:rPr>
                                <m:t>𝐩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1">
                                  <a:latin typeface="Cambria Math"/>
                                </a:rPr>
                                <m:t>𝐩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))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𝑀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𝑀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1">
                                  <a:latin typeface="Cambria Math"/>
                                </a:rPr>
                                <m:t>𝐩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1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3184376"/>
                <a:ext cx="3096344" cy="190080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 bwMode="auto">
              <a:xfrm>
                <a:off x="3851920" y="4552528"/>
                <a:ext cx="2664296" cy="19008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itchFamily="2" charset="2"/>
                  <a:buChar char="p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2" charset="2"/>
                  <a:buChar char="p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:endParaRPr lang="en-US" sz="100" b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b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/>
                        </a:rPr>
                        <m:t>𝐩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1">
                          <a:latin typeface="Cambria Math"/>
                        </a:rPr>
                        <m:t>𝐟</m:t>
                      </m:r>
                      <m:r>
                        <a:rPr lang="en-US" i="1">
                          <a:latin typeface="Cambria Math"/>
                        </a:rPr>
                        <m:t> (</m:t>
                      </m:r>
                      <m:r>
                        <a:rPr lang="en-US" b="1">
                          <a:latin typeface="Cambria Math"/>
                        </a:rPr>
                        <m:t>𝐩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51920" y="4552528"/>
                <a:ext cx="2664296" cy="190080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Arrow 16"/>
          <p:cNvSpPr/>
          <p:nvPr/>
        </p:nvSpPr>
        <p:spPr bwMode="auto">
          <a:xfrm>
            <a:off x="3131840" y="3717032"/>
            <a:ext cx="1584176" cy="72008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Fixed-Point</a:t>
            </a:r>
            <a:endParaRPr kumimoji="0" lang="fa-I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467544" y="5157192"/>
            <a:ext cx="8229600" cy="1900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Fixed-Point Equation:</a:t>
            </a:r>
          </a:p>
          <a:p>
            <a:r>
              <a:rPr lang="en-US" dirty="0" smtClean="0"/>
              <a:t>Where may </a:t>
            </a:r>
            <a:r>
              <a:rPr lang="en-US" dirty="0"/>
              <a:t>a distributed power control algorithm </a:t>
            </a:r>
            <a:r>
              <a:rPr lang="en-US" dirty="0" smtClean="0"/>
              <a:t> </a:t>
            </a:r>
            <a:r>
              <a:rPr lang="en-US" dirty="0"/>
              <a:t>converge to? </a:t>
            </a:r>
            <a:r>
              <a:rPr lang="en-US" dirty="0">
                <a:solidFill>
                  <a:srgbClr val="FF0000"/>
                </a:solidFill>
              </a:rPr>
              <a:t>Fixed-Point(s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/>
              <p:cNvSpPr txBox="1">
                <a:spLocks/>
              </p:cNvSpPr>
              <p:nvPr/>
            </p:nvSpPr>
            <p:spPr bwMode="auto">
              <a:xfrm>
                <a:off x="4716016" y="3472408"/>
                <a:ext cx="4427984" cy="1108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itchFamily="2" charset="2"/>
                  <a:buChar char="p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2" charset="2"/>
                  <a:buChar char="p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,…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𝑀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>
                        <a:latin typeface="Cambria Math"/>
                      </a:rPr>
                      <m:t> (</m:t>
                    </m:r>
                    <m:r>
                      <a:rPr lang="en-US" b="1" i="0">
                        <a:latin typeface="Cambria Math"/>
                      </a:rPr>
                      <m:t>𝐩</m:t>
                    </m:r>
                    <m:r>
                      <a:rPr lang="en-US" b="0" i="1">
                        <a:latin typeface="Cambria Math"/>
                      </a:rPr>
                      <m:t>)</m:t>
                    </m:r>
                  </m:oMath>
                </a14:m>
                <a:r>
                  <a:rPr lang="en-US" i="1" dirty="0" smtClean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(</m:t>
                    </m:r>
                    <m:r>
                      <a:rPr lang="en-US" b="1">
                        <a:latin typeface="Cambria Math"/>
                      </a:rPr>
                      <m:t>𝐩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i="1" dirty="0" smtClean="0"/>
                  <a:t>,…,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(</m:t>
                    </m:r>
                    <m:r>
                      <a:rPr lang="en-US" b="1">
                        <a:latin typeface="Cambria Math"/>
                      </a:rPr>
                      <m:t>𝐩</m:t>
                    </m:r>
                    <m:r>
                      <a:rPr lang="en-US" i="1">
                        <a:latin typeface="Cambria Math"/>
                      </a:rPr>
                      <m:t>)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1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16016" y="3472408"/>
                <a:ext cx="4427984" cy="1108720"/>
              </a:xfrm>
              <a:prstGeom prst="rect">
                <a:avLst/>
              </a:prstGeom>
              <a:blipFill rotWithShape="1">
                <a:blip r:embed="rId5"/>
                <a:stretch>
                  <a:fillRect t="-5525" b="-110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27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Power Control Algorithms- Analysis</a:t>
            </a:r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Fixed-point existence</a:t>
                </a:r>
              </a:p>
              <a:p>
                <a:pPr lvl="1"/>
                <a:r>
                  <a:rPr lang="en-US" dirty="0" smtClean="0"/>
                  <a:t>Is there exist any fixed-point for power updating function?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	unconstrained </a:t>
                </a:r>
                <a:r>
                  <a:rPr lang="en-US" dirty="0"/>
                  <a:t>case: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/>
                      </a:rPr>
                      <m:t>𝐩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1">
                        <a:latin typeface="Cambria Math"/>
                      </a:rPr>
                      <m:t>𝐟</m:t>
                    </m:r>
                    <m:r>
                      <a:rPr lang="en-US" i="1">
                        <a:latin typeface="Cambria Math"/>
                      </a:rPr>
                      <m:t> (</m:t>
                    </m:r>
                    <m:r>
                      <a:rPr lang="en-US" b="1">
                        <a:latin typeface="Cambria Math"/>
                      </a:rPr>
                      <m:t>𝐩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constrained </a:t>
                </a:r>
                <a:r>
                  <a:rPr lang="en-US" dirty="0"/>
                  <a:t>case: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itchFamily="18" charset="0"/>
                        <a:ea typeface="Cambria Math" pitchFamily="18" charset="0"/>
                      </a:rPr>
                      <m:t>𝐩</m:t>
                    </m:r>
                    <m:r>
                      <a:rPr lang="en-US" i="1">
                        <a:latin typeface="Cambria Math" pitchFamily="18" charset="0"/>
                        <a:ea typeface="Cambria Math" pitchFamily="18" charset="0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 pitchFamily="18" charset="0"/>
                      </a:rPr>
                      <m:t>𝑚𝑖𝑛</m:t>
                    </m:r>
                  </m:oMath>
                </a14:m>
                <a:r>
                  <a:rPr lang="en-US" i="0" dirty="0" smtClean="0">
                    <a:latin typeface="Cambria Math" pitchFamily="18" charset="0"/>
                    <a:ea typeface="Cambria Math" pitchFamily="18" charset="0"/>
                  </a:rPr>
                  <a:t>{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accPr>
                      <m:e>
                        <m:r>
                          <a:rPr lang="en-US" b="1" i="0">
                            <a:latin typeface="Cambria Math" pitchFamily="18" charset="0"/>
                            <a:ea typeface="Cambria Math" pitchFamily="18" charset="0"/>
                          </a:rPr>
                          <m:t>𝐩</m:t>
                        </m:r>
                      </m:e>
                    </m:acc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,</m:t>
                    </m:r>
                  </m:oMath>
                </a14:m>
                <a:r>
                  <a:rPr lang="en-US" b="0" i="0" dirty="0" smtClean="0"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itchFamily="18" charset="0"/>
                        <a:ea typeface="Cambria Math" pitchFamily="18" charset="0"/>
                      </a:rPr>
                      <m:t>𝐟</m:t>
                    </m:r>
                    <m:r>
                      <a:rPr lang="en-US" i="1">
                        <a:latin typeface="Cambria Math" pitchFamily="18" charset="0"/>
                        <a:ea typeface="Cambria Math" pitchFamily="18" charset="0"/>
                      </a:rPr>
                      <m:t> (</m:t>
                    </m:r>
                    <m:r>
                      <a:rPr lang="en-US" b="1">
                        <a:latin typeface="Cambria Math" pitchFamily="18" charset="0"/>
                        <a:ea typeface="Cambria Math" pitchFamily="18" charset="0"/>
                      </a:rPr>
                      <m:t>𝐩</m:t>
                    </m:r>
                    <m:r>
                      <a:rPr lang="en-US" i="1">
                        <a:latin typeface="Cambria Math" pitchFamily="18" charset="0"/>
                        <a:ea typeface="Cambria Math" pitchFamily="18" charset="0"/>
                      </a:rPr>
                      <m:t>)</m:t>
                    </m:r>
                  </m:oMath>
                </a14:m>
                <a:r>
                  <a:rPr lang="en-US" i="0" dirty="0" smtClean="0">
                    <a:latin typeface="Cambria Math" pitchFamily="18" charset="0"/>
                    <a:ea typeface="Cambria Math" pitchFamily="18" charset="0"/>
                  </a:rPr>
                  <a:t>}</a:t>
                </a:r>
                <a:endParaRPr lang="en-US" dirty="0">
                  <a:latin typeface="Cambria Math" pitchFamily="18" charset="0"/>
                  <a:ea typeface="Cambria Math" pitchFamily="18" charset="0"/>
                </a:endParaRP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Convergence analysis</a:t>
                </a:r>
              </a:p>
              <a:p>
                <a:pPr lvl="1"/>
                <a:r>
                  <a:rPr lang="en-US" dirty="0" smtClean="0"/>
                  <a:t>Does the distributed power control algorithm converge to its fixed-point?</a:t>
                </a: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Objective function</a:t>
                </a:r>
              </a:p>
              <a:p>
                <a:pPr lvl="1"/>
                <a:r>
                  <a:rPr lang="en-US" dirty="0" smtClean="0"/>
                  <a:t>What objective function is satisfied at the fixed-point (where the algorithm converge to)?</a:t>
                </a:r>
              </a:p>
              <a:p>
                <a:pPr lvl="1"/>
                <a:endParaRPr lang="en-US" dirty="0" smtClean="0"/>
              </a:p>
              <a:p>
                <a:endParaRPr lang="fa-I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667" t="-1346" b="-9690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28D079-2BAD-4D5D-ABAD-822F90E0E949}" type="slidenum">
              <a:rPr lang="ar-SA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72456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Power Control Algorithms- Analysis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Required information by each user to update its transmit power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Rate of convergence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Sensitivity analysis</a:t>
            </a:r>
          </a:p>
          <a:p>
            <a:pPr lvl="1"/>
            <a:r>
              <a:rPr lang="en-US" dirty="0" smtClean="0"/>
              <a:t>Robust design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 smtClean="0"/>
          </a:p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28D079-2BAD-4D5D-ABAD-822F90E0E949}" type="slidenum">
              <a:rPr lang="ar-SA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93321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z="3000" b="1" dirty="0">
                <a:latin typeface="Times New Roman" pitchFamily="18" charset="0"/>
                <a:cs typeface="Times New Roman" pitchFamily="18" charset="0"/>
              </a:rPr>
              <a:t>Power Control in Wireless Cellular </a:t>
            </a:r>
            <a:r>
              <a:rPr lang="en-US" altLang="fa-IR" sz="3000" b="1" dirty="0" smtClean="0">
                <a:latin typeface="Times New Roman" pitchFamily="18" charset="0"/>
                <a:cs typeface="Times New Roman" pitchFamily="18" charset="0"/>
              </a:rPr>
              <a:t>Networks</a:t>
            </a:r>
            <a:r>
              <a:rPr lang="en-US" altLang="fa-IR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fa-IR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/>
              <a:t>Lecture 5 Outline</a:t>
            </a:r>
            <a:endParaRPr lang="fa-IR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640960" cy="5328592"/>
          </a:xfrm>
        </p:spPr>
        <p:txBody>
          <a:bodyPr/>
          <a:lstStyle/>
          <a:p>
            <a:r>
              <a:rPr lang="en-US" dirty="0" smtClean="0"/>
              <a:t>Performance Measures</a:t>
            </a:r>
          </a:p>
          <a:p>
            <a:r>
              <a:rPr lang="en-US" dirty="0"/>
              <a:t>Why Power Control?</a:t>
            </a:r>
          </a:p>
          <a:p>
            <a:r>
              <a:rPr lang="en-US" dirty="0" smtClean="0"/>
              <a:t>Closed-Loop </a:t>
            </a:r>
            <a:r>
              <a:rPr lang="en-US" dirty="0"/>
              <a:t>and Open-Loop Power </a:t>
            </a:r>
            <a:r>
              <a:rPr lang="en-US" dirty="0" smtClean="0"/>
              <a:t>Control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Different Power Control Optimization Problems </a:t>
            </a:r>
          </a:p>
          <a:p>
            <a:pPr>
              <a:lnSpc>
                <a:spcPct val="117000"/>
              </a:lnSpc>
            </a:pPr>
            <a:r>
              <a:rPr lang="en-US" dirty="0" smtClean="0">
                <a:solidFill>
                  <a:srgbClr val="FF0000"/>
                </a:solidFill>
              </a:rPr>
              <a:t>Distributed Power Control Algorithms</a:t>
            </a:r>
          </a:p>
          <a:p>
            <a:pPr lvl="1"/>
            <a:r>
              <a:rPr lang="en-US" dirty="0"/>
              <a:t>Criteria for Evaluation and Analysis of Distributed </a:t>
            </a:r>
            <a:r>
              <a:rPr lang="en-US" dirty="0" smtClean="0"/>
              <a:t>Power Control</a:t>
            </a:r>
          </a:p>
          <a:p>
            <a:pPr lvl="1">
              <a:lnSpc>
                <a:spcPct val="117000"/>
              </a:lnSpc>
            </a:pPr>
            <a:r>
              <a:rPr lang="en-US" dirty="0" smtClean="0">
                <a:solidFill>
                  <a:srgbClr val="FF0000"/>
                </a:solidFill>
              </a:rPr>
              <a:t>Convergence Analysis Framework for Distributed Power Control Algorithms</a:t>
            </a:r>
          </a:p>
          <a:p>
            <a:pPr lvl="1">
              <a:lnSpc>
                <a:spcPct val="117000"/>
              </a:lnSpc>
            </a:pPr>
            <a:r>
              <a:rPr lang="en-US" dirty="0" smtClean="0"/>
              <a:t>Existing Distributed Power Control Algorithms</a:t>
            </a:r>
          </a:p>
          <a:p>
            <a:pPr>
              <a:lnSpc>
                <a:spcPct val="117000"/>
              </a:lnSpc>
            </a:pPr>
            <a:r>
              <a:rPr lang="en-US" dirty="0" smtClean="0"/>
              <a:t>Some Open Problems</a:t>
            </a:r>
          </a:p>
          <a:p>
            <a:pPr lvl="1">
              <a:lnSpc>
                <a:spcPct val="117000"/>
              </a:lnSpc>
            </a:pPr>
            <a:endParaRPr lang="en-US" dirty="0" smtClean="0"/>
          </a:p>
          <a:p>
            <a:pPr>
              <a:lnSpc>
                <a:spcPct val="117000"/>
              </a:lnSpc>
            </a:pPr>
            <a:endParaRPr lang="en-US" dirty="0" smtClean="0"/>
          </a:p>
          <a:p>
            <a:pPr>
              <a:lnSpc>
                <a:spcPct val="117000"/>
              </a:lnSpc>
            </a:pPr>
            <a:endParaRPr lang="en-US" dirty="0" smtClean="0"/>
          </a:p>
          <a:p>
            <a:endParaRPr lang="fa-IR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BA508607-91F6-483C-A475-4C9EA73577AB}" type="slidenum">
              <a:rPr lang="ar-SA" smtClean="0"/>
              <a:pPr eaLnBrk="1" hangingPunct="1"/>
              <a:t>28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8269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31800"/>
            <a:ext cx="8472488" cy="1139825"/>
          </a:xfrm>
        </p:spPr>
        <p:txBody>
          <a:bodyPr anchor="ctr"/>
          <a:lstStyle/>
          <a:p>
            <a:pPr algn="ctr" eaLnBrk="1" hangingPunct="1"/>
            <a:r>
              <a:rPr lang="en-US" dirty="0" smtClean="0"/>
              <a:t> Distributed Power Control (DPC)</a:t>
            </a:r>
            <a:r>
              <a:rPr lang="en-US" sz="6600" dirty="0" smtClean="0">
                <a:cs typeface="Times New Roman" pitchFamily="18" charset="0"/>
              </a:rPr>
              <a:t/>
            </a:r>
            <a:br>
              <a:rPr lang="en-US" sz="6600" dirty="0" smtClean="0">
                <a:cs typeface="Times New Roman" pitchFamily="18" charset="0"/>
              </a:rPr>
            </a:br>
            <a:endParaRPr lang="en-US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97868"/>
            <a:ext cx="8229600" cy="5143500"/>
          </a:xfrm>
        </p:spPr>
        <p:txBody>
          <a:bodyPr/>
          <a:lstStyle/>
          <a:p>
            <a:pPr marL="438150" indent="-381000" eaLnBrk="1" hangingPunct="1">
              <a:buSzTx/>
              <a:buBlip>
                <a:blip r:embed="rId3"/>
              </a:buBlip>
              <a:defRPr/>
            </a:pPr>
            <a:r>
              <a:rPr lang="en-US" dirty="0" smtClean="0">
                <a:latin typeface="+mj-lt"/>
                <a:cs typeface="Times New Roman" pitchFamily="18" charset="0"/>
              </a:rPr>
              <a:t>Existing frameworks for </a:t>
            </a:r>
            <a:r>
              <a:rPr lang="en-US" dirty="0">
                <a:solidFill>
                  <a:srgbClr val="FF0000"/>
                </a:solidFill>
                <a:cs typeface="Times New Roman" pitchFamily="18" charset="0"/>
              </a:rPr>
              <a:t>fixed-point existence </a:t>
            </a:r>
            <a:r>
              <a:rPr lang="en-US" dirty="0" smtClean="0">
                <a:cs typeface="Times New Roman" pitchFamily="18" charset="0"/>
              </a:rPr>
              <a:t>and</a:t>
            </a:r>
            <a:r>
              <a:rPr lang="en-US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convergence analysis </a:t>
            </a:r>
          </a:p>
          <a:p>
            <a:pPr marL="57150" indent="0" eaLnBrk="1" hangingPunct="1">
              <a:buSzTx/>
              <a:buNone/>
              <a:defRPr/>
            </a:pPr>
            <a:endParaRPr lang="en-US" dirty="0" smtClean="0">
              <a:latin typeface="+mj-lt"/>
              <a:cs typeface="Times New Roman" pitchFamily="18" charset="0"/>
            </a:endParaRPr>
          </a:p>
          <a:p>
            <a:pPr marL="57150" indent="0" eaLnBrk="1" hangingPunct="1">
              <a:buSzTx/>
              <a:buNone/>
              <a:defRPr/>
            </a:pPr>
            <a:endParaRPr lang="en-US" dirty="0" smtClean="0">
              <a:latin typeface="+mj-lt"/>
              <a:cs typeface="Times New Roman" pitchFamily="18" charset="0"/>
            </a:endParaRPr>
          </a:p>
          <a:p>
            <a:pPr marL="438150" lvl="1" indent="-381000" eaLnBrk="1" hangingPunct="1">
              <a:buClr>
                <a:schemeClr val="bg2"/>
              </a:buClr>
              <a:buSzTx/>
              <a:buBlip>
                <a:blip r:embed="rId3"/>
              </a:buBlip>
              <a:defRPr/>
            </a:pPr>
            <a:r>
              <a:rPr lang="en-US" dirty="0" smtClean="0">
                <a:latin typeface="+mj-lt"/>
                <a:cs typeface="Times New Roman" pitchFamily="18" charset="0"/>
              </a:rPr>
              <a:t>Existing DPC Algorithms (</a:t>
            </a:r>
            <a:r>
              <a:rPr lang="en-US" dirty="0">
                <a:solidFill>
                  <a:srgbClr val="FF0000"/>
                </a:solidFill>
              </a:rPr>
              <a:t>Objective functions</a:t>
            </a:r>
            <a:r>
              <a:rPr lang="en-US" dirty="0" smtClean="0">
                <a:latin typeface="+mj-lt"/>
                <a:cs typeface="Times New Roman" pitchFamily="18" charset="0"/>
              </a:rPr>
              <a:t>, </a:t>
            </a:r>
            <a:r>
              <a:rPr lang="en-US" dirty="0">
                <a:solidFill>
                  <a:srgbClr val="FF0000"/>
                </a:solidFill>
              </a:rPr>
              <a:t>Required information by each user to update its transmit </a:t>
            </a:r>
            <a:r>
              <a:rPr lang="en-US" dirty="0" smtClean="0">
                <a:solidFill>
                  <a:srgbClr val="FF0000"/>
                </a:solidFill>
              </a:rPr>
              <a:t>power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0000"/>
                </a:solidFill>
              </a:rPr>
              <a:t> Rate </a:t>
            </a:r>
            <a:r>
              <a:rPr lang="en-US" dirty="0">
                <a:solidFill>
                  <a:srgbClr val="FF0000"/>
                </a:solidFill>
              </a:rPr>
              <a:t>of </a:t>
            </a:r>
            <a:r>
              <a:rPr lang="en-US" dirty="0" smtClean="0">
                <a:solidFill>
                  <a:srgbClr val="FF0000"/>
                </a:solidFill>
              </a:rPr>
              <a:t>convergence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Sensitivity analysis)</a:t>
            </a:r>
            <a:endParaRPr lang="en-US" dirty="0"/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/>
          </a:p>
          <a:p>
            <a:pPr marL="457200" lvl="1" indent="0" eaLnBrk="1" hangingPunct="1">
              <a:buSzTx/>
              <a:buNone/>
              <a:defRPr/>
            </a:pPr>
            <a:endParaRPr lang="en-US" dirty="0" smtClean="0">
              <a:latin typeface="+mj-lt"/>
              <a:cs typeface="Times New Roman" pitchFamily="18" charset="0"/>
            </a:endParaRPr>
          </a:p>
          <a:p>
            <a:pPr marL="457200" lvl="1" indent="0" eaLnBrk="1" hangingPunct="1">
              <a:buSzTx/>
              <a:buNone/>
              <a:defRPr/>
            </a:pPr>
            <a:endParaRPr lang="en-US" dirty="0" smtClean="0">
              <a:latin typeface="+mj-lt"/>
              <a:cs typeface="Times New Roman" pitchFamily="18" charset="0"/>
            </a:endParaRPr>
          </a:p>
          <a:p>
            <a:pPr marL="838200" lvl="1" indent="-381000" eaLnBrk="1" hangingPunct="1">
              <a:buSzTx/>
              <a:buFont typeface="Wingdings" pitchFamily="2" charset="2"/>
              <a:buBlip>
                <a:blip r:embed="rId3"/>
              </a:buBlip>
              <a:defRPr/>
            </a:pPr>
            <a:endParaRPr lang="en-US" dirty="0" smtClean="0">
              <a:latin typeface="+mj-lt"/>
              <a:cs typeface="Times New Roman" pitchFamily="18" charset="0"/>
            </a:endParaRPr>
          </a:p>
          <a:p>
            <a:pPr marL="838200" lvl="1" indent="-381000" eaLnBrk="1" hangingPunct="1">
              <a:buSzTx/>
              <a:buFont typeface="Wingdings" pitchFamily="2" charset="2"/>
              <a:buBlip>
                <a:blip r:embed="rId3"/>
              </a:buBlip>
              <a:defRPr/>
            </a:pPr>
            <a:endParaRPr lang="en-US" dirty="0" smtClean="0">
              <a:latin typeface="+mj-lt"/>
              <a:cs typeface="Times New Roman" pitchFamily="18" charset="0"/>
            </a:endParaRPr>
          </a:p>
          <a:p>
            <a:pPr marL="457200" lvl="1" indent="0" eaLnBrk="1" hangingPunct="1">
              <a:buSzTx/>
              <a:buFont typeface="Wingdings" pitchFamily="2" charset="2"/>
              <a:buNone/>
              <a:defRPr/>
            </a:pPr>
            <a:endParaRPr lang="en-US" dirty="0" smtClean="0">
              <a:latin typeface="+mj-lt"/>
              <a:cs typeface="Times New Roman" pitchFamily="18" charset="0"/>
            </a:endParaRPr>
          </a:p>
          <a:p>
            <a:pPr marL="838200" lvl="1" indent="-381000" eaLnBrk="1" hangingPunct="1">
              <a:buSzTx/>
              <a:buFont typeface="Wingdings" pitchFamily="2" charset="2"/>
              <a:buNone/>
              <a:defRPr/>
            </a:pPr>
            <a:endParaRPr lang="en-US" dirty="0" smtClean="0">
              <a:latin typeface="+mj-lt"/>
              <a:ea typeface="+mn-ea"/>
              <a:cs typeface="Times New Roman" pitchFamily="18" charset="0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8EE1E1C-6F59-4A87-ADC8-173701E6E379}" type="slidenum">
              <a:rPr lang="ar-SA" smtClean="0"/>
              <a:pPr eaLnBrk="1" hangingPunct="1"/>
              <a:t>29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531112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z="3000" b="1" dirty="0">
                <a:latin typeface="Times New Roman" pitchFamily="18" charset="0"/>
                <a:cs typeface="Times New Roman" pitchFamily="18" charset="0"/>
              </a:rPr>
              <a:t>Power Control in Wireless Cellular </a:t>
            </a:r>
            <a:r>
              <a:rPr lang="en-US" altLang="fa-IR" sz="3000" b="1" dirty="0" smtClean="0">
                <a:latin typeface="Times New Roman" pitchFamily="18" charset="0"/>
                <a:cs typeface="Times New Roman" pitchFamily="18" charset="0"/>
              </a:rPr>
              <a:t>Networks</a:t>
            </a:r>
            <a:r>
              <a:rPr lang="en-US" altLang="fa-IR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fa-IR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/>
              <a:t>Lecture 5 Outline</a:t>
            </a:r>
            <a:endParaRPr lang="fa-IR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640960" cy="532859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Performance Measures</a:t>
            </a:r>
          </a:p>
          <a:p>
            <a:r>
              <a:rPr lang="en-US" dirty="0"/>
              <a:t>Why Power Control?</a:t>
            </a:r>
          </a:p>
          <a:p>
            <a:r>
              <a:rPr lang="en-US" dirty="0" smtClean="0"/>
              <a:t>Closed-Loop </a:t>
            </a:r>
            <a:r>
              <a:rPr lang="en-US" dirty="0"/>
              <a:t>and Open-Loop Power </a:t>
            </a:r>
            <a:r>
              <a:rPr lang="en-US" dirty="0" smtClean="0"/>
              <a:t>Control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Different Power Control Optimization Problems </a:t>
            </a:r>
          </a:p>
          <a:p>
            <a:pPr>
              <a:lnSpc>
                <a:spcPct val="117000"/>
              </a:lnSpc>
            </a:pPr>
            <a:r>
              <a:rPr lang="en-US" dirty="0" smtClean="0"/>
              <a:t>Distributed Power Control Algorithms</a:t>
            </a:r>
          </a:p>
          <a:p>
            <a:pPr>
              <a:lnSpc>
                <a:spcPct val="117000"/>
              </a:lnSpc>
            </a:pPr>
            <a:r>
              <a:rPr lang="en-US" dirty="0" smtClean="0"/>
              <a:t>Some Open Problems</a:t>
            </a:r>
          </a:p>
          <a:p>
            <a:pPr lvl="1">
              <a:lnSpc>
                <a:spcPct val="117000"/>
              </a:lnSpc>
            </a:pPr>
            <a:endParaRPr lang="en-US" dirty="0" smtClean="0"/>
          </a:p>
          <a:p>
            <a:pPr>
              <a:lnSpc>
                <a:spcPct val="117000"/>
              </a:lnSpc>
            </a:pPr>
            <a:endParaRPr lang="en-US" dirty="0" smtClean="0"/>
          </a:p>
          <a:p>
            <a:pPr>
              <a:lnSpc>
                <a:spcPct val="117000"/>
              </a:lnSpc>
            </a:pPr>
            <a:endParaRPr lang="en-US" dirty="0" smtClean="0"/>
          </a:p>
          <a:p>
            <a:endParaRPr lang="fa-IR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BA508607-91F6-483C-A475-4C9EA73577AB}" type="slidenum">
              <a:rPr lang="ar-SA" smtClean="0"/>
              <a:pPr eaLnBrk="1" hangingPunct="1"/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8300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640"/>
            <a:ext cx="8472488" cy="1139825"/>
          </a:xfrm>
        </p:spPr>
        <p:txBody>
          <a:bodyPr anchor="ctr"/>
          <a:lstStyle/>
          <a:p>
            <a:pPr algn="ctr" eaLnBrk="1" hangingPunct="1"/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3200" dirty="0"/>
              <a:t>Existing </a:t>
            </a:r>
            <a:r>
              <a:rPr lang="en-US" sz="3200" dirty="0" smtClean="0"/>
              <a:t>Theoretical Frameworks </a:t>
            </a:r>
            <a:r>
              <a:rPr lang="en-US" sz="3200" dirty="0"/>
              <a:t>for </a:t>
            </a:r>
            <a:r>
              <a:rPr lang="en-US" sz="3200" dirty="0" smtClean="0"/>
              <a:t>Convergence </a:t>
            </a:r>
            <a:r>
              <a:rPr lang="en-US" sz="3200" dirty="0"/>
              <a:t>A</a:t>
            </a:r>
            <a:r>
              <a:rPr lang="en-US" sz="3200" dirty="0" smtClean="0"/>
              <a:t>nalysis of DPC Algorithms 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0188"/>
            <a:ext cx="8229600" cy="5143500"/>
          </a:xfrm>
        </p:spPr>
        <p:txBody>
          <a:bodyPr/>
          <a:lstStyle/>
          <a:p>
            <a:pPr marL="438150" indent="-381000" eaLnBrk="1" hangingPunct="1">
              <a:buSzTx/>
              <a:buBlip>
                <a:blip r:embed="rId3"/>
              </a:buBlip>
              <a:defRPr/>
            </a:pPr>
            <a:r>
              <a:rPr lang="en-US" sz="3200" dirty="0" smtClean="0">
                <a:latin typeface="+mj-lt"/>
                <a:cs typeface="Times New Roman" pitchFamily="18" charset="0"/>
              </a:rPr>
              <a:t>Standard Type I</a:t>
            </a:r>
          </a:p>
          <a:p>
            <a:pPr marL="838200" lvl="1" indent="-381000" eaLnBrk="1" hangingPunct="1">
              <a:buSzTx/>
              <a:buBlip>
                <a:blip r:embed="rId3"/>
              </a:buBlip>
              <a:defRPr/>
            </a:pPr>
            <a:r>
              <a:rPr lang="en-US" dirty="0" smtClean="0"/>
              <a:t>R</a:t>
            </a:r>
            <a:r>
              <a:rPr lang="en-US" dirty="0"/>
              <a:t>. D. Yates, “</a:t>
            </a:r>
            <a:r>
              <a:rPr lang="en-US" dirty="0">
                <a:solidFill>
                  <a:srgbClr val="FF0000"/>
                </a:solidFill>
              </a:rPr>
              <a:t>A framework for uplink power control in cellular radio systems</a:t>
            </a:r>
            <a:r>
              <a:rPr lang="en-US" dirty="0"/>
              <a:t>,” IEEE Journal on Selected Areas in Communications,1995.</a:t>
            </a:r>
          </a:p>
          <a:p>
            <a:pPr marL="1238250" lvl="2" indent="-381000" eaLnBrk="1" hangingPunct="1">
              <a:buSzTx/>
              <a:buBlip>
                <a:blip r:embed="rId3"/>
              </a:buBlip>
              <a:defRPr/>
            </a:pPr>
            <a:endParaRPr lang="en-US" dirty="0" smtClean="0">
              <a:latin typeface="+mj-lt"/>
              <a:cs typeface="Times New Roman" pitchFamily="18" charset="0"/>
            </a:endParaRPr>
          </a:p>
          <a:p>
            <a:pPr marL="438150" indent="-381000" eaLnBrk="1" hangingPunct="1">
              <a:buSzTx/>
              <a:buFontTx/>
              <a:buBlip>
                <a:blip r:embed="rId3"/>
              </a:buBlip>
              <a:defRPr/>
            </a:pPr>
            <a:r>
              <a:rPr lang="en-US" sz="3200" dirty="0" smtClean="0">
                <a:latin typeface="+mj-lt"/>
                <a:cs typeface="Times New Roman" pitchFamily="18" charset="0"/>
              </a:rPr>
              <a:t>Standard Type II</a:t>
            </a:r>
          </a:p>
          <a:p>
            <a:pPr marL="438150" indent="-381000" eaLnBrk="1" hangingPunct="1">
              <a:buSzTx/>
              <a:buFontTx/>
              <a:buBlip>
                <a:blip r:embed="rId3"/>
              </a:buBlip>
              <a:defRPr/>
            </a:pPr>
            <a:r>
              <a:rPr lang="en-US" sz="3200" dirty="0" smtClean="0">
                <a:latin typeface="+mj-lt"/>
                <a:cs typeface="Times New Roman" pitchFamily="18" charset="0"/>
              </a:rPr>
              <a:t>Generalized Framework</a:t>
            </a:r>
          </a:p>
          <a:p>
            <a:pPr marL="838200" lvl="1" indent="-381000" eaLnBrk="1" hangingPunct="1">
              <a:buSzTx/>
              <a:buBlip>
                <a:blip r:embed="rId3"/>
              </a:buBlip>
              <a:defRPr/>
            </a:pPr>
            <a:r>
              <a:rPr lang="en-US" dirty="0"/>
              <a:t>C. W. Sung and K. Leung, “</a:t>
            </a:r>
            <a:r>
              <a:rPr lang="en-US" dirty="0">
                <a:solidFill>
                  <a:srgbClr val="FF0000"/>
                </a:solidFill>
              </a:rPr>
              <a:t>A generalized framework for distributed power control in wireless networks</a:t>
            </a:r>
            <a:r>
              <a:rPr lang="en-US" dirty="0"/>
              <a:t>,” IEEE Transactions on Information Theory, 2005.</a:t>
            </a:r>
          </a:p>
          <a:p>
            <a:pPr marL="457200" lvl="1" indent="0" eaLnBrk="1" hangingPunct="1">
              <a:buSzTx/>
              <a:buNone/>
              <a:defRPr/>
            </a:pPr>
            <a:endParaRPr lang="en-US" dirty="0" smtClean="0">
              <a:latin typeface="+mj-lt"/>
              <a:cs typeface="Times New Roman" pitchFamily="18" charset="0"/>
            </a:endParaRPr>
          </a:p>
          <a:p>
            <a:pPr marL="438150" indent="-381000" eaLnBrk="1" hangingPunct="1">
              <a:buSzTx/>
              <a:buFont typeface="Wingdings" pitchFamily="2" charset="2"/>
              <a:buBlip>
                <a:blip r:embed="rId3"/>
              </a:buBlip>
              <a:defRPr/>
            </a:pPr>
            <a:endParaRPr lang="en-US" dirty="0" smtClean="0">
              <a:latin typeface="+mj-lt"/>
              <a:cs typeface="Times New Roman" pitchFamily="18" charset="0"/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/>
          </a:p>
          <a:p>
            <a:pPr marL="457200" lvl="1" indent="0" eaLnBrk="1" hangingPunct="1">
              <a:buSzTx/>
              <a:buNone/>
              <a:defRPr/>
            </a:pPr>
            <a:endParaRPr lang="en-US" dirty="0" smtClean="0">
              <a:latin typeface="+mj-lt"/>
              <a:cs typeface="Times New Roman" pitchFamily="18" charset="0"/>
            </a:endParaRPr>
          </a:p>
          <a:p>
            <a:pPr marL="457200" lvl="1" indent="0" eaLnBrk="1" hangingPunct="1">
              <a:buSzTx/>
              <a:buNone/>
              <a:defRPr/>
            </a:pPr>
            <a:endParaRPr lang="en-US" dirty="0" smtClean="0">
              <a:latin typeface="+mj-lt"/>
              <a:cs typeface="Times New Roman" pitchFamily="18" charset="0"/>
            </a:endParaRPr>
          </a:p>
          <a:p>
            <a:pPr marL="838200" lvl="1" indent="-381000" eaLnBrk="1" hangingPunct="1">
              <a:buSzTx/>
              <a:buFont typeface="Wingdings" pitchFamily="2" charset="2"/>
              <a:buBlip>
                <a:blip r:embed="rId3"/>
              </a:buBlip>
              <a:defRPr/>
            </a:pPr>
            <a:endParaRPr lang="en-US" dirty="0" smtClean="0">
              <a:latin typeface="+mj-lt"/>
              <a:cs typeface="Times New Roman" pitchFamily="18" charset="0"/>
            </a:endParaRPr>
          </a:p>
          <a:p>
            <a:pPr marL="838200" lvl="1" indent="-381000" eaLnBrk="1" hangingPunct="1">
              <a:buSzTx/>
              <a:buFont typeface="Wingdings" pitchFamily="2" charset="2"/>
              <a:buBlip>
                <a:blip r:embed="rId3"/>
              </a:buBlip>
              <a:defRPr/>
            </a:pPr>
            <a:endParaRPr lang="en-US" dirty="0" smtClean="0">
              <a:latin typeface="+mj-lt"/>
              <a:cs typeface="Times New Roman" pitchFamily="18" charset="0"/>
            </a:endParaRPr>
          </a:p>
          <a:p>
            <a:pPr marL="457200" lvl="1" indent="0" eaLnBrk="1" hangingPunct="1">
              <a:buSzTx/>
              <a:buFont typeface="Wingdings" pitchFamily="2" charset="2"/>
              <a:buNone/>
              <a:defRPr/>
            </a:pPr>
            <a:endParaRPr lang="en-US" dirty="0" smtClean="0">
              <a:latin typeface="+mj-lt"/>
              <a:cs typeface="Times New Roman" pitchFamily="18" charset="0"/>
            </a:endParaRPr>
          </a:p>
          <a:p>
            <a:pPr marL="838200" lvl="1" indent="-381000" eaLnBrk="1" hangingPunct="1">
              <a:buSzTx/>
              <a:buFont typeface="Wingdings" pitchFamily="2" charset="2"/>
              <a:buNone/>
              <a:defRPr/>
            </a:pPr>
            <a:endParaRPr lang="en-US" dirty="0" smtClean="0">
              <a:latin typeface="+mj-lt"/>
              <a:ea typeface="+mn-ea"/>
              <a:cs typeface="Times New Roman" pitchFamily="18" charset="0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8EE1E1C-6F59-4A87-ADC8-173701E6E379}" type="slidenum">
              <a:rPr lang="ar-SA" smtClean="0"/>
              <a:pPr eaLnBrk="1" hangingPunct="1"/>
              <a:t>30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321819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640"/>
            <a:ext cx="8472488" cy="1139825"/>
          </a:xfrm>
        </p:spPr>
        <p:txBody>
          <a:bodyPr anchor="ctr"/>
          <a:lstStyle/>
          <a:p>
            <a:pPr algn="ctr" eaLnBrk="1" hangingPunct="1"/>
            <a:r>
              <a:rPr lang="en-US" dirty="0" smtClean="0"/>
              <a:t> Existing Distributed Power Control Algorithms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0188"/>
            <a:ext cx="8229600" cy="5143500"/>
          </a:xfrm>
        </p:spPr>
        <p:txBody>
          <a:bodyPr/>
          <a:lstStyle/>
          <a:p>
            <a:pPr marL="438150" indent="-381000" eaLnBrk="1" hangingPunct="1">
              <a:buSzTx/>
              <a:buFont typeface="Wingdings" pitchFamily="2" charset="2"/>
              <a:buBlip>
                <a:blip r:embed="rId3"/>
              </a:buBlip>
              <a:defRPr/>
            </a:pPr>
            <a:r>
              <a:rPr lang="en-US" dirty="0" smtClean="0">
                <a:latin typeface="+mj-lt"/>
                <a:cs typeface="Times New Roman" pitchFamily="18" charset="0"/>
              </a:rPr>
              <a:t>Existing DPC Algorithms</a:t>
            </a:r>
          </a:p>
          <a:p>
            <a:pPr marL="838200" lvl="1" indent="-381000" eaLnBrk="1" hangingPunct="1">
              <a:lnSpc>
                <a:spcPct val="117000"/>
              </a:lnSpc>
              <a:buSzTx/>
              <a:buBlip>
                <a:blip r:embed="rId3"/>
              </a:buBlip>
              <a:defRPr/>
            </a:pPr>
            <a:r>
              <a:rPr lang="en-US" dirty="0">
                <a:latin typeface="+mj-lt"/>
                <a:cs typeface="Times New Roman" pitchFamily="18" charset="0"/>
              </a:rPr>
              <a:t>Target-SIR tracking power </a:t>
            </a:r>
            <a:r>
              <a:rPr lang="en-US" dirty="0" smtClean="0">
                <a:latin typeface="+mj-lt"/>
                <a:cs typeface="Times New Roman" pitchFamily="18" charset="0"/>
              </a:rPr>
              <a:t>control (TPC)</a:t>
            </a:r>
          </a:p>
          <a:p>
            <a:pPr marL="838200" lvl="1" indent="-381000" eaLnBrk="1" hangingPunct="1">
              <a:lnSpc>
                <a:spcPct val="117000"/>
              </a:lnSpc>
              <a:buSzTx/>
              <a:buBlip>
                <a:blip r:embed="rId3"/>
              </a:buBlip>
              <a:defRPr/>
            </a:pPr>
            <a:r>
              <a:rPr lang="en-US" dirty="0">
                <a:cs typeface="Times New Roman" pitchFamily="18" charset="0"/>
              </a:rPr>
              <a:t>Target-SIR tracking power </a:t>
            </a:r>
            <a:r>
              <a:rPr lang="en-US" dirty="0" smtClean="0">
                <a:cs typeface="Times New Roman" pitchFamily="18" charset="0"/>
              </a:rPr>
              <a:t>control with permanent removal (TPC-PR)</a:t>
            </a:r>
          </a:p>
          <a:p>
            <a:pPr marL="838200" lvl="1" indent="-381000" eaLnBrk="1" hangingPunct="1">
              <a:lnSpc>
                <a:spcPct val="117000"/>
              </a:lnSpc>
              <a:buSzTx/>
              <a:buBlip>
                <a:blip r:embed="rId3"/>
              </a:buBlip>
              <a:defRPr/>
            </a:pPr>
            <a:r>
              <a:rPr lang="en-US" dirty="0">
                <a:cs typeface="Times New Roman" pitchFamily="18" charset="0"/>
              </a:rPr>
              <a:t>Target-SIR tracking power control with t</a:t>
            </a:r>
            <a:r>
              <a:rPr lang="en-US" dirty="0" smtClean="0">
                <a:cs typeface="Times New Roman" pitchFamily="18" charset="0"/>
              </a:rPr>
              <a:t>emporary removal (TPC-TR)</a:t>
            </a:r>
            <a:endParaRPr lang="en-US" dirty="0">
              <a:cs typeface="Times New Roman" pitchFamily="18" charset="0"/>
            </a:endParaRPr>
          </a:p>
          <a:p>
            <a:pPr marL="838200" lvl="1" indent="-381000" eaLnBrk="1" hangingPunct="1">
              <a:lnSpc>
                <a:spcPct val="117000"/>
              </a:lnSpc>
              <a:buSzTx/>
              <a:buBlip>
                <a:blip r:embed="rId3"/>
              </a:buBlip>
              <a:defRPr/>
            </a:pPr>
            <a:r>
              <a:rPr lang="en-US" dirty="0" smtClean="0">
                <a:latin typeface="+mj-lt"/>
                <a:cs typeface="Times New Roman" pitchFamily="18" charset="0"/>
              </a:rPr>
              <a:t>Pareto </a:t>
            </a:r>
            <a:r>
              <a:rPr lang="en-US" dirty="0">
                <a:latin typeface="+mj-lt"/>
                <a:cs typeface="Times New Roman" pitchFamily="18" charset="0"/>
              </a:rPr>
              <a:t>and energy efficient target-SIR tracking with feasibility check </a:t>
            </a:r>
            <a:r>
              <a:rPr lang="en-US" dirty="0" smtClean="0">
                <a:latin typeface="+mj-lt"/>
                <a:cs typeface="Times New Roman" pitchFamily="18" charset="0"/>
              </a:rPr>
              <a:t>(DFC)</a:t>
            </a:r>
            <a:endParaRPr lang="en-US" dirty="0">
              <a:latin typeface="+mj-lt"/>
              <a:cs typeface="Times New Roman" pitchFamily="18" charset="0"/>
            </a:endParaRPr>
          </a:p>
          <a:p>
            <a:pPr marL="838200" lvl="1" indent="-381000" eaLnBrk="1" hangingPunct="1">
              <a:lnSpc>
                <a:spcPct val="117000"/>
              </a:lnSpc>
              <a:buSzTx/>
              <a:buBlip>
                <a:blip r:embed="rId3"/>
              </a:buBlip>
              <a:defRPr/>
            </a:pPr>
            <a:r>
              <a:rPr lang="en-US" dirty="0">
                <a:latin typeface="+mj-lt"/>
                <a:cs typeface="Times New Roman" pitchFamily="18" charset="0"/>
              </a:rPr>
              <a:t>Opportunistic </a:t>
            </a:r>
            <a:r>
              <a:rPr lang="en-US" dirty="0" smtClean="0">
                <a:latin typeface="+mj-lt"/>
                <a:cs typeface="Times New Roman" pitchFamily="18" charset="0"/>
              </a:rPr>
              <a:t>power control (OPC)</a:t>
            </a:r>
            <a:endParaRPr lang="en-US" dirty="0">
              <a:latin typeface="+mj-lt"/>
              <a:cs typeface="Times New Roman" pitchFamily="18" charset="0"/>
            </a:endParaRPr>
          </a:p>
          <a:p>
            <a:pPr marL="838200" lvl="1" indent="-381000" eaLnBrk="1" hangingPunct="1">
              <a:lnSpc>
                <a:spcPct val="117000"/>
              </a:lnSpc>
              <a:buSzTx/>
              <a:buBlip>
                <a:blip r:embed="rId3"/>
              </a:buBlip>
              <a:defRPr/>
            </a:pPr>
            <a:r>
              <a:rPr lang="en-US" dirty="0">
                <a:latin typeface="+mj-lt"/>
                <a:cs typeface="Times New Roman" pitchFamily="18" charset="0"/>
              </a:rPr>
              <a:t>Dynamic </a:t>
            </a:r>
            <a:r>
              <a:rPr lang="en-US" dirty="0" smtClean="0">
                <a:latin typeface="+mj-lt"/>
                <a:cs typeface="Times New Roman" pitchFamily="18" charset="0"/>
              </a:rPr>
              <a:t>target-SIR </a:t>
            </a:r>
            <a:r>
              <a:rPr lang="en-US" dirty="0">
                <a:latin typeface="+mj-lt"/>
                <a:cs typeface="Times New Roman" pitchFamily="18" charset="0"/>
              </a:rPr>
              <a:t>tracking power </a:t>
            </a:r>
            <a:r>
              <a:rPr lang="en-US" dirty="0" smtClean="0">
                <a:latin typeface="+mj-lt"/>
                <a:cs typeface="Times New Roman" pitchFamily="18" charset="0"/>
              </a:rPr>
              <a:t>control (DTPC)</a:t>
            </a:r>
            <a:endParaRPr lang="en-US" dirty="0">
              <a:latin typeface="+mj-lt"/>
              <a:cs typeface="Times New Roman" pitchFamily="18" charset="0"/>
            </a:endParaRPr>
          </a:p>
          <a:p>
            <a:pPr lvl="1">
              <a:lnSpc>
                <a:spcPct val="117000"/>
              </a:lnSpc>
              <a:defRPr/>
            </a:pPr>
            <a:endParaRPr lang="en-US" dirty="0" smtClean="0">
              <a:latin typeface="+mj-lt"/>
            </a:endParaRPr>
          </a:p>
          <a:p>
            <a:pPr marL="457200" lvl="1" indent="0" eaLnBrk="1" hangingPunct="1">
              <a:buSzTx/>
              <a:buFont typeface="Wingdings" pitchFamily="2" charset="2"/>
              <a:buNone/>
              <a:defRPr/>
            </a:pPr>
            <a:endParaRPr lang="en-US" dirty="0" smtClean="0">
              <a:latin typeface="+mj-lt"/>
              <a:cs typeface="Times New Roman" pitchFamily="18" charset="0"/>
            </a:endParaRPr>
          </a:p>
          <a:p>
            <a:pPr marL="838200" lvl="1" indent="-381000" eaLnBrk="1" hangingPunct="1">
              <a:buSzTx/>
              <a:buFont typeface="Wingdings" pitchFamily="2" charset="2"/>
              <a:buNone/>
              <a:defRPr/>
            </a:pPr>
            <a:endParaRPr lang="en-US" dirty="0" smtClean="0">
              <a:latin typeface="+mj-lt"/>
              <a:ea typeface="+mn-ea"/>
              <a:cs typeface="Times New Roman" pitchFamily="18" charset="0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8EE1E1C-6F59-4A87-ADC8-173701E6E379}" type="slidenum">
              <a:rPr lang="ar-SA" smtClean="0"/>
              <a:pPr eaLnBrk="1" hangingPunct="1"/>
              <a:t>31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634912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4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 eaLnBrk="1" hangingPunct="1"/>
            <a:r>
              <a:rPr lang="en-US" sz="3200" dirty="0" smtClean="0"/>
              <a:t>Theoretical Frameworks for </a:t>
            </a:r>
            <a:r>
              <a:rPr lang="en-US" sz="3200" dirty="0"/>
              <a:t>Convergence </a:t>
            </a:r>
            <a:r>
              <a:rPr lang="en-US" sz="3200" dirty="0" smtClean="0"/>
              <a:t>Analysis of DPC Algorithms</a:t>
            </a:r>
            <a:endParaRPr lang="en-US" sz="3200" dirty="0"/>
          </a:p>
        </p:txBody>
      </p:sp>
      <p:sp>
        <p:nvSpPr>
          <p:cNvPr id="1812483" name="Rectangle 3"/>
          <p:cNvSpPr>
            <a:spLocks noChangeArrowheads="1"/>
          </p:cNvSpPr>
          <p:nvPr/>
        </p:nvSpPr>
        <p:spPr bwMode="auto">
          <a:xfrm>
            <a:off x="215900" y="908050"/>
            <a:ext cx="8748713" cy="576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38200" lvl="1" indent="-381000" algn="r" rtl="1">
              <a:buSzTx/>
              <a:buFontTx/>
              <a:buBlip>
                <a:blip r:embed="rId3"/>
              </a:buBlip>
            </a:pPr>
            <a:endParaRPr lang="fa-IR" sz="2000" dirty="0">
              <a:effectLst>
                <a:outerShdw blurRad="38100" dist="38100" dir="2700000" algn="tl">
                  <a:srgbClr val="000000"/>
                </a:outerShdw>
              </a:effectLst>
              <a:cs typeface="Yagut" pitchFamily="2" charset="-78"/>
            </a:endParaRPr>
          </a:p>
          <a:p>
            <a:pPr marL="838200" lvl="1" indent="-381000" algn="r" rtl="1">
              <a:buSzTx/>
              <a:buFontTx/>
              <a:buBlip>
                <a:blip r:embed="rId3"/>
              </a:buBlip>
            </a:pPr>
            <a:endParaRPr lang="fa-IR" sz="800" dirty="0">
              <a:effectLst>
                <a:outerShdw blurRad="38100" dist="38100" dir="2700000" algn="tl">
                  <a:srgbClr val="000000"/>
                </a:outerShdw>
              </a:effectLst>
              <a:cs typeface="Yagut" pitchFamily="2" charset="-78"/>
            </a:endParaRPr>
          </a:p>
          <a:p>
            <a:pPr marL="838200" lvl="1" indent="-381000" algn="r" rtl="1">
              <a:buSzTx/>
              <a:buFontTx/>
              <a:buBlip>
                <a:blip r:embed="rId3"/>
              </a:buBlip>
            </a:pPr>
            <a:endParaRPr lang="fa-IR" sz="800" dirty="0">
              <a:effectLst>
                <a:outerShdw blurRad="38100" dist="38100" dir="2700000" algn="tl">
                  <a:srgbClr val="000000"/>
                </a:outerShdw>
              </a:effectLst>
              <a:cs typeface="Yagut" pitchFamily="2" charset="-78"/>
            </a:endParaRPr>
          </a:p>
          <a:p>
            <a:pPr marL="838200" lvl="1" indent="-381000" algn="r" rtl="1">
              <a:buSzTx/>
              <a:buFontTx/>
              <a:buBlip>
                <a:blip r:embed="rId3"/>
              </a:buBlip>
            </a:pPr>
            <a:endParaRPr lang="en-US" sz="2000" dirty="0">
              <a:effectLst>
                <a:outerShdw blurRad="38100" dist="38100" dir="2700000" algn="tl">
                  <a:srgbClr val="000000"/>
                </a:outerShdw>
              </a:effectLst>
              <a:cs typeface="Yagut" pitchFamily="2" charset="-78"/>
            </a:endParaRPr>
          </a:p>
          <a:p>
            <a:pPr marL="838200" lvl="1" indent="-381000" algn="r" rtl="1">
              <a:buSzTx/>
              <a:buFontTx/>
              <a:buBlip>
                <a:blip r:embed="rId3"/>
              </a:buBlip>
            </a:pPr>
            <a:endParaRPr lang="fa-IR" sz="800" dirty="0">
              <a:effectLst>
                <a:outerShdw blurRad="38100" dist="38100" dir="2700000" algn="tl">
                  <a:srgbClr val="000000"/>
                </a:outerShdw>
              </a:effectLst>
              <a:cs typeface="Yagut" pitchFamily="2" charset="-78"/>
            </a:endParaRPr>
          </a:p>
          <a:p>
            <a:pPr marL="838200" lvl="1" indent="-381000" algn="r" rtl="1">
              <a:buSzTx/>
              <a:buFontTx/>
              <a:buBlip>
                <a:blip r:embed="rId3"/>
              </a:buBlip>
            </a:pPr>
            <a:endParaRPr lang="fa-IR" sz="800" dirty="0">
              <a:effectLst>
                <a:outerShdw blurRad="38100" dist="38100" dir="2700000" algn="tl">
                  <a:srgbClr val="000000"/>
                </a:outerShdw>
              </a:effectLst>
              <a:cs typeface="Yagut" pitchFamily="2" charset="-78"/>
            </a:endParaRPr>
          </a:p>
          <a:p>
            <a:pPr marL="838200" lvl="1" indent="-381000" algn="r" rtl="1">
              <a:buSzTx/>
              <a:buFontTx/>
              <a:buBlip>
                <a:blip r:embed="rId3"/>
              </a:buBlip>
            </a:pPr>
            <a:endParaRPr lang="fa-IR" sz="2000" dirty="0">
              <a:effectLst>
                <a:outerShdw blurRad="38100" dist="38100" dir="2700000" algn="tl">
                  <a:srgbClr val="000000"/>
                </a:outerShdw>
              </a:effectLst>
              <a:cs typeface="Yagut" pitchFamily="2" charset="-78"/>
            </a:endParaRPr>
          </a:p>
          <a:p>
            <a:pPr marL="838200" lvl="1" indent="-381000" algn="r" rtl="1">
              <a:buSzTx/>
              <a:buFontTx/>
              <a:buBlip>
                <a:blip r:embed="rId3"/>
              </a:buBlip>
            </a:pPr>
            <a:endParaRPr lang="fa-IR" sz="800" dirty="0">
              <a:effectLst>
                <a:outerShdw blurRad="38100" dist="38100" dir="2700000" algn="tl">
                  <a:srgbClr val="000000"/>
                </a:outerShdw>
              </a:effectLst>
              <a:cs typeface="Yagut" pitchFamily="2" charset="-78"/>
            </a:endParaRPr>
          </a:p>
          <a:p>
            <a:pPr marL="838200" lvl="1" indent="-381000" algn="r" rtl="1">
              <a:buSzTx/>
              <a:buFontTx/>
              <a:buBlip>
                <a:blip r:embed="rId3"/>
              </a:buBlip>
            </a:pPr>
            <a:endParaRPr lang="fa-IR" sz="800" dirty="0">
              <a:effectLst>
                <a:outerShdw blurRad="38100" dist="38100" dir="2700000" algn="tl">
                  <a:srgbClr val="000000"/>
                </a:outerShdw>
              </a:effectLst>
              <a:cs typeface="Yagut" pitchFamily="2" charset="-78"/>
            </a:endParaRPr>
          </a:p>
          <a:p>
            <a:pPr marL="838200" lvl="1" indent="-381000" algn="r" rtl="1">
              <a:buSzTx/>
              <a:buFontTx/>
              <a:buBlip>
                <a:blip r:embed="rId3"/>
              </a:buBlip>
            </a:pPr>
            <a:endParaRPr lang="fa-IR" sz="2000" dirty="0">
              <a:effectLst>
                <a:outerShdw blurRad="38100" dist="38100" dir="2700000" algn="tl">
                  <a:srgbClr val="000000"/>
                </a:outerShdw>
              </a:effectLst>
              <a:cs typeface="Yagut" pitchFamily="2" charset="-78"/>
            </a:endParaRPr>
          </a:p>
          <a:p>
            <a:pPr marL="838200" lvl="1" indent="-381000" algn="r" rtl="1">
              <a:buSzTx/>
              <a:buFontTx/>
              <a:buBlip>
                <a:blip r:embed="rId3"/>
              </a:buBlip>
            </a:pPr>
            <a:endParaRPr lang="fa-IR" sz="800" dirty="0">
              <a:effectLst>
                <a:outerShdw blurRad="38100" dist="38100" dir="2700000" algn="tl">
                  <a:srgbClr val="000000"/>
                </a:outerShdw>
              </a:effectLst>
              <a:cs typeface="Yagut" pitchFamily="2" charset="-78"/>
            </a:endParaRPr>
          </a:p>
          <a:p>
            <a:pPr marL="838200" lvl="1" indent="-381000" algn="r" rtl="1">
              <a:buSzTx/>
              <a:buFontTx/>
              <a:buBlip>
                <a:blip r:embed="rId3"/>
              </a:buBlip>
            </a:pPr>
            <a:endParaRPr lang="fa-IR" sz="800" dirty="0">
              <a:effectLst>
                <a:outerShdw blurRad="38100" dist="38100" dir="2700000" algn="tl">
                  <a:srgbClr val="000000"/>
                </a:outerShdw>
              </a:effectLst>
              <a:cs typeface="Yagut" pitchFamily="2" charset="-78"/>
            </a:endParaRPr>
          </a:p>
          <a:p>
            <a:pPr marL="838200" lvl="1" indent="-381000" algn="r" rtl="1">
              <a:buSzTx/>
              <a:buFontTx/>
              <a:buBlip>
                <a:blip r:embed="rId3"/>
              </a:buBlip>
            </a:pPr>
            <a:endParaRPr lang="fa-IR" sz="2000" dirty="0">
              <a:effectLst>
                <a:outerShdw blurRad="38100" dist="38100" dir="2700000" algn="tl">
                  <a:srgbClr val="000000"/>
                </a:outerShdw>
              </a:effectLst>
              <a:cs typeface="Yagut" pitchFamily="2" charset="-78"/>
            </a:endParaRPr>
          </a:p>
          <a:p>
            <a:pPr marL="838200" lvl="1" indent="-381000" algn="r" rtl="1">
              <a:buSzTx/>
              <a:buFontTx/>
              <a:buBlip>
                <a:blip r:embed="rId3"/>
              </a:buBlip>
            </a:pPr>
            <a:endParaRPr lang="fa-IR" sz="800" dirty="0">
              <a:effectLst>
                <a:outerShdw blurRad="38100" dist="38100" dir="2700000" algn="tl">
                  <a:srgbClr val="000000"/>
                </a:outerShdw>
              </a:effectLst>
              <a:cs typeface="Yagut" pitchFamily="2" charset="-78"/>
            </a:endParaRPr>
          </a:p>
          <a:p>
            <a:pPr marL="838200" lvl="1" indent="-381000" algn="r" rtl="1">
              <a:buSzTx/>
              <a:buFontTx/>
              <a:buBlip>
                <a:blip r:embed="rId3"/>
              </a:buBlip>
            </a:pPr>
            <a:endParaRPr lang="fa-IR" sz="800" dirty="0">
              <a:effectLst>
                <a:outerShdw blurRad="38100" dist="38100" dir="2700000" algn="tl">
                  <a:srgbClr val="000000"/>
                </a:outerShdw>
              </a:effectLst>
              <a:cs typeface="Yagut" pitchFamily="2" charset="-78"/>
            </a:endParaRPr>
          </a:p>
          <a:p>
            <a:pPr marL="838200" lvl="1" indent="-381000" algn="r" rtl="1">
              <a:buSzTx/>
              <a:buFontTx/>
              <a:buBlip>
                <a:blip r:embed="rId3"/>
              </a:buBlip>
            </a:pPr>
            <a:endParaRPr lang="fa-IR" sz="2000" dirty="0">
              <a:effectLst>
                <a:outerShdw blurRad="38100" dist="38100" dir="2700000" algn="tl">
                  <a:srgbClr val="000000"/>
                </a:outerShdw>
              </a:effectLst>
              <a:cs typeface="B Traffic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2484" name="Rectangle 4"/>
              <p:cNvSpPr>
                <a:spLocks noChangeArrowheads="1"/>
              </p:cNvSpPr>
              <p:nvPr/>
            </p:nvSpPr>
            <p:spPr bwMode="auto">
              <a:xfrm>
                <a:off x="71438" y="1449015"/>
                <a:ext cx="8964612" cy="5940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838200" lvl="1" indent="-381000">
                  <a:lnSpc>
                    <a:spcPct val="90000"/>
                  </a:lnSpc>
                  <a:buSzTx/>
                  <a:buFontTx/>
                  <a:buNone/>
                </a:pPr>
                <a:r>
                  <a:rPr lang="en-US" sz="2400" dirty="0" smtClean="0">
                    <a:latin typeface="+mj-lt"/>
                    <a:cs typeface="Times New Roman" pitchFamily="18" charset="0"/>
                  </a:rPr>
                  <a:t>To study convergences of  distributed power control algorithms, one may use one of three theoretical framework</a:t>
                </a:r>
                <a:endParaRPr lang="en-US" b="0" dirty="0">
                  <a:latin typeface="+mj-lt"/>
                  <a:cs typeface="Times New Roman" pitchFamily="18" charset="0"/>
                </a:endParaRPr>
              </a:p>
              <a:p>
                <a:pPr marL="838200" lvl="1" indent="-381000">
                  <a:buSzTx/>
                  <a:buFontTx/>
                  <a:buBlip>
                    <a:blip r:embed="rId3"/>
                  </a:buBlip>
                </a:pPr>
                <a:endParaRPr lang="en-US" sz="2000" b="0" dirty="0">
                  <a:latin typeface="+mj-lt"/>
                  <a:cs typeface="Times New Roman" pitchFamily="18" charset="0"/>
                </a:endParaRPr>
              </a:p>
              <a:p>
                <a:pPr marL="838200" lvl="1" indent="-381000">
                  <a:buSzTx/>
                  <a:buFontTx/>
                  <a:buBlip>
                    <a:blip r:embed="rId3"/>
                  </a:buBlip>
                </a:pPr>
                <a:r>
                  <a:rPr lang="en-US" sz="2000" dirty="0">
                    <a:solidFill>
                      <a:srgbClr val="FF0000"/>
                    </a:solidFill>
                    <a:latin typeface="+mj-lt"/>
                    <a:cs typeface="Times New Roman" pitchFamily="18" charset="0"/>
                  </a:rPr>
                  <a:t>Standard Type I </a:t>
                </a:r>
                <a:r>
                  <a:rPr lang="en-US" sz="2000" dirty="0">
                    <a:latin typeface="+mj-lt"/>
                    <a:cs typeface="Times New Roman" pitchFamily="18" charset="0"/>
                  </a:rPr>
                  <a:t>(Yates, 1995)</a:t>
                </a:r>
              </a:p>
              <a:p>
                <a:pPr marL="1257300" lvl="2" indent="-342900">
                  <a:buSzTx/>
                  <a:buFont typeface="Wingdings" pitchFamily="2" charset="2"/>
                  <a:buBlip>
                    <a:blip r:embed="rId3"/>
                  </a:buBlip>
                </a:pPr>
                <a:r>
                  <a:rPr lang="en-US" sz="2000" b="0" dirty="0">
                    <a:latin typeface="+mj-lt"/>
                    <a:cs typeface="Times New Roman" pitchFamily="18" charset="0"/>
                  </a:rPr>
                  <a:t>Type-I monotonicity: </a:t>
                </a:r>
                <a:r>
                  <a:rPr lang="en-US" sz="2000" b="0" dirty="0" smtClean="0">
                    <a:latin typeface="+mj-lt"/>
                    <a:cs typeface="Times New Roman" pitchFamily="18" charset="0"/>
                  </a:rPr>
                  <a:t>if</a:t>
                </a:r>
                <a:r>
                  <a:rPr lang="en-US" sz="2000" b="0" dirty="0" smtClean="0">
                    <a:solidFill>
                      <a:srgbClr val="FFFF00"/>
                    </a:solidFill>
                    <a:latin typeface="+mj-lt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𝐩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≤</m:t>
                    </m:r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𝐩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′</m:t>
                    </m:r>
                  </m:oMath>
                </a14:m>
                <a:r>
                  <a:rPr lang="en-US" sz="2000" b="0" dirty="0" smtClean="0">
                    <a:solidFill>
                      <a:srgbClr val="FFFF00"/>
                    </a:solidFill>
                    <a:latin typeface="+mj-lt"/>
                    <a:cs typeface="Times New Roman" pitchFamily="18" charset="0"/>
                  </a:rPr>
                  <a:t> </a:t>
                </a:r>
                <a:r>
                  <a:rPr lang="en-US" sz="2000" b="0" dirty="0" smtClean="0">
                    <a:latin typeface="+mj-lt"/>
                    <a:cs typeface="Times New Roman" pitchFamily="18" charset="0"/>
                  </a:rPr>
                  <a:t>then</a:t>
                </a:r>
                <a:r>
                  <a:rPr lang="en-US" sz="2000" b="0" dirty="0" smtClean="0">
                    <a:solidFill>
                      <a:srgbClr val="FFFF00"/>
                    </a:solidFill>
                    <a:latin typeface="+mj-lt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𝐟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𝐩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)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≤</m:t>
                    </m:r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𝐟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𝐩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′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endParaRPr lang="en-US" sz="2000" b="0" dirty="0">
                  <a:solidFill>
                    <a:srgbClr val="FFFF00"/>
                  </a:solidFill>
                  <a:latin typeface="+mj-lt"/>
                  <a:cs typeface="Times New Roman" pitchFamily="18" charset="0"/>
                </a:endParaRPr>
              </a:p>
              <a:p>
                <a:pPr marL="1257300" lvl="2" indent="-342900">
                  <a:buSzTx/>
                  <a:buFont typeface="Wingdings" pitchFamily="2" charset="2"/>
                  <a:buBlip>
                    <a:blip r:embed="rId3"/>
                  </a:buBlip>
                </a:pPr>
                <a:r>
                  <a:rPr lang="en-US" sz="2000" b="0" dirty="0">
                    <a:latin typeface="+mj-lt"/>
                    <a:cs typeface="Times New Roman" pitchFamily="18" charset="0"/>
                  </a:rPr>
                  <a:t>Type-I scalability</a:t>
                </a:r>
                <a:r>
                  <a:rPr lang="en-US" sz="2000" b="0" dirty="0" smtClean="0">
                    <a:latin typeface="+mj-lt"/>
                    <a:cs typeface="Times New Roman" pitchFamily="18" charset="0"/>
                  </a:rPr>
                  <a:t>: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1</m:t>
                    </m:r>
                  </m:oMath>
                </a14:m>
                <a:r>
                  <a:rPr lang="en-US" sz="2000" b="0" dirty="0" smtClean="0">
                    <a:latin typeface="+mj-lt"/>
                    <a:cs typeface="Times New Roman" pitchFamily="18" charset="0"/>
                  </a:rPr>
                  <a:t>,</a:t>
                </a:r>
                <a:r>
                  <a:rPr lang="en-US" sz="2000" b="0" dirty="0" smtClean="0">
                    <a:solidFill>
                      <a:srgbClr val="FFFF00"/>
                    </a:solidFill>
                    <a:latin typeface="+mj-lt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𝐟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𝑎</m:t>
                    </m:r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𝐩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)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&lt;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𝑎</m:t>
                    </m:r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𝐟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𝐩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endParaRPr lang="el-GR" sz="2000" b="0" dirty="0">
                  <a:solidFill>
                    <a:srgbClr val="FFFF00"/>
                  </a:solidFill>
                  <a:latin typeface="+mj-lt"/>
                  <a:cs typeface="Times New Roman" pitchFamily="18" charset="0"/>
                </a:endParaRPr>
              </a:p>
              <a:p>
                <a:pPr marL="838200" lvl="1" indent="-381000">
                  <a:buSzTx/>
                  <a:buFontTx/>
                  <a:buBlip>
                    <a:blip r:embed="rId3"/>
                  </a:buBlip>
                </a:pPr>
                <a:endParaRPr lang="en-US" sz="2000" b="0" dirty="0">
                  <a:latin typeface="+mj-lt"/>
                  <a:cs typeface="Times New Roman" pitchFamily="18" charset="0"/>
                </a:endParaRPr>
              </a:p>
              <a:p>
                <a:pPr marL="838200" lvl="1" indent="-381000">
                  <a:buSzTx/>
                  <a:buFontTx/>
                  <a:buBlip>
                    <a:blip r:embed="rId3"/>
                  </a:buBlip>
                </a:pPr>
                <a:r>
                  <a:rPr lang="en-US" sz="2000" dirty="0">
                    <a:solidFill>
                      <a:srgbClr val="FF0000"/>
                    </a:solidFill>
                    <a:latin typeface="+mj-lt"/>
                    <a:cs typeface="Times New Roman" pitchFamily="18" charset="0"/>
                  </a:rPr>
                  <a:t>Standard Type II </a:t>
                </a:r>
                <a:r>
                  <a:rPr lang="en-US" sz="2000" dirty="0">
                    <a:latin typeface="+mj-lt"/>
                    <a:cs typeface="Times New Roman" pitchFamily="18" charset="0"/>
                  </a:rPr>
                  <a:t>(Sung and Leung, 2005)</a:t>
                </a:r>
              </a:p>
              <a:p>
                <a:pPr marL="1257300" lvl="2" indent="-342900">
                  <a:buSzTx/>
                  <a:buFont typeface="Wingdings" pitchFamily="2" charset="2"/>
                  <a:buBlip>
                    <a:blip r:embed="rId3"/>
                  </a:buBlip>
                </a:pPr>
                <a:r>
                  <a:rPr lang="en-US" sz="2000" b="0" dirty="0">
                    <a:latin typeface="+mj-lt"/>
                    <a:cs typeface="Times New Roman" pitchFamily="18" charset="0"/>
                  </a:rPr>
                  <a:t>Type-II monotonicity: </a:t>
                </a:r>
                <a:r>
                  <a:rPr lang="en-US" sz="2000" dirty="0">
                    <a:cs typeface="Times New Roman" pitchFamily="18" charset="0"/>
                  </a:rPr>
                  <a:t>if</a:t>
                </a:r>
                <a:r>
                  <a:rPr lang="en-US" sz="2000" dirty="0">
                    <a:solidFill>
                      <a:srgbClr val="FFFF00"/>
                    </a:solidFill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  <a:cs typeface="Times New Roman" pitchFamily="18" charset="0"/>
                      </a:rPr>
                      <m:t>𝐩</m:t>
                    </m:r>
                    <m:r>
                      <a:rPr lang="en-US" sz="2000" i="1">
                        <a:latin typeface="Cambria Math"/>
                        <a:ea typeface="Cambria Math"/>
                        <a:cs typeface="Times New Roman" pitchFamily="18" charset="0"/>
                      </a:rPr>
                      <m:t>≤</m:t>
                    </m:r>
                    <m:r>
                      <a:rPr lang="en-US" sz="2000" b="1">
                        <a:latin typeface="Cambria Math"/>
                        <a:ea typeface="Cambria Math"/>
                        <a:cs typeface="Times New Roman" pitchFamily="18" charset="0"/>
                      </a:rPr>
                      <m:t>𝐩</m:t>
                    </m:r>
                    <m:r>
                      <a:rPr lang="en-US" sz="2000" i="1">
                        <a:latin typeface="Cambria Math"/>
                        <a:ea typeface="Cambria Math"/>
                        <a:cs typeface="Times New Roman" pitchFamily="18" charset="0"/>
                      </a:rPr>
                      <m:t>′</m:t>
                    </m:r>
                  </m:oMath>
                </a14:m>
                <a:r>
                  <a:rPr lang="en-US" sz="2000" dirty="0">
                    <a:solidFill>
                      <a:srgbClr val="FFFF00"/>
                    </a:solidFill>
                    <a:cs typeface="Times New Roman" pitchFamily="18" charset="0"/>
                  </a:rPr>
                  <a:t> </a:t>
                </a:r>
                <a:r>
                  <a:rPr lang="en-US" sz="2000" dirty="0">
                    <a:cs typeface="Times New Roman" pitchFamily="18" charset="0"/>
                  </a:rPr>
                  <a:t>then</a:t>
                </a:r>
                <a:r>
                  <a:rPr lang="en-US" sz="2000" dirty="0">
                    <a:solidFill>
                      <a:srgbClr val="FFFF00"/>
                    </a:solidFill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0">
                        <a:latin typeface="Cambria Math"/>
                        <a:cs typeface="Times New Roman" pitchFamily="18" charset="0"/>
                      </a:rPr>
                      <m:t>𝐟</m:t>
                    </m:r>
                    <m:r>
                      <a:rPr lang="en-US" sz="2000" i="1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000" b="1">
                        <a:latin typeface="Cambria Math"/>
                        <a:cs typeface="Times New Roman" pitchFamily="18" charset="0"/>
                      </a:rPr>
                      <m:t>𝐩</m:t>
                    </m:r>
                    <m:r>
                      <a:rPr lang="en-US" sz="2000" i="1">
                        <a:latin typeface="Cambria Math"/>
                        <a:cs typeface="Times New Roman" pitchFamily="18" charset="0"/>
                      </a:rPr>
                      <m:t>)</m:t>
                    </m:r>
                    <m:r>
                      <a:rPr lang="en-US" sz="2000" i="1" dirty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≥</m:t>
                    </m:r>
                    <m:r>
                      <a:rPr lang="en-US" sz="2000" b="1" i="0">
                        <a:latin typeface="Cambria Math"/>
                        <a:ea typeface="Cambria Math"/>
                        <a:cs typeface="Times New Roman" pitchFamily="18" charset="0"/>
                      </a:rPr>
                      <m:t>𝐟</m:t>
                    </m:r>
                    <m:r>
                      <a:rPr lang="en-US" sz="2000" i="1">
                        <a:latin typeface="Cambria Math"/>
                        <a:ea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000" b="1">
                        <a:latin typeface="Cambria Math"/>
                        <a:ea typeface="Cambria Math"/>
                        <a:cs typeface="Times New Roman" pitchFamily="18" charset="0"/>
                      </a:rPr>
                      <m:t>𝐩</m:t>
                    </m:r>
                    <m:r>
                      <a:rPr lang="en-US" sz="2000" i="1">
                        <a:latin typeface="Cambria Math"/>
                        <a:ea typeface="Cambria Math"/>
                        <a:cs typeface="Times New Roman" pitchFamily="18" charset="0"/>
                      </a:rPr>
                      <m:t>′</m:t>
                    </m:r>
                    <m:r>
                      <a:rPr lang="en-US" sz="2000" i="1">
                        <a:latin typeface="Cambria Math"/>
                        <a:ea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FFFF00"/>
                  </a:solidFill>
                  <a:cs typeface="Times New Roman" pitchFamily="18" charset="0"/>
                </a:endParaRPr>
              </a:p>
              <a:p>
                <a:pPr marL="1257300" lvl="2" indent="-342900">
                  <a:buSzTx/>
                  <a:buFont typeface="Wingdings" pitchFamily="2" charset="2"/>
                  <a:buBlip>
                    <a:blip r:embed="rId3"/>
                  </a:buBlip>
                </a:pPr>
                <a:r>
                  <a:rPr lang="en-US" sz="2000" b="0" dirty="0">
                    <a:latin typeface="+mj-lt"/>
                    <a:cs typeface="Times New Roman" pitchFamily="18" charset="0"/>
                  </a:rPr>
                  <a:t>Type-II scalability: </a:t>
                </a:r>
                <a:r>
                  <a:rPr lang="en-US" sz="2000" dirty="0">
                    <a:cs typeface="Times New Roman" pitchFamily="18" charset="0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cs typeface="Times New Roman" pitchFamily="18" charset="0"/>
                      </a:rPr>
                      <m:t>𝑎</m:t>
                    </m:r>
                    <m:r>
                      <a:rPr lang="en-US" sz="2000" i="1">
                        <a:latin typeface="Cambria Math"/>
                        <a:ea typeface="Cambria Math"/>
                        <a:cs typeface="Times New Roman" pitchFamily="18" charset="0"/>
                      </a:rPr>
                      <m:t>&gt;</m:t>
                    </m:r>
                    <m:r>
                      <a:rPr lang="en-US" sz="2000" i="1">
                        <a:latin typeface="Cambria Math"/>
                        <a:ea typeface="Cambria Math"/>
                        <a:cs typeface="Times New Roman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cs typeface="Times New Roman" pitchFamily="18" charset="0"/>
                  </a:rPr>
                  <a:t>,</a:t>
                </a:r>
                <a:r>
                  <a:rPr lang="en-US" sz="2000" dirty="0">
                    <a:solidFill>
                      <a:srgbClr val="FFFF00"/>
                    </a:solidFill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0">
                        <a:latin typeface="Cambria Math"/>
                        <a:cs typeface="Times New Roman" pitchFamily="18" charset="0"/>
                      </a:rPr>
                      <m:t>𝐟</m:t>
                    </m:r>
                    <m:r>
                      <a:rPr lang="en-US" sz="2000" i="1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000" i="1">
                        <a:latin typeface="Cambria Math"/>
                        <a:cs typeface="Times New Roman" pitchFamily="18" charset="0"/>
                      </a:rPr>
                      <m:t>𝑎</m:t>
                    </m:r>
                    <m:r>
                      <a:rPr lang="en-US" sz="2000" b="1">
                        <a:latin typeface="Cambria Math"/>
                        <a:cs typeface="Times New Roman" pitchFamily="18" charset="0"/>
                      </a:rPr>
                      <m:t>𝐩</m:t>
                    </m:r>
                    <m:r>
                      <a:rPr lang="en-US" sz="2000" i="1">
                        <a:latin typeface="Cambria Math"/>
                        <a:cs typeface="Times New Roman" pitchFamily="18" charset="0"/>
                      </a:rPr>
                      <m:t>)</m:t>
                    </m:r>
                    <m:r>
                      <a:rPr lang="en-US" sz="2000" i="1" dirty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&gt;</m:t>
                    </m:r>
                    <m:f>
                      <m:fPr>
                        <m:type m:val="lin"/>
                        <m:ctrlPr>
                          <a:rPr lang="en-US" sz="2000" i="1" dirty="0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𝑎</m:t>
                        </m:r>
                        <m:r>
                          <a:rPr lang="en-US" sz="2000" b="0" i="1" dirty="0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)</m:t>
                        </m:r>
                      </m:den>
                    </m:f>
                    <m:r>
                      <a:rPr lang="en-US" sz="2000" b="1" i="0">
                        <a:latin typeface="Cambria Math"/>
                        <a:ea typeface="Cambria Math"/>
                        <a:cs typeface="Times New Roman" pitchFamily="18" charset="0"/>
                      </a:rPr>
                      <m:t>𝐟</m:t>
                    </m:r>
                    <m:r>
                      <a:rPr lang="en-US" sz="2000" i="1">
                        <a:latin typeface="Cambria Math"/>
                        <a:ea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000" b="1">
                        <a:latin typeface="Cambria Math"/>
                        <a:ea typeface="Cambria Math"/>
                        <a:cs typeface="Times New Roman" pitchFamily="18" charset="0"/>
                      </a:rPr>
                      <m:t>𝐩</m:t>
                    </m:r>
                    <m:r>
                      <a:rPr lang="en-US" sz="2000" i="1">
                        <a:latin typeface="Cambria Math"/>
                        <a:ea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endParaRPr lang="el-GR" sz="2000" dirty="0">
                  <a:solidFill>
                    <a:srgbClr val="FFFF00"/>
                  </a:solidFill>
                  <a:cs typeface="Times New Roman" pitchFamily="18" charset="0"/>
                </a:endParaRPr>
              </a:p>
              <a:p>
                <a:pPr marL="838200" lvl="1" indent="-381000">
                  <a:buSzTx/>
                  <a:buFontTx/>
                  <a:buBlip>
                    <a:blip r:embed="rId3"/>
                  </a:buBlip>
                </a:pPr>
                <a:endParaRPr lang="en-US" sz="2400" b="0" dirty="0">
                  <a:solidFill>
                    <a:srgbClr val="FFFF00"/>
                  </a:solidFill>
                  <a:latin typeface="+mj-lt"/>
                  <a:cs typeface="Times New Roman" pitchFamily="18" charset="0"/>
                </a:endParaRPr>
              </a:p>
              <a:p>
                <a:pPr marL="838200" lvl="1" indent="-381000">
                  <a:buSzTx/>
                  <a:buFontTx/>
                  <a:buBlip>
                    <a:blip r:embed="rId3"/>
                  </a:buBlip>
                </a:pPr>
                <a:r>
                  <a:rPr lang="en-US" sz="2400" b="0" dirty="0">
                    <a:solidFill>
                      <a:srgbClr val="FFFF00"/>
                    </a:solidFill>
                    <a:latin typeface="+mj-lt"/>
                    <a:cs typeface="Times New Roman" pitchFamily="18" charset="0"/>
                  </a:rPr>
                  <a:t> </a:t>
                </a:r>
                <a:r>
                  <a:rPr lang="en-US" sz="2000" dirty="0">
                    <a:solidFill>
                      <a:srgbClr val="FF0000"/>
                    </a:solidFill>
                    <a:latin typeface="+mj-lt"/>
                    <a:cs typeface="Times New Roman" pitchFamily="18" charset="0"/>
                  </a:rPr>
                  <a:t>Generalized Framework </a:t>
                </a:r>
                <a:r>
                  <a:rPr lang="en-US" sz="2000" dirty="0">
                    <a:latin typeface="+mj-lt"/>
                    <a:cs typeface="Times New Roman" pitchFamily="18" charset="0"/>
                  </a:rPr>
                  <a:t>(Sung and Leung, 2005)</a:t>
                </a:r>
              </a:p>
              <a:p>
                <a:pPr marL="1257300" lvl="2" indent="-342900">
                  <a:buBlip>
                    <a:blip r:embed="rId3"/>
                  </a:buBlip>
                </a:pPr>
                <a:r>
                  <a:rPr lang="en-US" sz="2000" b="0" dirty="0">
                    <a:latin typeface="+mj-lt"/>
                    <a:cs typeface="Times New Roman" pitchFamily="18" charset="0"/>
                  </a:rPr>
                  <a:t>Two sided scalability:</a:t>
                </a:r>
                <a:r>
                  <a:rPr lang="en-US" b="0" dirty="0">
                    <a:latin typeface="+mj-lt"/>
                    <a:cs typeface="Times New Roman" pitchFamily="18" charset="0"/>
                  </a:rPr>
                  <a:t> </a:t>
                </a:r>
                <a:r>
                  <a:rPr lang="en-US" sz="2000" dirty="0">
                    <a:cs typeface="Times New Roman" pitchFamily="18" charset="0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cs typeface="Times New Roman" pitchFamily="18" charset="0"/>
                      </a:rPr>
                      <m:t>𝑎</m:t>
                    </m:r>
                    <m:r>
                      <a:rPr lang="en-US" sz="2000" i="1">
                        <a:latin typeface="Cambria Math"/>
                        <a:ea typeface="Cambria Math"/>
                        <a:cs typeface="Times New Roman" pitchFamily="18" charset="0"/>
                      </a:rPr>
                      <m:t>&gt;</m:t>
                    </m:r>
                    <m:r>
                      <a:rPr lang="en-US" sz="2000" i="1">
                        <a:latin typeface="Cambria Math"/>
                        <a:ea typeface="Cambria Math"/>
                        <a:cs typeface="Times New Roman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000" i="1" dirty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2000" i="1" dirty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 dirty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𝑎</m:t>
                        </m:r>
                        <m:r>
                          <a:rPr lang="en-US" sz="2000" i="1" dirty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)</m:t>
                        </m:r>
                      </m:den>
                    </m:f>
                    <m:r>
                      <a:rPr lang="en-US" sz="2000" b="1">
                        <a:latin typeface="Cambria Math"/>
                        <a:ea typeface="Cambria Math"/>
                        <a:cs typeface="Times New Roman" pitchFamily="18" charset="0"/>
                      </a:rPr>
                      <m:t>𝐩</m:t>
                    </m:r>
                  </m:oMath>
                </a14:m>
                <a:r>
                  <a:rPr lang="en-US" sz="2000" dirty="0">
                    <a:solidFill>
                      <a:srgbClr val="FFFF00"/>
                    </a:solidFill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≤</m:t>
                    </m:r>
                    <m:r>
                      <a:rPr lang="en-US" sz="2000" b="1" i="0" dirty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𝐩</m:t>
                    </m:r>
                    <m:r>
                      <a:rPr lang="en-US" sz="2000" b="1" i="0" dirty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′</m:t>
                    </m:r>
                    <m:r>
                      <a:rPr lang="en-US" sz="2000" i="1" dirty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a</m:t>
                    </m:r>
                    <m:r>
                      <a:rPr lang="en-US" sz="2000" b="1">
                        <a:latin typeface="Cambria Math"/>
                        <a:ea typeface="Cambria Math"/>
                        <a:cs typeface="Times New Roman" pitchFamily="18" charset="0"/>
                      </a:rPr>
                      <m:t>𝐩</m:t>
                    </m:r>
                  </m:oMath>
                </a14:m>
                <a:r>
                  <a:rPr lang="en-US" sz="2000" dirty="0" smtClean="0">
                    <a:solidFill>
                      <a:srgbClr val="FFFF00"/>
                    </a:solidFill>
                    <a:cs typeface="Times New Roman" pitchFamily="18" charset="0"/>
                  </a:rPr>
                  <a:t> </a:t>
                </a:r>
                <a:r>
                  <a:rPr lang="en-US" sz="2000" dirty="0" smtClean="0">
                    <a:latin typeface="+mj-lt"/>
                    <a:cs typeface="Times New Roman" pitchFamily="18" charset="0"/>
                  </a:rPr>
                  <a:t>implies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000" i="1" dirty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2000" i="1" dirty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 dirty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𝑎</m:t>
                        </m:r>
                        <m:r>
                          <a:rPr lang="en-US" sz="2000" i="1" dirty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)</m:t>
                        </m:r>
                        <m:r>
                          <a:rPr lang="en-US" sz="2000" b="1" i="0" dirty="0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𝐟</m:t>
                        </m:r>
                        <m:r>
                          <a:rPr lang="en-US" sz="2000" b="0" i="1" dirty="0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(</m:t>
                        </m:r>
                      </m:den>
                    </m:f>
                    <m:r>
                      <a:rPr lang="en-US" sz="2000" b="1">
                        <a:latin typeface="Cambria Math"/>
                        <a:ea typeface="Cambria Math"/>
                        <a:cs typeface="Times New Roman" pitchFamily="18" charset="0"/>
                      </a:rPr>
                      <m:t>𝐩</m:t>
                    </m:r>
                    <m:r>
                      <a:rPr lang="en-US" sz="2000" b="1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FFFF00"/>
                    </a:solidFill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  <a:ea typeface="Cambria Math"/>
                        <a:cs typeface="Times New Roman" pitchFamily="18" charset="0"/>
                      </a:rPr>
                      <m:t>≤</m:t>
                    </m:r>
                    <m:r>
                      <a:rPr lang="en-US" sz="2000" b="1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𝐟</m:t>
                    </m:r>
                    <m:r>
                      <a:rPr lang="en-US" sz="2000" b="0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1" i="1" dirty="0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000" b="1" dirty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𝐩</m:t>
                        </m:r>
                      </m:e>
                      <m:sup>
                        <m:r>
                          <a:rPr lang="en-US" sz="2000" b="1" i="1" dirty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0" dirty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)</m:t>
                    </m:r>
                    <m:r>
                      <a:rPr lang="en-US" sz="2000" i="1" dirty="0">
                        <a:latin typeface="Cambria Math"/>
                        <a:ea typeface="Cambria Math"/>
                        <a:cs typeface="Times New Roman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/>
                        <a:ea typeface="Cambria Math"/>
                        <a:cs typeface="Times New Roman" pitchFamily="18" charset="0"/>
                      </a:rPr>
                      <m:t>a</m:t>
                    </m:r>
                    <m:r>
                      <a:rPr lang="en-US" sz="2000" b="1" i="0" dirty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𝐟</m:t>
                    </m:r>
                    <m:r>
                      <a:rPr lang="en-US" sz="2000" b="0" i="0" dirty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000" b="1">
                        <a:latin typeface="Cambria Math"/>
                        <a:ea typeface="Cambria Math"/>
                        <a:cs typeface="Times New Roman" pitchFamily="18" charset="0"/>
                      </a:rPr>
                      <m:t>𝐩</m:t>
                    </m:r>
                    <m:r>
                      <a:rPr lang="en-US" sz="2000" b="0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FFFF00"/>
                    </a:solidFill>
                    <a:cs typeface="Times New Roman" pitchFamily="18" charset="0"/>
                  </a:rPr>
                  <a:t> </a:t>
                </a:r>
                <a:endParaRPr lang="en-US" sz="2000" b="0" dirty="0">
                  <a:latin typeface="+mj-lt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812484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38" y="1449015"/>
                <a:ext cx="8964612" cy="5940425"/>
              </a:xfrm>
              <a:prstGeom prst="rect">
                <a:avLst/>
              </a:prstGeom>
              <a:blipFill rotWithShape="1">
                <a:blip r:embed="rId4"/>
                <a:stretch>
                  <a:fillRect t="-143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12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fa-IR"/>
          </a:p>
        </p:txBody>
      </p:sp>
      <p:sp>
        <p:nvSpPr>
          <p:cNvPr id="181248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fa-IR"/>
          </a:p>
        </p:txBody>
      </p:sp>
      <p:sp>
        <p:nvSpPr>
          <p:cNvPr id="1812495" name="AutoShape 15"/>
          <p:cNvSpPr>
            <a:spLocks noChangeArrowheads="1"/>
          </p:cNvSpPr>
          <p:nvPr/>
        </p:nvSpPr>
        <p:spPr bwMode="auto">
          <a:xfrm>
            <a:off x="7344195" y="2169294"/>
            <a:ext cx="1620417" cy="755650"/>
          </a:xfrm>
          <a:prstGeom prst="wedgeRoundRectCallout">
            <a:avLst>
              <a:gd name="adj1" fmla="val -118185"/>
              <a:gd name="adj2" fmla="val 5020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400" b="0"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TPC</a:t>
            </a:r>
          </a:p>
        </p:txBody>
      </p:sp>
      <p:sp>
        <p:nvSpPr>
          <p:cNvPr id="1812497" name="AutoShape 17"/>
          <p:cNvSpPr>
            <a:spLocks noChangeArrowheads="1"/>
          </p:cNvSpPr>
          <p:nvPr/>
        </p:nvSpPr>
        <p:spPr bwMode="auto">
          <a:xfrm>
            <a:off x="7380311" y="3212976"/>
            <a:ext cx="1584301" cy="755650"/>
          </a:xfrm>
          <a:prstGeom prst="wedgeRoundRectCallout">
            <a:avLst>
              <a:gd name="adj1" fmla="val -109852"/>
              <a:gd name="adj2" fmla="val 5861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400" b="0"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OPC</a:t>
            </a:r>
          </a:p>
        </p:txBody>
      </p:sp>
      <p:sp>
        <p:nvSpPr>
          <p:cNvPr id="12" name="AutoShape 17"/>
          <p:cNvSpPr>
            <a:spLocks noChangeArrowheads="1"/>
          </p:cNvSpPr>
          <p:nvPr/>
        </p:nvSpPr>
        <p:spPr bwMode="auto">
          <a:xfrm>
            <a:off x="7532712" y="4221088"/>
            <a:ext cx="1503338" cy="1008112"/>
          </a:xfrm>
          <a:prstGeom prst="wedgeRoundRectCallout">
            <a:avLst>
              <a:gd name="adj1" fmla="val -114132"/>
              <a:gd name="adj2" fmla="val 4702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400" b="0" dirty="0" smtClean="0"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TPC-SR, DTPC</a:t>
            </a:r>
            <a:endParaRPr kumimoji="0" lang="en-US" sz="2400" b="0" dirty="0">
              <a:solidFill>
                <a:srgbClr val="FFFF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17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12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12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495" grpId="0" animBg="1"/>
      <p:bldP spid="1812497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4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 eaLnBrk="1" hangingPunct="1"/>
            <a:r>
              <a:rPr lang="en-US" sz="3200" dirty="0" smtClean="0"/>
              <a:t>Theoretical Frameworks for </a:t>
            </a:r>
            <a:r>
              <a:rPr lang="en-US" sz="3200" dirty="0"/>
              <a:t>Convergence </a:t>
            </a:r>
            <a:r>
              <a:rPr lang="en-US" sz="3200" dirty="0" smtClean="0"/>
              <a:t>Analysis of DPC Algorithms</a:t>
            </a:r>
            <a:endParaRPr lang="en-US" sz="3200" dirty="0"/>
          </a:p>
        </p:txBody>
      </p:sp>
      <p:sp>
        <p:nvSpPr>
          <p:cNvPr id="1812483" name="Rectangle 3"/>
          <p:cNvSpPr>
            <a:spLocks noChangeArrowheads="1"/>
          </p:cNvSpPr>
          <p:nvPr/>
        </p:nvSpPr>
        <p:spPr bwMode="auto">
          <a:xfrm>
            <a:off x="215900" y="908050"/>
            <a:ext cx="8748713" cy="576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38200" lvl="1" indent="-381000" algn="r" rtl="1">
              <a:buSzTx/>
              <a:buFontTx/>
              <a:buBlip>
                <a:blip r:embed="rId3"/>
              </a:buBlip>
            </a:pPr>
            <a:endParaRPr lang="fa-IR" sz="2000" dirty="0">
              <a:effectLst>
                <a:outerShdw blurRad="38100" dist="38100" dir="2700000" algn="tl">
                  <a:srgbClr val="000000"/>
                </a:outerShdw>
              </a:effectLst>
              <a:cs typeface="Yagut" pitchFamily="2" charset="-78"/>
            </a:endParaRPr>
          </a:p>
          <a:p>
            <a:pPr marL="838200" lvl="1" indent="-381000" algn="r" rtl="1">
              <a:buSzTx/>
              <a:buFontTx/>
              <a:buBlip>
                <a:blip r:embed="rId3"/>
              </a:buBlip>
            </a:pPr>
            <a:endParaRPr lang="fa-IR" sz="800" dirty="0">
              <a:effectLst>
                <a:outerShdw blurRad="38100" dist="38100" dir="2700000" algn="tl">
                  <a:srgbClr val="000000"/>
                </a:outerShdw>
              </a:effectLst>
              <a:cs typeface="Yagut" pitchFamily="2" charset="-78"/>
            </a:endParaRPr>
          </a:p>
          <a:p>
            <a:pPr marL="838200" lvl="1" indent="-381000" algn="r" rtl="1">
              <a:buSzTx/>
              <a:buFontTx/>
              <a:buBlip>
                <a:blip r:embed="rId3"/>
              </a:buBlip>
            </a:pPr>
            <a:endParaRPr lang="fa-IR" sz="800" dirty="0">
              <a:effectLst>
                <a:outerShdw blurRad="38100" dist="38100" dir="2700000" algn="tl">
                  <a:srgbClr val="000000"/>
                </a:outerShdw>
              </a:effectLst>
              <a:cs typeface="Yagut" pitchFamily="2" charset="-78"/>
            </a:endParaRPr>
          </a:p>
          <a:p>
            <a:pPr marL="838200" lvl="1" indent="-381000" algn="r" rtl="1">
              <a:buSzTx/>
              <a:buFontTx/>
              <a:buBlip>
                <a:blip r:embed="rId3"/>
              </a:buBlip>
            </a:pPr>
            <a:endParaRPr lang="en-US" sz="2000" dirty="0">
              <a:effectLst>
                <a:outerShdw blurRad="38100" dist="38100" dir="2700000" algn="tl">
                  <a:srgbClr val="000000"/>
                </a:outerShdw>
              </a:effectLst>
              <a:cs typeface="Yagut" pitchFamily="2" charset="-78"/>
            </a:endParaRPr>
          </a:p>
          <a:p>
            <a:pPr marL="838200" lvl="1" indent="-381000" algn="r" rtl="1">
              <a:buSzTx/>
              <a:buFontTx/>
              <a:buBlip>
                <a:blip r:embed="rId3"/>
              </a:buBlip>
            </a:pPr>
            <a:endParaRPr lang="fa-IR" sz="800" dirty="0">
              <a:effectLst>
                <a:outerShdw blurRad="38100" dist="38100" dir="2700000" algn="tl">
                  <a:srgbClr val="000000"/>
                </a:outerShdw>
              </a:effectLst>
              <a:cs typeface="Yagut" pitchFamily="2" charset="-78"/>
            </a:endParaRPr>
          </a:p>
          <a:p>
            <a:pPr marL="838200" lvl="1" indent="-381000" algn="r" rtl="1">
              <a:buSzTx/>
              <a:buFontTx/>
              <a:buBlip>
                <a:blip r:embed="rId3"/>
              </a:buBlip>
            </a:pPr>
            <a:endParaRPr lang="fa-IR" sz="800" dirty="0">
              <a:effectLst>
                <a:outerShdw blurRad="38100" dist="38100" dir="2700000" algn="tl">
                  <a:srgbClr val="000000"/>
                </a:outerShdw>
              </a:effectLst>
              <a:cs typeface="Yagut" pitchFamily="2" charset="-78"/>
            </a:endParaRPr>
          </a:p>
          <a:p>
            <a:pPr marL="838200" lvl="1" indent="-381000" algn="r" rtl="1">
              <a:buSzTx/>
              <a:buFontTx/>
              <a:buBlip>
                <a:blip r:embed="rId3"/>
              </a:buBlip>
            </a:pPr>
            <a:endParaRPr lang="fa-IR" sz="2000" dirty="0">
              <a:effectLst>
                <a:outerShdw blurRad="38100" dist="38100" dir="2700000" algn="tl">
                  <a:srgbClr val="000000"/>
                </a:outerShdw>
              </a:effectLst>
              <a:cs typeface="Yagut" pitchFamily="2" charset="-78"/>
            </a:endParaRPr>
          </a:p>
          <a:p>
            <a:pPr marL="838200" lvl="1" indent="-381000" algn="r" rtl="1">
              <a:buSzTx/>
              <a:buFontTx/>
              <a:buBlip>
                <a:blip r:embed="rId3"/>
              </a:buBlip>
            </a:pPr>
            <a:endParaRPr lang="fa-IR" sz="800" dirty="0">
              <a:effectLst>
                <a:outerShdw blurRad="38100" dist="38100" dir="2700000" algn="tl">
                  <a:srgbClr val="000000"/>
                </a:outerShdw>
              </a:effectLst>
              <a:cs typeface="Yagut" pitchFamily="2" charset="-78"/>
            </a:endParaRPr>
          </a:p>
          <a:p>
            <a:pPr marL="838200" lvl="1" indent="-381000" algn="r" rtl="1">
              <a:buSzTx/>
              <a:buFontTx/>
              <a:buBlip>
                <a:blip r:embed="rId3"/>
              </a:buBlip>
            </a:pPr>
            <a:endParaRPr lang="fa-IR" sz="800" dirty="0">
              <a:effectLst>
                <a:outerShdw blurRad="38100" dist="38100" dir="2700000" algn="tl">
                  <a:srgbClr val="000000"/>
                </a:outerShdw>
              </a:effectLst>
              <a:cs typeface="Yagut" pitchFamily="2" charset="-78"/>
            </a:endParaRPr>
          </a:p>
          <a:p>
            <a:pPr marL="838200" lvl="1" indent="-381000" algn="r" rtl="1">
              <a:buSzTx/>
              <a:buFontTx/>
              <a:buBlip>
                <a:blip r:embed="rId3"/>
              </a:buBlip>
            </a:pPr>
            <a:endParaRPr lang="fa-IR" sz="2000" dirty="0">
              <a:effectLst>
                <a:outerShdw blurRad="38100" dist="38100" dir="2700000" algn="tl">
                  <a:srgbClr val="000000"/>
                </a:outerShdw>
              </a:effectLst>
              <a:cs typeface="Yagut" pitchFamily="2" charset="-78"/>
            </a:endParaRPr>
          </a:p>
          <a:p>
            <a:pPr marL="838200" lvl="1" indent="-381000" algn="r" rtl="1">
              <a:buSzTx/>
              <a:buFontTx/>
              <a:buBlip>
                <a:blip r:embed="rId3"/>
              </a:buBlip>
            </a:pPr>
            <a:endParaRPr lang="fa-IR" sz="800" dirty="0">
              <a:effectLst>
                <a:outerShdw blurRad="38100" dist="38100" dir="2700000" algn="tl">
                  <a:srgbClr val="000000"/>
                </a:outerShdw>
              </a:effectLst>
              <a:cs typeface="Yagut" pitchFamily="2" charset="-78"/>
            </a:endParaRPr>
          </a:p>
          <a:p>
            <a:pPr marL="838200" lvl="1" indent="-381000" algn="r" rtl="1">
              <a:buSzTx/>
              <a:buFontTx/>
              <a:buBlip>
                <a:blip r:embed="rId3"/>
              </a:buBlip>
            </a:pPr>
            <a:endParaRPr lang="fa-IR" sz="800" dirty="0">
              <a:effectLst>
                <a:outerShdw blurRad="38100" dist="38100" dir="2700000" algn="tl">
                  <a:srgbClr val="000000"/>
                </a:outerShdw>
              </a:effectLst>
              <a:cs typeface="Yagut" pitchFamily="2" charset="-78"/>
            </a:endParaRPr>
          </a:p>
          <a:p>
            <a:pPr marL="838200" lvl="1" indent="-381000" algn="r" rtl="1">
              <a:buSzTx/>
              <a:buFontTx/>
              <a:buBlip>
                <a:blip r:embed="rId3"/>
              </a:buBlip>
            </a:pPr>
            <a:endParaRPr lang="fa-IR" sz="2000" dirty="0">
              <a:effectLst>
                <a:outerShdw blurRad="38100" dist="38100" dir="2700000" algn="tl">
                  <a:srgbClr val="000000"/>
                </a:outerShdw>
              </a:effectLst>
              <a:cs typeface="Yagut" pitchFamily="2" charset="-78"/>
            </a:endParaRPr>
          </a:p>
          <a:p>
            <a:pPr marL="838200" lvl="1" indent="-381000" algn="r" rtl="1">
              <a:buSzTx/>
              <a:buFontTx/>
              <a:buBlip>
                <a:blip r:embed="rId3"/>
              </a:buBlip>
            </a:pPr>
            <a:endParaRPr lang="fa-IR" sz="800" dirty="0">
              <a:effectLst>
                <a:outerShdw blurRad="38100" dist="38100" dir="2700000" algn="tl">
                  <a:srgbClr val="000000"/>
                </a:outerShdw>
              </a:effectLst>
              <a:cs typeface="Yagut" pitchFamily="2" charset="-78"/>
            </a:endParaRPr>
          </a:p>
          <a:p>
            <a:pPr marL="838200" lvl="1" indent="-381000" algn="r" rtl="1">
              <a:buSzTx/>
              <a:buFontTx/>
              <a:buBlip>
                <a:blip r:embed="rId3"/>
              </a:buBlip>
            </a:pPr>
            <a:endParaRPr lang="fa-IR" sz="800" dirty="0">
              <a:effectLst>
                <a:outerShdw blurRad="38100" dist="38100" dir="2700000" algn="tl">
                  <a:srgbClr val="000000"/>
                </a:outerShdw>
              </a:effectLst>
              <a:cs typeface="Yagut" pitchFamily="2" charset="-78"/>
            </a:endParaRPr>
          </a:p>
          <a:p>
            <a:pPr marL="838200" lvl="1" indent="-381000" algn="r" rtl="1">
              <a:buSzTx/>
              <a:buFontTx/>
              <a:buBlip>
                <a:blip r:embed="rId3"/>
              </a:buBlip>
            </a:pPr>
            <a:endParaRPr lang="fa-IR" sz="2000" dirty="0">
              <a:effectLst>
                <a:outerShdw blurRad="38100" dist="38100" dir="2700000" algn="tl">
                  <a:srgbClr val="000000"/>
                </a:outerShdw>
              </a:effectLst>
              <a:cs typeface="B Traffic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2484" name="Rectangle 4"/>
              <p:cNvSpPr>
                <a:spLocks noChangeArrowheads="1"/>
              </p:cNvSpPr>
              <p:nvPr/>
            </p:nvSpPr>
            <p:spPr bwMode="auto">
              <a:xfrm>
                <a:off x="-36512" y="1521023"/>
                <a:ext cx="8964612" cy="5940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838200" lvl="1" indent="-381000">
                  <a:buSzTx/>
                  <a:buFontTx/>
                  <a:buBlip>
                    <a:blip r:embed="rId3"/>
                  </a:buBlip>
                </a:pPr>
                <a:r>
                  <a:rPr lang="en-US" sz="2000" dirty="0" smtClean="0">
                    <a:solidFill>
                      <a:srgbClr val="FF0000"/>
                    </a:solidFill>
                    <a:latin typeface="+mj-lt"/>
                    <a:cs typeface="Times New Roman" pitchFamily="18" charset="0"/>
                  </a:rPr>
                  <a:t>Wide-sense Standard: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/>
                        <a:cs typeface="Times New Roman" pitchFamily="18" charset="0"/>
                      </a:rPr>
                      <m:t>𝐟</m:t>
                    </m:r>
                    <m:r>
                      <a:rPr lang="en-US" sz="200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000">
                        <a:latin typeface="Cambria Math"/>
                        <a:cs typeface="Times New Roman" pitchFamily="18" charset="0"/>
                      </a:rPr>
                      <m:t>𝐩</m:t>
                    </m:r>
                    <m:r>
                      <a:rPr lang="en-US" sz="2000">
                        <a:latin typeface="Cambria Math"/>
                        <a:cs typeface="Times New Roman" pitchFamily="18" charset="0"/>
                      </a:rPr>
                      <m:t>) </m:t>
                    </m:r>
                  </m:oMath>
                </a14:m>
                <a:r>
                  <a:rPr lang="en-US" sz="2000" dirty="0">
                    <a:latin typeface="+mj-lt"/>
                    <a:cs typeface="Times New Roman" pitchFamily="18" charset="0"/>
                  </a:rPr>
                  <a:t>is said to be wide-sense standard if each of its components, is either standard type I or type </a:t>
                </a:r>
                <a:r>
                  <a:rPr lang="en-US" sz="2000" dirty="0" smtClean="0">
                    <a:latin typeface="+mj-lt"/>
                    <a:cs typeface="Times New Roman" pitchFamily="18" charset="0"/>
                  </a:rPr>
                  <a:t>II. </a:t>
                </a:r>
                <a:endParaRPr lang="el-GR" sz="2000" dirty="0">
                  <a:latin typeface="+mj-lt"/>
                  <a:cs typeface="Times New Roman" pitchFamily="18" charset="0"/>
                </a:endParaRPr>
              </a:p>
              <a:p>
                <a:pPr marL="838200" lvl="1" indent="-381000">
                  <a:buSzTx/>
                  <a:buFontTx/>
                  <a:buBlip>
                    <a:blip r:embed="rId3"/>
                  </a:buBlip>
                </a:pPr>
                <a:endParaRPr lang="en-US" sz="2000" b="0" dirty="0">
                  <a:latin typeface="+mj-lt"/>
                  <a:cs typeface="Times New Roman" pitchFamily="18" charset="0"/>
                </a:endParaRPr>
              </a:p>
              <a:p>
                <a:pPr marL="838200" lvl="1" indent="-381000">
                  <a:buSzTx/>
                  <a:buFontTx/>
                  <a:buBlip>
                    <a:blip r:embed="rId3"/>
                  </a:buBlip>
                </a:pPr>
                <a:r>
                  <a:rPr lang="en-US" sz="2000" dirty="0" smtClean="0">
                    <a:solidFill>
                      <a:srgbClr val="FF0000"/>
                    </a:solidFill>
                    <a:latin typeface="+mj-lt"/>
                    <a:cs typeface="Times New Roman" pitchFamily="18" charset="0"/>
                  </a:rPr>
                  <a:t>Theorem: </a:t>
                </a:r>
                <a:r>
                  <a:rPr lang="en-US" sz="2000" dirty="0" smtClean="0">
                    <a:latin typeface="+mj-lt"/>
                    <a:cs typeface="Times New Roman" pitchFamily="18" charset="0"/>
                  </a:rPr>
                  <a:t>A </a:t>
                </a:r>
                <a:r>
                  <a:rPr lang="en-US" sz="2000" dirty="0">
                    <a:latin typeface="+mj-lt"/>
                    <a:cs typeface="Times New Roman" pitchFamily="18" charset="0"/>
                  </a:rPr>
                  <a:t>wide-sense standard function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/>
                        <a:cs typeface="Times New Roman" pitchFamily="18" charset="0"/>
                      </a:rPr>
                      <m:t>𝐟</m:t>
                    </m:r>
                    <m:r>
                      <a:rPr lang="en-US" sz="200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000">
                        <a:latin typeface="Cambria Math"/>
                        <a:cs typeface="Times New Roman" pitchFamily="18" charset="0"/>
                      </a:rPr>
                      <m:t>𝐩</m:t>
                    </m:r>
                    <m:r>
                      <a:rPr lang="en-US" sz="2000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+mj-lt"/>
                    <a:cs typeface="Times New Roman" pitchFamily="18" charset="0"/>
                  </a:rPr>
                  <a:t> is two-sided </a:t>
                </a:r>
                <a:r>
                  <a:rPr lang="en-US" sz="2000" dirty="0" smtClean="0">
                    <a:latin typeface="+mj-lt"/>
                    <a:cs typeface="Times New Roman" pitchFamily="18" charset="0"/>
                  </a:rPr>
                  <a:t>scalable.</a:t>
                </a:r>
                <a:endParaRPr lang="el-GR" sz="2000" dirty="0">
                  <a:latin typeface="+mj-lt"/>
                  <a:cs typeface="Times New Roman" pitchFamily="18" charset="0"/>
                </a:endParaRPr>
              </a:p>
              <a:p>
                <a:pPr marL="838200" lvl="1" indent="-381000">
                  <a:buSzTx/>
                  <a:buFontTx/>
                  <a:buBlip>
                    <a:blip r:embed="rId3"/>
                  </a:buBlip>
                </a:pPr>
                <a:endParaRPr lang="en-US" sz="2400" b="0" dirty="0">
                  <a:solidFill>
                    <a:srgbClr val="FFFF00"/>
                  </a:solidFill>
                  <a:latin typeface="+mj-lt"/>
                  <a:cs typeface="Times New Roman" pitchFamily="18" charset="0"/>
                </a:endParaRPr>
              </a:p>
              <a:p>
                <a:pPr marL="1295400" lvl="2" indent="-381000">
                  <a:buFontTx/>
                  <a:buBlip>
                    <a:blip r:embed="rId3"/>
                  </a:buBlip>
                </a:pPr>
                <a:r>
                  <a:rPr lang="en-US" sz="2400" b="0" dirty="0">
                    <a:solidFill>
                      <a:srgbClr val="FFFF00"/>
                    </a:solidFill>
                    <a:latin typeface="+mj-lt"/>
                    <a:cs typeface="Times New Roman" pitchFamily="18" charset="0"/>
                  </a:rPr>
                  <a:t> </a:t>
                </a:r>
                <a:r>
                  <a:rPr lang="en-US" sz="2000" dirty="0" smtClean="0">
                    <a:latin typeface="+mj-lt"/>
                    <a:cs typeface="Times New Roman" pitchFamily="18" charset="0"/>
                  </a:rPr>
                  <a:t>The </a:t>
                </a:r>
                <a:r>
                  <a:rPr lang="en-US" sz="2000" dirty="0">
                    <a:latin typeface="+mj-lt"/>
                    <a:cs typeface="Times New Roman" pitchFamily="18" charset="0"/>
                  </a:rPr>
                  <a:t>following example shows that the converse is not true. The iterative </a:t>
                </a:r>
                <a:r>
                  <a:rPr lang="en-US" sz="2000" dirty="0" smtClean="0">
                    <a:latin typeface="+mj-lt"/>
                    <a:cs typeface="Times New Roman" pitchFamily="18" charset="0"/>
                  </a:rPr>
                  <a:t>function</a:t>
                </a:r>
              </a:p>
              <a:p>
                <a:pPr lvl="2"/>
                <a:endParaRPr lang="en-US" sz="2000" dirty="0" smtClean="0">
                  <a:latin typeface="+mj-lt"/>
                  <a:cs typeface="Times New Roman" pitchFamily="18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    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</m:rad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,  </m:t>
                              </m:r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&lt;</m:t>
                              </m:r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≤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𝑥</m:t>
                                      </m:r>
                                    </m:e>
                                  </m:rad>
                                </m:den>
                              </m:f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,  </m:t>
                              </m:r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&gt;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>
                  <a:latin typeface="+mj-lt"/>
                  <a:cs typeface="Times New Roman" pitchFamily="18" charset="0"/>
                </a:endParaRPr>
              </a:p>
              <a:p>
                <a:pPr lvl="2"/>
                <a:endParaRPr lang="en-US" sz="2000" dirty="0">
                  <a:latin typeface="+mj-lt"/>
                  <a:cs typeface="Times New Roman" pitchFamily="18" charset="0"/>
                </a:endParaRPr>
              </a:p>
              <a:p>
                <a:pPr lvl="2"/>
                <a:r>
                  <a:rPr lang="en-US" sz="2000" dirty="0" smtClean="0">
                    <a:latin typeface="+mj-lt"/>
                    <a:cs typeface="Times New Roman" pitchFamily="18" charset="0"/>
                  </a:rPr>
                  <a:t>is </a:t>
                </a:r>
                <a:r>
                  <a:rPr lang="en-US" sz="2000" dirty="0">
                    <a:latin typeface="+mj-lt"/>
                    <a:cs typeface="Times New Roman" pitchFamily="18" charset="0"/>
                  </a:rPr>
                  <a:t>a two sided scalable function. However it is neither standard type I nor type II, since the monotonicity properties do not hold.</a:t>
                </a:r>
              </a:p>
            </p:txBody>
          </p:sp>
        </mc:Choice>
        <mc:Fallback xmlns="">
          <p:sp>
            <p:nvSpPr>
              <p:cNvPr id="1812484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36512" y="1521023"/>
                <a:ext cx="8964612" cy="5940425"/>
              </a:xfrm>
              <a:prstGeom prst="rect">
                <a:avLst/>
              </a:prstGeom>
              <a:blipFill rotWithShape="1">
                <a:blip r:embed="rId4"/>
                <a:stretch>
                  <a:fillRect t="-51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12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fa-IR"/>
          </a:p>
        </p:txBody>
      </p:sp>
      <p:sp>
        <p:nvSpPr>
          <p:cNvPr id="181248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08836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4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 eaLnBrk="1" hangingPunct="1"/>
            <a:r>
              <a:rPr lang="en-US" sz="3200" dirty="0" smtClean="0"/>
              <a:t>Theoretical Frameworks for </a:t>
            </a:r>
            <a:r>
              <a:rPr lang="en-US" sz="3200" dirty="0"/>
              <a:t>Convergence </a:t>
            </a:r>
            <a:r>
              <a:rPr lang="en-US" sz="3200" dirty="0" smtClean="0"/>
              <a:t>Analysis of DPC Algorithms</a:t>
            </a:r>
            <a:endParaRPr lang="en-US" sz="3200" dirty="0"/>
          </a:p>
        </p:txBody>
      </p:sp>
      <p:sp>
        <p:nvSpPr>
          <p:cNvPr id="1812483" name="Rectangle 3"/>
          <p:cNvSpPr>
            <a:spLocks noChangeArrowheads="1"/>
          </p:cNvSpPr>
          <p:nvPr/>
        </p:nvSpPr>
        <p:spPr bwMode="auto">
          <a:xfrm>
            <a:off x="215900" y="908050"/>
            <a:ext cx="8748713" cy="576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38200" lvl="1" indent="-381000" algn="r" rtl="1">
              <a:buSzTx/>
              <a:buFontTx/>
              <a:buBlip>
                <a:blip r:embed="rId3"/>
              </a:buBlip>
            </a:pPr>
            <a:endParaRPr lang="fa-IR" sz="2000" dirty="0">
              <a:effectLst>
                <a:outerShdw blurRad="38100" dist="38100" dir="2700000" algn="tl">
                  <a:srgbClr val="000000"/>
                </a:outerShdw>
              </a:effectLst>
              <a:cs typeface="Yagut" pitchFamily="2" charset="-78"/>
            </a:endParaRPr>
          </a:p>
          <a:p>
            <a:pPr marL="838200" lvl="1" indent="-381000" algn="r" rtl="1">
              <a:buSzTx/>
              <a:buFontTx/>
              <a:buBlip>
                <a:blip r:embed="rId3"/>
              </a:buBlip>
            </a:pPr>
            <a:endParaRPr lang="fa-IR" sz="800" dirty="0">
              <a:effectLst>
                <a:outerShdw blurRad="38100" dist="38100" dir="2700000" algn="tl">
                  <a:srgbClr val="000000"/>
                </a:outerShdw>
              </a:effectLst>
              <a:cs typeface="Yagut" pitchFamily="2" charset="-78"/>
            </a:endParaRPr>
          </a:p>
          <a:p>
            <a:pPr marL="838200" lvl="1" indent="-381000" algn="r" rtl="1">
              <a:buSzTx/>
              <a:buFontTx/>
              <a:buBlip>
                <a:blip r:embed="rId3"/>
              </a:buBlip>
            </a:pPr>
            <a:endParaRPr lang="fa-IR" sz="800" dirty="0">
              <a:effectLst>
                <a:outerShdw blurRad="38100" dist="38100" dir="2700000" algn="tl">
                  <a:srgbClr val="000000"/>
                </a:outerShdw>
              </a:effectLst>
              <a:cs typeface="Yagut" pitchFamily="2" charset="-78"/>
            </a:endParaRPr>
          </a:p>
          <a:p>
            <a:pPr marL="838200" lvl="1" indent="-381000" algn="r" rtl="1">
              <a:buSzTx/>
              <a:buFontTx/>
              <a:buBlip>
                <a:blip r:embed="rId3"/>
              </a:buBlip>
            </a:pPr>
            <a:endParaRPr lang="en-US" sz="2000" dirty="0">
              <a:effectLst>
                <a:outerShdw blurRad="38100" dist="38100" dir="2700000" algn="tl">
                  <a:srgbClr val="000000"/>
                </a:outerShdw>
              </a:effectLst>
              <a:cs typeface="Yagut" pitchFamily="2" charset="-78"/>
            </a:endParaRPr>
          </a:p>
          <a:p>
            <a:pPr marL="838200" lvl="1" indent="-381000" algn="r" rtl="1">
              <a:buSzTx/>
              <a:buFontTx/>
              <a:buBlip>
                <a:blip r:embed="rId3"/>
              </a:buBlip>
            </a:pPr>
            <a:endParaRPr lang="fa-IR" sz="800" dirty="0">
              <a:effectLst>
                <a:outerShdw blurRad="38100" dist="38100" dir="2700000" algn="tl">
                  <a:srgbClr val="000000"/>
                </a:outerShdw>
              </a:effectLst>
              <a:cs typeface="Yagut" pitchFamily="2" charset="-78"/>
            </a:endParaRPr>
          </a:p>
          <a:p>
            <a:pPr marL="838200" lvl="1" indent="-381000" algn="r" rtl="1">
              <a:buSzTx/>
              <a:buFontTx/>
              <a:buBlip>
                <a:blip r:embed="rId3"/>
              </a:buBlip>
            </a:pPr>
            <a:endParaRPr lang="fa-IR" sz="800" dirty="0">
              <a:effectLst>
                <a:outerShdw blurRad="38100" dist="38100" dir="2700000" algn="tl">
                  <a:srgbClr val="000000"/>
                </a:outerShdw>
              </a:effectLst>
              <a:cs typeface="Yagut" pitchFamily="2" charset="-78"/>
            </a:endParaRPr>
          </a:p>
          <a:p>
            <a:pPr marL="838200" lvl="1" indent="-381000" algn="r" rtl="1">
              <a:buSzTx/>
              <a:buFontTx/>
              <a:buBlip>
                <a:blip r:embed="rId3"/>
              </a:buBlip>
            </a:pPr>
            <a:endParaRPr lang="fa-IR" sz="2000" dirty="0">
              <a:effectLst>
                <a:outerShdw blurRad="38100" dist="38100" dir="2700000" algn="tl">
                  <a:srgbClr val="000000"/>
                </a:outerShdw>
              </a:effectLst>
              <a:cs typeface="Yagut" pitchFamily="2" charset="-78"/>
            </a:endParaRPr>
          </a:p>
          <a:p>
            <a:pPr marL="838200" lvl="1" indent="-381000" algn="r" rtl="1">
              <a:buSzTx/>
              <a:buFontTx/>
              <a:buBlip>
                <a:blip r:embed="rId3"/>
              </a:buBlip>
            </a:pPr>
            <a:endParaRPr lang="fa-IR" sz="800" dirty="0">
              <a:effectLst>
                <a:outerShdw blurRad="38100" dist="38100" dir="2700000" algn="tl">
                  <a:srgbClr val="000000"/>
                </a:outerShdw>
              </a:effectLst>
              <a:cs typeface="Yagut" pitchFamily="2" charset="-78"/>
            </a:endParaRPr>
          </a:p>
          <a:p>
            <a:pPr marL="838200" lvl="1" indent="-381000" algn="r" rtl="1">
              <a:buSzTx/>
              <a:buFontTx/>
              <a:buBlip>
                <a:blip r:embed="rId3"/>
              </a:buBlip>
            </a:pPr>
            <a:endParaRPr lang="fa-IR" sz="800" dirty="0">
              <a:effectLst>
                <a:outerShdw blurRad="38100" dist="38100" dir="2700000" algn="tl">
                  <a:srgbClr val="000000"/>
                </a:outerShdw>
              </a:effectLst>
              <a:cs typeface="Yagut" pitchFamily="2" charset="-78"/>
            </a:endParaRPr>
          </a:p>
          <a:p>
            <a:pPr marL="838200" lvl="1" indent="-381000" algn="r" rtl="1">
              <a:buSzTx/>
              <a:buFontTx/>
              <a:buBlip>
                <a:blip r:embed="rId3"/>
              </a:buBlip>
            </a:pPr>
            <a:endParaRPr lang="fa-IR" sz="2000" dirty="0">
              <a:effectLst>
                <a:outerShdw blurRad="38100" dist="38100" dir="2700000" algn="tl">
                  <a:srgbClr val="000000"/>
                </a:outerShdw>
              </a:effectLst>
              <a:cs typeface="Yagut" pitchFamily="2" charset="-78"/>
            </a:endParaRPr>
          </a:p>
          <a:p>
            <a:pPr marL="838200" lvl="1" indent="-381000" algn="r" rtl="1">
              <a:buSzTx/>
              <a:buFontTx/>
              <a:buBlip>
                <a:blip r:embed="rId3"/>
              </a:buBlip>
            </a:pPr>
            <a:endParaRPr lang="fa-IR" sz="800" dirty="0">
              <a:effectLst>
                <a:outerShdw blurRad="38100" dist="38100" dir="2700000" algn="tl">
                  <a:srgbClr val="000000"/>
                </a:outerShdw>
              </a:effectLst>
              <a:cs typeface="Yagut" pitchFamily="2" charset="-78"/>
            </a:endParaRPr>
          </a:p>
          <a:p>
            <a:pPr marL="838200" lvl="1" indent="-381000" algn="r" rtl="1">
              <a:buSzTx/>
              <a:buFontTx/>
              <a:buBlip>
                <a:blip r:embed="rId3"/>
              </a:buBlip>
            </a:pPr>
            <a:endParaRPr lang="fa-IR" sz="800" dirty="0">
              <a:effectLst>
                <a:outerShdw blurRad="38100" dist="38100" dir="2700000" algn="tl">
                  <a:srgbClr val="000000"/>
                </a:outerShdw>
              </a:effectLst>
              <a:cs typeface="Yagut" pitchFamily="2" charset="-78"/>
            </a:endParaRPr>
          </a:p>
          <a:p>
            <a:pPr marL="838200" lvl="1" indent="-381000" algn="r" rtl="1">
              <a:buSzTx/>
              <a:buFontTx/>
              <a:buBlip>
                <a:blip r:embed="rId3"/>
              </a:buBlip>
            </a:pPr>
            <a:endParaRPr lang="fa-IR" sz="2000" dirty="0">
              <a:effectLst>
                <a:outerShdw blurRad="38100" dist="38100" dir="2700000" algn="tl">
                  <a:srgbClr val="000000"/>
                </a:outerShdw>
              </a:effectLst>
              <a:cs typeface="Yagut" pitchFamily="2" charset="-78"/>
            </a:endParaRPr>
          </a:p>
          <a:p>
            <a:pPr marL="838200" lvl="1" indent="-381000" algn="r" rtl="1">
              <a:buSzTx/>
              <a:buFontTx/>
              <a:buBlip>
                <a:blip r:embed="rId3"/>
              </a:buBlip>
            </a:pPr>
            <a:endParaRPr lang="fa-IR" sz="800" dirty="0">
              <a:effectLst>
                <a:outerShdw blurRad="38100" dist="38100" dir="2700000" algn="tl">
                  <a:srgbClr val="000000"/>
                </a:outerShdw>
              </a:effectLst>
              <a:cs typeface="Yagut" pitchFamily="2" charset="-78"/>
            </a:endParaRPr>
          </a:p>
          <a:p>
            <a:pPr marL="838200" lvl="1" indent="-381000" algn="r" rtl="1">
              <a:buSzTx/>
              <a:buFontTx/>
              <a:buBlip>
                <a:blip r:embed="rId3"/>
              </a:buBlip>
            </a:pPr>
            <a:endParaRPr lang="fa-IR" sz="800" dirty="0">
              <a:effectLst>
                <a:outerShdw blurRad="38100" dist="38100" dir="2700000" algn="tl">
                  <a:srgbClr val="000000"/>
                </a:outerShdw>
              </a:effectLst>
              <a:cs typeface="Yagut" pitchFamily="2" charset="-78"/>
            </a:endParaRPr>
          </a:p>
          <a:p>
            <a:pPr marL="838200" lvl="1" indent="-381000" algn="r" rtl="1">
              <a:buSzTx/>
              <a:buFontTx/>
              <a:buBlip>
                <a:blip r:embed="rId3"/>
              </a:buBlip>
            </a:pPr>
            <a:endParaRPr lang="fa-IR" sz="2000" dirty="0">
              <a:effectLst>
                <a:outerShdw blurRad="38100" dist="38100" dir="2700000" algn="tl">
                  <a:srgbClr val="000000"/>
                </a:outerShdw>
              </a:effectLst>
              <a:cs typeface="B Traffic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2484" name="Rectangle 4"/>
              <p:cNvSpPr>
                <a:spLocks noChangeArrowheads="1"/>
              </p:cNvSpPr>
              <p:nvPr/>
            </p:nvSpPr>
            <p:spPr bwMode="auto">
              <a:xfrm>
                <a:off x="-36512" y="1521023"/>
                <a:ext cx="8964612" cy="5940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838200" lvl="1" indent="-381000">
                  <a:buSzTx/>
                  <a:buFontTx/>
                  <a:buBlip>
                    <a:blip r:embed="rId3"/>
                  </a:buBlip>
                </a:pPr>
                <a:r>
                  <a:rPr lang="en-US" sz="2000" dirty="0" smtClean="0">
                    <a:latin typeface="+mj-lt"/>
                    <a:cs typeface="Times New Roman" pitchFamily="18" charset="0"/>
                  </a:rPr>
                  <a:t>Given two iterative functions,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en-US" sz="2000">
                        <a:latin typeface="Cambria Math"/>
                        <a:cs typeface="Times New Roman" pitchFamily="18" charset="0"/>
                      </a:rPr>
                      <m:t>𝐟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000">
                            <a:latin typeface="Cambria Math"/>
                            <a:cs typeface="Times New Roman" pitchFamily="18" charset="0"/>
                          </a:rPr>
                          <m:t>𝐩</m:t>
                        </m:r>
                      </m:e>
                    </m:d>
                  </m:oMath>
                </a14:m>
                <a:r>
                  <a:rPr lang="en-US" sz="2000" dirty="0" smtClean="0">
                    <a:latin typeface="+mj-lt"/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/>
                        <a:cs typeface="Times New Roman" pitchFamily="18" charset="0"/>
                      </a:rPr>
                      <m:t>𝐟</m:t>
                    </m:r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′</m:t>
                    </m:r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000" b="1" i="0" smtClean="0">
                        <a:latin typeface="Cambria Math"/>
                        <a:cs typeface="Times New Roman" pitchFamily="18" charset="0"/>
                      </a:rPr>
                      <m:t>𝐩</m:t>
                    </m:r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latin typeface="+mj-lt"/>
                    <a:cs typeface="Times New Roman" pitchFamily="18" charset="0"/>
                  </a:rPr>
                  <a:t>, define</a:t>
                </a:r>
              </a:p>
              <a:p>
                <a:pPr lvl="1">
                  <a:buSzTx/>
                </a:pPr>
                <a:endParaRPr lang="en-US" sz="2000" dirty="0" smtClean="0">
                  <a:latin typeface="+mj-lt"/>
                  <a:cs typeface="Times New Roman" pitchFamily="18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000" b="1" i="0" smtClean="0">
                              <a:latin typeface="Cambria Math"/>
                              <a:cs typeface="Times New Roman" pitchFamily="18" charset="0"/>
                            </a:rPr>
                            <m:t>𝐟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𝑚𝑖𝑛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/>
                          <a:cs typeface="Times New Roman" pitchFamily="18" charset="0"/>
                        </a:rPr>
                        <m:t>min</m:t>
                      </m:r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⁡{</m:t>
                      </m:r>
                      <m:r>
                        <a:rPr lang="en-US" sz="2000">
                          <a:latin typeface="Cambria Math"/>
                          <a:cs typeface="Times New Roman" pitchFamily="18" charset="0"/>
                        </a:rPr>
                        <m:t>𝐟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000">
                              <a:latin typeface="Cambria Math"/>
                              <a:cs typeface="Times New Roman" pitchFamily="18" charset="0"/>
                            </a:rPr>
                            <m:t>𝐩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,</m:t>
                      </m:r>
                      <m:r>
                        <a:rPr lang="en-US" sz="2000" b="1">
                          <a:latin typeface="Cambria Math"/>
                          <a:cs typeface="Times New Roman" pitchFamily="18" charset="0"/>
                        </a:rPr>
                        <m:t>𝐟</m:t>
                      </m:r>
                      <m:r>
                        <a:rPr lang="en-US" sz="2000" i="1">
                          <a:latin typeface="Cambria Math"/>
                          <a:cs typeface="Times New Roman" pitchFamily="18" charset="0"/>
                        </a:rPr>
                        <m:t>′</m:t>
                      </m:r>
                      <m:r>
                        <a:rPr lang="en-US" sz="2000" i="1">
                          <a:latin typeface="Cambria Math"/>
                          <a:cs typeface="Times New Roman" pitchFamily="18" charset="0"/>
                        </a:rPr>
                        <m:t>(</m:t>
                      </m:r>
                      <m:r>
                        <a:rPr lang="en-US" sz="2000" b="1">
                          <a:latin typeface="Cambria Math"/>
                          <a:cs typeface="Times New Roman" pitchFamily="18" charset="0"/>
                        </a:rPr>
                        <m:t>𝐩</m:t>
                      </m:r>
                      <m:r>
                        <a:rPr lang="en-US" sz="2000" i="1">
                          <a:latin typeface="Cambria Math"/>
                          <a:cs typeface="Times New Roman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 smtClean="0">
                  <a:latin typeface="+mj-lt"/>
                  <a:cs typeface="Times New Roman" pitchFamily="18" charset="0"/>
                </a:endParaRPr>
              </a:p>
              <a:p>
                <a:pPr lvl="2"/>
                <a:r>
                  <a:rPr lang="en-US" sz="2000" dirty="0">
                    <a:latin typeface="+mj-lt"/>
                    <a:cs typeface="Times New Roman" pitchFamily="18" charset="0"/>
                  </a:rPr>
                  <a:t>a</a:t>
                </a:r>
                <a:r>
                  <a:rPr lang="en-US" sz="2000" dirty="0" smtClean="0">
                    <a:latin typeface="+mj-lt"/>
                    <a:cs typeface="Times New Roman" pitchFamily="18" charset="0"/>
                  </a:rPr>
                  <a:t>nd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000" b="1">
                              <a:latin typeface="Cambria Math"/>
                              <a:cs typeface="Times New Roman" pitchFamily="18" charset="0"/>
                            </a:rPr>
                            <m:t>𝐟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𝑚𝑎𝑥</m:t>
                          </m:r>
                        </m:sup>
                      </m:sSup>
                      <m:r>
                        <a:rPr lang="en-US" sz="2000" i="1">
                          <a:latin typeface="Cambria Math"/>
                          <a:cs typeface="Times New Roman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/>
                          <a:cs typeface="Times New Roman" pitchFamily="18" charset="0"/>
                        </a:rPr>
                        <m:t>m</m:t>
                      </m:r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𝑎𝑥</m:t>
                      </m:r>
                      <m:r>
                        <a:rPr lang="en-US" sz="2000" i="1">
                          <a:latin typeface="Cambria Math"/>
                          <a:cs typeface="Times New Roman" pitchFamily="18" charset="0"/>
                        </a:rPr>
                        <m:t>⁡{</m:t>
                      </m:r>
                      <m:r>
                        <a:rPr lang="en-US" sz="2000">
                          <a:latin typeface="Cambria Math"/>
                          <a:cs typeface="Times New Roman" pitchFamily="18" charset="0"/>
                        </a:rPr>
                        <m:t>𝐟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000">
                              <a:latin typeface="Cambria Math"/>
                              <a:cs typeface="Times New Roman" pitchFamily="18" charset="0"/>
                            </a:rPr>
                            <m:t>𝐩</m:t>
                          </m:r>
                        </m:e>
                      </m:d>
                      <m:r>
                        <a:rPr lang="en-US" sz="2000" i="1">
                          <a:latin typeface="Cambria Math"/>
                          <a:cs typeface="Times New Roman" pitchFamily="18" charset="0"/>
                        </a:rPr>
                        <m:t>,</m:t>
                      </m:r>
                      <m:r>
                        <a:rPr lang="en-US" sz="2000" b="1">
                          <a:latin typeface="Cambria Math"/>
                          <a:cs typeface="Times New Roman" pitchFamily="18" charset="0"/>
                        </a:rPr>
                        <m:t>𝐟</m:t>
                      </m:r>
                      <m:r>
                        <a:rPr lang="en-US" sz="2000" i="1">
                          <a:latin typeface="Cambria Math"/>
                          <a:cs typeface="Times New Roman" pitchFamily="18" charset="0"/>
                        </a:rPr>
                        <m:t>′</m:t>
                      </m:r>
                      <m:r>
                        <a:rPr lang="en-US" sz="2000" i="1">
                          <a:latin typeface="Cambria Math"/>
                          <a:cs typeface="Times New Roman" pitchFamily="18" charset="0"/>
                        </a:rPr>
                        <m:t>(</m:t>
                      </m:r>
                      <m:r>
                        <a:rPr lang="en-US" sz="2000" b="1">
                          <a:latin typeface="Cambria Math"/>
                          <a:cs typeface="Times New Roman" pitchFamily="18" charset="0"/>
                        </a:rPr>
                        <m:t>𝐩</m:t>
                      </m:r>
                      <m:r>
                        <a:rPr lang="en-US" sz="2000" i="1">
                          <a:latin typeface="Cambria Math"/>
                          <a:cs typeface="Times New Roman" pitchFamily="18" charset="0"/>
                        </a:rPr>
                        <m:t>)}</m:t>
                      </m:r>
                    </m:oMath>
                  </m:oMathPara>
                </a14:m>
                <a:endParaRPr lang="en-US" sz="2000" dirty="0" smtClean="0">
                  <a:cs typeface="Times New Roman" pitchFamily="18" charset="0"/>
                </a:endParaRPr>
              </a:p>
              <a:p>
                <a:pPr lvl="2"/>
                <a:r>
                  <a:rPr lang="en-US" sz="2000" dirty="0">
                    <a:latin typeface="+mj-lt"/>
                    <a:cs typeface="Times New Roman" pitchFamily="18" charset="0"/>
                  </a:rPr>
                  <a:t>where the minimum or maximum operation is applied component-wise.</a:t>
                </a:r>
              </a:p>
              <a:p>
                <a:pPr lvl="2"/>
                <a:endParaRPr lang="en-US" sz="2000" dirty="0" smtClean="0">
                  <a:latin typeface="+mj-lt"/>
                  <a:cs typeface="Times New Roman" pitchFamily="18" charset="0"/>
                </a:endParaRPr>
              </a:p>
              <a:p>
                <a:pPr lvl="2"/>
                <a:endParaRPr lang="en-US" sz="2000" dirty="0">
                  <a:latin typeface="+mj-lt"/>
                  <a:cs typeface="Times New Roman" pitchFamily="18" charset="0"/>
                </a:endParaRPr>
              </a:p>
              <a:p>
                <a:pPr lvl="2"/>
                <a:r>
                  <a:rPr lang="en-US" sz="2000" dirty="0" smtClean="0">
                    <a:solidFill>
                      <a:srgbClr val="FF0000"/>
                    </a:solidFill>
                    <a:latin typeface="+mj-lt"/>
                    <a:cs typeface="Times New Roman" pitchFamily="18" charset="0"/>
                  </a:rPr>
                  <a:t>Theorem</a:t>
                </a:r>
                <a:r>
                  <a:rPr lang="en-US" sz="2000" dirty="0">
                    <a:solidFill>
                      <a:srgbClr val="FF0000"/>
                    </a:solidFill>
                    <a:latin typeface="+mj-lt"/>
                    <a:cs typeface="Times New Roman" pitchFamily="18" charset="0"/>
                  </a:rPr>
                  <a:t>: </a:t>
                </a:r>
                <a:r>
                  <a:rPr lang="en-US" sz="2000" dirty="0">
                    <a:latin typeface="+mj-lt"/>
                    <a:cs typeface="Times New Roman" pitchFamily="18" charset="0"/>
                  </a:rPr>
                  <a:t>if 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/>
                        <a:cs typeface="Times New Roman" pitchFamily="18" charset="0"/>
                      </a:rPr>
                      <m:t>𝐟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000">
                            <a:latin typeface="Cambria Math"/>
                            <a:cs typeface="Times New Roman" pitchFamily="18" charset="0"/>
                          </a:rPr>
                          <m:t>𝐩</m:t>
                        </m:r>
                      </m:e>
                    </m:d>
                  </m:oMath>
                </a14:m>
                <a:r>
                  <a:rPr lang="en-US" sz="2000" dirty="0">
                    <a:latin typeface="+mj-lt"/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/>
                        <a:cs typeface="Times New Roman" pitchFamily="18" charset="0"/>
                      </a:rPr>
                      <m:t>𝐟</m:t>
                    </m:r>
                    <m:r>
                      <a:rPr lang="en-US" sz="2000">
                        <a:latin typeface="Cambria Math"/>
                        <a:cs typeface="Times New Roman" pitchFamily="18" charset="0"/>
                      </a:rPr>
                      <m:t>′</m:t>
                    </m:r>
                    <m:r>
                      <a:rPr lang="en-US" sz="200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000">
                        <a:latin typeface="Cambria Math"/>
                        <a:cs typeface="Times New Roman" pitchFamily="18" charset="0"/>
                      </a:rPr>
                      <m:t>𝐩</m:t>
                    </m:r>
                    <m:r>
                      <a:rPr lang="en-US" sz="2000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+mj-lt"/>
                    <a:cs typeface="Times New Roman" pitchFamily="18" charset="0"/>
                  </a:rPr>
                  <a:t> are two-sided scalable functions,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000">
                            <a:latin typeface="Cambria Math"/>
                            <a:cs typeface="Times New Roman" pitchFamily="18" charset="0"/>
                          </a:rPr>
                          <m:t>𝐟</m:t>
                        </m:r>
                      </m:e>
                      <m:sup>
                        <m:r>
                          <a:rPr lang="en-US" sz="2000">
                            <a:latin typeface="Cambria Math"/>
                            <a:cs typeface="Times New Roman" pitchFamily="18" charset="0"/>
                          </a:rPr>
                          <m:t>𝑚𝑖𝑛</m:t>
                        </m:r>
                      </m:sup>
                    </m:sSup>
                  </m:oMath>
                </a14:m>
                <a:r>
                  <a:rPr lang="en-US" sz="2000" dirty="0">
                    <a:latin typeface="+mj-lt"/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000">
                            <a:latin typeface="Cambria Math"/>
                            <a:cs typeface="Times New Roman" pitchFamily="18" charset="0"/>
                          </a:rPr>
                          <m:t>𝐟</m:t>
                        </m:r>
                      </m:e>
                      <m:sup>
                        <m:r>
                          <a:rPr lang="en-US" sz="2000">
                            <a:latin typeface="Cambria Math"/>
                            <a:cs typeface="Times New Roman" pitchFamily="18" charset="0"/>
                          </a:rPr>
                          <m:t>𝑚𝑎𝑥</m:t>
                        </m:r>
                      </m:sup>
                    </m:sSup>
                  </m:oMath>
                </a14:m>
                <a:r>
                  <a:rPr lang="en-US" sz="2000" dirty="0">
                    <a:latin typeface="+mj-lt"/>
                    <a:cs typeface="Times New Roman" pitchFamily="18" charset="0"/>
                  </a:rPr>
                  <a:t> are also two-sided scalable functions.</a:t>
                </a:r>
              </a:p>
              <a:p>
                <a:pPr lvl="2"/>
                <a:endParaRPr lang="en-US" sz="2000" dirty="0" smtClean="0">
                  <a:latin typeface="+mj-lt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812484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36512" y="1521023"/>
                <a:ext cx="8964612" cy="5940425"/>
              </a:xfrm>
              <a:prstGeom prst="rect">
                <a:avLst/>
              </a:prstGeom>
              <a:blipFill rotWithShape="1">
                <a:blip r:embed="rId4"/>
                <a:stretch>
                  <a:fillRect t="-51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12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fa-IR"/>
          </a:p>
        </p:txBody>
      </p:sp>
      <p:sp>
        <p:nvSpPr>
          <p:cNvPr id="181248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7333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Van diagram for these three framework</a:t>
            </a:r>
          </a:p>
          <a:p>
            <a:r>
              <a:rPr lang="en-US" smtClean="0"/>
              <a:t>………..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28D079-2BAD-4D5D-ABAD-822F90E0E949}" type="slidenum">
              <a:rPr lang="ar-SA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4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507288" cy="1139825"/>
          </a:xfrm>
        </p:spPr>
        <p:txBody>
          <a:bodyPr/>
          <a:lstStyle/>
          <a:p>
            <a:r>
              <a:rPr lang="en-US" sz="3400" dirty="0"/>
              <a:t>Theoretical Frameworks for Convergence Analysis of DPC </a:t>
            </a:r>
            <a:r>
              <a:rPr lang="en-US" sz="3400" dirty="0" smtClean="0"/>
              <a:t>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5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indent="-381000" eaLnBrk="1" hangingPunct="1">
                  <a:buSzTx/>
                  <a:buBlip>
                    <a:blip r:embed="rId2"/>
                  </a:buBlip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Main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theorem:</a:t>
                </a:r>
              </a:p>
              <a:p>
                <a:pPr marL="0" indent="0" eaLnBrk="1" hangingPunct="1">
                  <a:buSzTx/>
                  <a:buNone/>
                  <a:defRPr/>
                </a:pPr>
                <a:r>
                  <a:rPr lang="en-US" dirty="0" smtClean="0">
                    <a:cs typeface="Times New Roman" pitchFamily="18" charset="0"/>
                  </a:rPr>
                  <a:t>If a given power-update function is standard type I or standard type II, or two-sided scalable then</a:t>
                </a:r>
              </a:p>
              <a:p>
                <a:pPr lvl="1" indent="-381000" eaLnBrk="1" hangingPunct="1">
                  <a:buSzTx/>
                  <a:buBlip>
                    <a:blip r:embed="rId2"/>
                  </a:buBlip>
                  <a:defRPr/>
                </a:pPr>
                <a:r>
                  <a:rPr lang="en-US" dirty="0" smtClean="0">
                    <a:latin typeface="+mj-lt"/>
                    <a:cs typeface="Times New Roman" pitchFamily="18" charset="0"/>
                  </a:rPr>
                  <a:t>if the power update function has a fixed-point, then it is unique. </a:t>
                </a:r>
              </a:p>
              <a:p>
                <a:pPr lvl="1" indent="-381000" eaLnBrk="1" hangingPunct="1">
                  <a:buSzTx/>
                  <a:buBlip>
                    <a:blip r:embed="rId2"/>
                  </a:buBlip>
                  <a:defRPr/>
                </a:pPr>
                <a:r>
                  <a:rPr lang="en-US" dirty="0">
                    <a:latin typeface="+mj-lt"/>
                    <a:cs typeface="Times New Roman" pitchFamily="18" charset="0"/>
                  </a:rPr>
                  <a:t>if the power update function </a:t>
                </a:r>
                <a:r>
                  <a:rPr lang="en-US" dirty="0" smtClean="0">
                    <a:latin typeface="+mj-lt"/>
                    <a:cs typeface="Times New Roman" pitchFamily="18" charset="0"/>
                  </a:rPr>
                  <a:t>has a fixed-point, then the power vector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  <a:cs typeface="Times New Roman" pitchFamily="18" charset="0"/>
                      </a:rPr>
                      <m:t>𝐩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>
                    <a:latin typeface="+mj-lt"/>
                    <a:cs typeface="Times New Roman" pitchFamily="18" charset="0"/>
                  </a:rPr>
                  <a:t> converges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/>
                            <a:cs typeface="Times New Roman" pitchFamily="18" charset="0"/>
                          </a:rPr>
                          <m:t>𝐩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>
                    <a:latin typeface="+mj-lt"/>
                    <a:cs typeface="Times New Roman" pitchFamily="18" charset="0"/>
                  </a:rPr>
                  <a:t> in both synchronous and asynchronous power updating cases</a:t>
                </a:r>
              </a:p>
            </p:txBody>
          </p:sp>
        </mc:Choice>
        <mc:Fallback xmlns="">
          <p:sp>
            <p:nvSpPr>
              <p:cNvPr id="2355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481" t="-1346" r="-1037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57439C1-DCB7-4CD5-8BFF-1B728EE13AC2}" type="slidenum">
              <a:rPr lang="ar-SA" smtClean="0"/>
              <a:pPr eaLnBrk="1" hangingPunct="1"/>
              <a:t>36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379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507288" cy="1139825"/>
          </a:xfrm>
        </p:spPr>
        <p:txBody>
          <a:bodyPr/>
          <a:lstStyle/>
          <a:p>
            <a:r>
              <a:rPr lang="en-US" sz="3400" dirty="0"/>
              <a:t>Theoretical Frameworks for Convergence Analysis of DPC </a:t>
            </a:r>
            <a:r>
              <a:rPr lang="en-US" sz="3400" dirty="0" smtClean="0"/>
              <a:t>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5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indent="-381000" eaLnBrk="1" hangingPunct="1">
                  <a:buSzTx/>
                  <a:buBlip>
                    <a:blip r:embed="rId2"/>
                  </a:buBlip>
                  <a:defRPr/>
                </a:pPr>
                <a:r>
                  <a:rPr lang="en-US" dirty="0" smtClean="0">
                    <a:solidFill>
                      <a:srgbClr val="FF0000"/>
                    </a:solidFill>
                  </a:rPr>
                  <a:t>Main theorem:</a:t>
                </a:r>
              </a:p>
              <a:p>
                <a:pPr lvl="1" indent="-381000" eaLnBrk="1" hangingPunct="1">
                  <a:buSzTx/>
                  <a:buBlip>
                    <a:blip r:embed="rId2"/>
                  </a:buBlip>
                  <a:defRPr/>
                </a:pPr>
                <a:r>
                  <a:rPr lang="en-US" dirty="0" smtClean="0">
                    <a:latin typeface="+mj-lt"/>
                    <a:cs typeface="Times New Roman" pitchFamily="18" charset="0"/>
                  </a:rPr>
                  <a:t>Given a two sided scalable function, if there exists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  <a:cs typeface="Times New Roman" pitchFamily="18" charset="0"/>
                      </a:rPr>
                      <m:t>𝒍</m:t>
                    </m:r>
                    <m:r>
                      <a:rPr lang="en-US" b="1" i="1" smtClean="0">
                        <a:latin typeface="Cambria Math"/>
                        <a:cs typeface="Times New Roman" pitchFamily="18" charset="0"/>
                      </a:rPr>
                      <m:t>,</m:t>
                    </m:r>
                    <m:r>
                      <a:rPr lang="en-US" b="1" i="1" smtClean="0">
                        <a:latin typeface="Cambria Math"/>
                        <a:cs typeface="Times New Roman" pitchFamily="18" charset="0"/>
                      </a:rPr>
                      <m:t>𝒖</m:t>
                    </m:r>
                    <m:r>
                      <a:rPr lang="en-US" b="1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&gt;</m:t>
                    </m:r>
                    <m:r>
                      <a:rPr lang="en-US" b="1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𝒐</m:t>
                    </m:r>
                  </m:oMath>
                </a14:m>
                <a:r>
                  <a:rPr lang="en-US" b="1" dirty="0" smtClean="0">
                    <a:latin typeface="+mj-lt"/>
                    <a:cs typeface="Times New Roman" pitchFamily="18" charset="0"/>
                  </a:rPr>
                  <a:t> </a:t>
                </a:r>
                <a:r>
                  <a:rPr lang="en-US" dirty="0">
                    <a:latin typeface="+mj-lt"/>
                    <a:cs typeface="Times New Roman" pitchFamily="18" charset="0"/>
                  </a:rPr>
                  <a:t>such </a:t>
                </a:r>
                <a:r>
                  <a:rPr lang="en-US" dirty="0" smtClean="0">
                    <a:latin typeface="+mj-lt"/>
                    <a:cs typeface="Times New Roman" pitchFamily="18" charset="0"/>
                  </a:rPr>
                  <a:t>that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  <a:cs typeface="Times New Roman" pitchFamily="18" charset="0"/>
                      </a:rPr>
                      <m:t>𝒍</m:t>
                    </m:r>
                    <m:r>
                      <a:rPr lang="en-US" b="1" i="1">
                        <a:latin typeface="Cambria Math"/>
                        <a:ea typeface="Cambria Math"/>
                        <a:cs typeface="Times New Roman" pitchFamily="18" charset="0"/>
                      </a:rPr>
                      <m:t>≤</m:t>
                    </m:r>
                    <m:r>
                      <a:rPr lang="en-US" b="1">
                        <a:latin typeface="Cambria Math"/>
                        <a:ea typeface="Cambria Math"/>
                        <a:cs typeface="Times New Roman" pitchFamily="18" charset="0"/>
                      </a:rPr>
                      <m:t>𝐟</m:t>
                    </m:r>
                    <m:r>
                      <a:rPr lang="en-US">
                        <a:latin typeface="Cambria Math"/>
                        <a:ea typeface="Cambria Math"/>
                        <a:cs typeface="Times New Roman" pitchFamily="18" charset="0"/>
                      </a:rPr>
                      <m:t>(</m:t>
                    </m:r>
                    <m:r>
                      <a:rPr lang="en-US" b="1" i="0" dirty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𝐩</m:t>
                    </m:r>
                    <m:r>
                      <a:rPr lang="en-US" dirty="0">
                        <a:latin typeface="Cambria Math"/>
                        <a:ea typeface="Cambria Math"/>
                        <a:cs typeface="Times New Roman" pitchFamily="18" charset="0"/>
                      </a:rPr>
                      <m:t>)</m:t>
                    </m:r>
                    <m:r>
                      <a:rPr lang="en-US" i="1" dirty="0">
                        <a:latin typeface="Cambria Math"/>
                        <a:ea typeface="Cambria Math"/>
                        <a:cs typeface="Times New Roman" pitchFamily="18" charset="0"/>
                      </a:rPr>
                      <m:t>≤</m:t>
                    </m:r>
                    <m:r>
                      <a:rPr lang="en-US" b="1" i="1">
                        <a:latin typeface="Cambria Math"/>
                        <a:cs typeface="Times New Roman" pitchFamily="18" charset="0"/>
                      </a:rPr>
                      <m:t>𝒖</m:t>
                    </m:r>
                  </m:oMath>
                </a14:m>
                <a:r>
                  <a:rPr lang="en-US" b="1" dirty="0" smtClean="0">
                    <a:latin typeface="+mj-lt"/>
                    <a:cs typeface="Times New Roman" pitchFamily="18" charset="0"/>
                  </a:rPr>
                  <a:t> </a:t>
                </a:r>
                <a:r>
                  <a:rPr lang="en-US" dirty="0" smtClean="0">
                    <a:latin typeface="+mj-lt"/>
                    <a:cs typeface="Times New Roman" pitchFamily="18" charset="0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/>
                        <a:cs typeface="Times New Roman" pitchFamily="18" charset="0"/>
                      </a:rPr>
                      <m:t>𝐩</m:t>
                    </m:r>
                    <m:r>
                      <a:rPr lang="en-US" b="1" i="1"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+mj-lt"/>
                    <a:cs typeface="Times New Roman" pitchFamily="18" charset="0"/>
                  </a:rPr>
                  <a:t> then a fixed point exists</a:t>
                </a:r>
                <a:endParaRPr lang="en-US" dirty="0">
                  <a:latin typeface="+mj-lt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355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346" r="-2370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57439C1-DCB7-4CD5-8BFF-1B728EE13AC2}" type="slidenum">
              <a:rPr lang="ar-SA" smtClean="0"/>
              <a:pPr eaLnBrk="1" hangingPunct="1"/>
              <a:t>37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4148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z="3000" b="1" dirty="0">
                <a:latin typeface="Times New Roman" pitchFamily="18" charset="0"/>
                <a:cs typeface="Times New Roman" pitchFamily="18" charset="0"/>
              </a:rPr>
              <a:t>Power Control in Wireless Cellular </a:t>
            </a:r>
            <a:r>
              <a:rPr lang="en-US" altLang="fa-IR" sz="3000" b="1" dirty="0" smtClean="0">
                <a:latin typeface="Times New Roman" pitchFamily="18" charset="0"/>
                <a:cs typeface="Times New Roman" pitchFamily="18" charset="0"/>
              </a:rPr>
              <a:t>Networks</a:t>
            </a:r>
            <a:r>
              <a:rPr lang="en-US" altLang="fa-IR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fa-IR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/>
              <a:t>Lecture 5 Outline</a:t>
            </a:r>
            <a:endParaRPr lang="fa-IR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640960" cy="5328592"/>
          </a:xfrm>
        </p:spPr>
        <p:txBody>
          <a:bodyPr/>
          <a:lstStyle/>
          <a:p>
            <a:r>
              <a:rPr lang="en-US" dirty="0" smtClean="0"/>
              <a:t>Performance Measures</a:t>
            </a:r>
          </a:p>
          <a:p>
            <a:r>
              <a:rPr lang="en-US" dirty="0"/>
              <a:t>Why Power Control?</a:t>
            </a:r>
          </a:p>
          <a:p>
            <a:r>
              <a:rPr lang="en-US" dirty="0" smtClean="0"/>
              <a:t>Closed-Loop </a:t>
            </a:r>
            <a:r>
              <a:rPr lang="en-US" dirty="0"/>
              <a:t>and Open-Loop Power </a:t>
            </a:r>
            <a:r>
              <a:rPr lang="en-US" dirty="0" smtClean="0"/>
              <a:t>Control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Different Power Control Optimization Problems </a:t>
            </a:r>
          </a:p>
          <a:p>
            <a:pPr>
              <a:lnSpc>
                <a:spcPct val="117000"/>
              </a:lnSpc>
            </a:pPr>
            <a:r>
              <a:rPr lang="en-US" dirty="0" smtClean="0">
                <a:solidFill>
                  <a:srgbClr val="FF0000"/>
                </a:solidFill>
              </a:rPr>
              <a:t>Distributed Power Control Algorithms</a:t>
            </a:r>
          </a:p>
          <a:p>
            <a:pPr lvl="1"/>
            <a:r>
              <a:rPr lang="en-US" dirty="0"/>
              <a:t>Criteria for Evaluation and Analysis of Distributed </a:t>
            </a:r>
            <a:r>
              <a:rPr lang="en-US" dirty="0" smtClean="0"/>
              <a:t>Power Control</a:t>
            </a:r>
          </a:p>
          <a:p>
            <a:pPr lvl="1">
              <a:lnSpc>
                <a:spcPct val="117000"/>
              </a:lnSpc>
            </a:pPr>
            <a:r>
              <a:rPr lang="en-US" dirty="0" smtClean="0"/>
              <a:t>Convergence Analysis Framework for Distributed Power Control Algorithms</a:t>
            </a:r>
          </a:p>
          <a:p>
            <a:pPr lvl="1">
              <a:lnSpc>
                <a:spcPct val="117000"/>
              </a:lnSpc>
            </a:pPr>
            <a:r>
              <a:rPr lang="en-US" dirty="0" smtClean="0">
                <a:solidFill>
                  <a:srgbClr val="FF0000"/>
                </a:solidFill>
              </a:rPr>
              <a:t>Existing Distributed Power Control Algorithms</a:t>
            </a:r>
          </a:p>
          <a:p>
            <a:pPr>
              <a:lnSpc>
                <a:spcPct val="117000"/>
              </a:lnSpc>
            </a:pPr>
            <a:r>
              <a:rPr lang="en-US" dirty="0" smtClean="0"/>
              <a:t>Some Open Problems</a:t>
            </a:r>
          </a:p>
          <a:p>
            <a:pPr lvl="1">
              <a:lnSpc>
                <a:spcPct val="117000"/>
              </a:lnSpc>
            </a:pPr>
            <a:endParaRPr lang="en-US" dirty="0" smtClean="0"/>
          </a:p>
          <a:p>
            <a:pPr>
              <a:lnSpc>
                <a:spcPct val="117000"/>
              </a:lnSpc>
            </a:pPr>
            <a:endParaRPr lang="en-US" dirty="0" smtClean="0"/>
          </a:p>
          <a:p>
            <a:pPr>
              <a:lnSpc>
                <a:spcPct val="117000"/>
              </a:lnSpc>
            </a:pPr>
            <a:endParaRPr lang="en-US" dirty="0" smtClean="0"/>
          </a:p>
          <a:p>
            <a:endParaRPr lang="fa-IR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BA508607-91F6-483C-A475-4C9EA73577AB}" type="slidenum">
              <a:rPr lang="ar-SA" smtClean="0"/>
              <a:pPr eaLnBrk="1" hangingPunct="1"/>
              <a:t>38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897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31800"/>
            <a:ext cx="8472488" cy="1139825"/>
          </a:xfrm>
        </p:spPr>
        <p:txBody>
          <a:bodyPr anchor="ctr"/>
          <a:lstStyle/>
          <a:p>
            <a:pPr algn="ctr" eaLnBrk="1" hangingPunct="1"/>
            <a:r>
              <a:rPr lang="en-US" dirty="0" smtClean="0"/>
              <a:t> Distributed Power Control (DPC)</a:t>
            </a:r>
            <a:r>
              <a:rPr lang="en-US" sz="6600" dirty="0" smtClean="0">
                <a:cs typeface="Times New Roman" pitchFamily="18" charset="0"/>
              </a:rPr>
              <a:t/>
            </a:r>
            <a:br>
              <a:rPr lang="en-US" sz="6600" dirty="0" smtClean="0">
                <a:cs typeface="Times New Roman" pitchFamily="18" charset="0"/>
              </a:rPr>
            </a:br>
            <a:endParaRPr lang="en-US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0188"/>
            <a:ext cx="8229600" cy="5143500"/>
          </a:xfrm>
        </p:spPr>
        <p:txBody>
          <a:bodyPr/>
          <a:lstStyle/>
          <a:p>
            <a:pPr marL="438150" indent="-381000" eaLnBrk="1" hangingPunct="1">
              <a:buSzTx/>
              <a:buFont typeface="Wingdings" pitchFamily="2" charset="2"/>
              <a:buBlip>
                <a:blip r:embed="rId3"/>
              </a:buBlip>
              <a:defRPr/>
            </a:pPr>
            <a:r>
              <a:rPr lang="en-US" dirty="0" smtClean="0">
                <a:latin typeface="+mj-lt"/>
                <a:cs typeface="Times New Roman" pitchFamily="18" charset="0"/>
              </a:rPr>
              <a:t>Existing DPC Algorithms</a:t>
            </a:r>
          </a:p>
          <a:p>
            <a:pPr marL="838200" lvl="1" indent="-381000" eaLnBrk="1" hangingPunct="1">
              <a:lnSpc>
                <a:spcPct val="117000"/>
              </a:lnSpc>
              <a:buSzTx/>
              <a:buBlip>
                <a:blip r:embed="rId3"/>
              </a:buBlip>
              <a:defRPr/>
            </a:pPr>
            <a:r>
              <a:rPr lang="en-US" dirty="0">
                <a:latin typeface="+mj-lt"/>
                <a:cs typeface="Times New Roman" pitchFamily="18" charset="0"/>
              </a:rPr>
              <a:t>Target-SIR tracking power </a:t>
            </a:r>
            <a:r>
              <a:rPr lang="en-US" dirty="0" smtClean="0">
                <a:latin typeface="+mj-lt"/>
                <a:cs typeface="Times New Roman" pitchFamily="18" charset="0"/>
              </a:rPr>
              <a:t>control (TPC)</a:t>
            </a:r>
          </a:p>
          <a:p>
            <a:pPr marL="838200" lvl="1" indent="-381000" eaLnBrk="1" hangingPunct="1">
              <a:lnSpc>
                <a:spcPct val="117000"/>
              </a:lnSpc>
              <a:buSzTx/>
              <a:buBlip>
                <a:blip r:embed="rId3"/>
              </a:buBlip>
              <a:defRPr/>
            </a:pPr>
            <a:r>
              <a:rPr lang="en-US" dirty="0">
                <a:cs typeface="Times New Roman" pitchFamily="18" charset="0"/>
              </a:rPr>
              <a:t>Target-SIR tracking power </a:t>
            </a:r>
            <a:r>
              <a:rPr lang="en-US" dirty="0" smtClean="0">
                <a:cs typeface="Times New Roman" pitchFamily="18" charset="0"/>
              </a:rPr>
              <a:t>control with permanent removal (TPC-PR)</a:t>
            </a:r>
          </a:p>
          <a:p>
            <a:pPr marL="838200" lvl="1" indent="-381000" eaLnBrk="1" hangingPunct="1">
              <a:lnSpc>
                <a:spcPct val="117000"/>
              </a:lnSpc>
              <a:buSzTx/>
              <a:buBlip>
                <a:blip r:embed="rId3"/>
              </a:buBlip>
              <a:defRPr/>
            </a:pPr>
            <a:r>
              <a:rPr lang="en-US" dirty="0">
                <a:cs typeface="Times New Roman" pitchFamily="18" charset="0"/>
              </a:rPr>
              <a:t>Target-SIR tracking power control with t</a:t>
            </a:r>
            <a:r>
              <a:rPr lang="en-US" dirty="0" smtClean="0">
                <a:cs typeface="Times New Roman" pitchFamily="18" charset="0"/>
              </a:rPr>
              <a:t>emporary removal (TPC-TR)</a:t>
            </a:r>
            <a:endParaRPr lang="en-US" dirty="0">
              <a:cs typeface="Times New Roman" pitchFamily="18" charset="0"/>
            </a:endParaRPr>
          </a:p>
          <a:p>
            <a:pPr marL="838200" lvl="1" indent="-381000" eaLnBrk="1" hangingPunct="1">
              <a:lnSpc>
                <a:spcPct val="117000"/>
              </a:lnSpc>
              <a:buSzTx/>
              <a:buBlip>
                <a:blip r:embed="rId3"/>
              </a:buBlip>
              <a:defRPr/>
            </a:pPr>
            <a:r>
              <a:rPr lang="en-US" dirty="0" smtClean="0">
                <a:latin typeface="+mj-lt"/>
                <a:cs typeface="Times New Roman" pitchFamily="18" charset="0"/>
              </a:rPr>
              <a:t>Pareto </a:t>
            </a:r>
            <a:r>
              <a:rPr lang="en-US" dirty="0">
                <a:latin typeface="+mj-lt"/>
                <a:cs typeface="Times New Roman" pitchFamily="18" charset="0"/>
              </a:rPr>
              <a:t>and energy efficient target-SIR tracking with feasibility check </a:t>
            </a:r>
            <a:r>
              <a:rPr lang="en-US" dirty="0" smtClean="0">
                <a:latin typeface="+mj-lt"/>
                <a:cs typeface="Times New Roman" pitchFamily="18" charset="0"/>
              </a:rPr>
              <a:t>(DFC)</a:t>
            </a:r>
            <a:endParaRPr lang="en-US" dirty="0">
              <a:latin typeface="+mj-lt"/>
              <a:cs typeface="Times New Roman" pitchFamily="18" charset="0"/>
            </a:endParaRPr>
          </a:p>
          <a:p>
            <a:pPr marL="838200" lvl="1" indent="-381000" eaLnBrk="1" hangingPunct="1">
              <a:lnSpc>
                <a:spcPct val="117000"/>
              </a:lnSpc>
              <a:buSzTx/>
              <a:buBlip>
                <a:blip r:embed="rId3"/>
              </a:buBlip>
              <a:defRPr/>
            </a:pPr>
            <a:r>
              <a:rPr lang="en-US" dirty="0">
                <a:latin typeface="+mj-lt"/>
                <a:cs typeface="Times New Roman" pitchFamily="18" charset="0"/>
              </a:rPr>
              <a:t>Opportunistic </a:t>
            </a:r>
            <a:r>
              <a:rPr lang="en-US" dirty="0" smtClean="0">
                <a:latin typeface="+mj-lt"/>
                <a:cs typeface="Times New Roman" pitchFamily="18" charset="0"/>
              </a:rPr>
              <a:t>power control (OPC)</a:t>
            </a:r>
            <a:endParaRPr lang="en-US" dirty="0">
              <a:latin typeface="+mj-lt"/>
              <a:cs typeface="Times New Roman" pitchFamily="18" charset="0"/>
            </a:endParaRPr>
          </a:p>
          <a:p>
            <a:pPr marL="838200" lvl="1" indent="-381000" eaLnBrk="1" hangingPunct="1">
              <a:lnSpc>
                <a:spcPct val="117000"/>
              </a:lnSpc>
              <a:buSzTx/>
              <a:buBlip>
                <a:blip r:embed="rId3"/>
              </a:buBlip>
              <a:defRPr/>
            </a:pPr>
            <a:r>
              <a:rPr lang="en-US" dirty="0">
                <a:latin typeface="+mj-lt"/>
                <a:cs typeface="Times New Roman" pitchFamily="18" charset="0"/>
              </a:rPr>
              <a:t>Dynamic </a:t>
            </a:r>
            <a:r>
              <a:rPr lang="en-US" dirty="0" smtClean="0">
                <a:latin typeface="+mj-lt"/>
                <a:cs typeface="Times New Roman" pitchFamily="18" charset="0"/>
              </a:rPr>
              <a:t>target-SIR </a:t>
            </a:r>
            <a:r>
              <a:rPr lang="en-US" dirty="0">
                <a:latin typeface="+mj-lt"/>
                <a:cs typeface="Times New Roman" pitchFamily="18" charset="0"/>
              </a:rPr>
              <a:t>tracking power </a:t>
            </a:r>
            <a:r>
              <a:rPr lang="en-US" dirty="0" smtClean="0">
                <a:latin typeface="+mj-lt"/>
                <a:cs typeface="Times New Roman" pitchFamily="18" charset="0"/>
              </a:rPr>
              <a:t>control (DTPC)</a:t>
            </a:r>
            <a:endParaRPr lang="en-US" dirty="0">
              <a:latin typeface="+mj-lt"/>
              <a:cs typeface="Times New Roman" pitchFamily="18" charset="0"/>
            </a:endParaRPr>
          </a:p>
          <a:p>
            <a:pPr lvl="1">
              <a:lnSpc>
                <a:spcPct val="117000"/>
              </a:lnSpc>
              <a:defRPr/>
            </a:pPr>
            <a:endParaRPr lang="en-US" dirty="0" smtClean="0">
              <a:latin typeface="+mj-lt"/>
            </a:endParaRPr>
          </a:p>
          <a:p>
            <a:pPr marL="457200" lvl="1" indent="0" eaLnBrk="1" hangingPunct="1">
              <a:buSzTx/>
              <a:buFont typeface="Wingdings" pitchFamily="2" charset="2"/>
              <a:buNone/>
              <a:defRPr/>
            </a:pPr>
            <a:endParaRPr lang="en-US" dirty="0" smtClean="0">
              <a:latin typeface="+mj-lt"/>
              <a:cs typeface="Times New Roman" pitchFamily="18" charset="0"/>
            </a:endParaRPr>
          </a:p>
          <a:p>
            <a:pPr marL="838200" lvl="1" indent="-381000" eaLnBrk="1" hangingPunct="1">
              <a:buSzTx/>
              <a:buFont typeface="Wingdings" pitchFamily="2" charset="2"/>
              <a:buNone/>
              <a:defRPr/>
            </a:pPr>
            <a:endParaRPr lang="en-US" dirty="0" smtClean="0">
              <a:latin typeface="+mj-lt"/>
              <a:ea typeface="+mn-ea"/>
              <a:cs typeface="Times New Roman" pitchFamily="18" charset="0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8EE1E1C-6F59-4A87-ADC8-173701E6E379}" type="slidenum">
              <a:rPr lang="ar-SA" smtClean="0"/>
              <a:pPr eaLnBrk="1" hangingPunct="1"/>
              <a:t>39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137367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algn="ctr" eaLnBrk="1" hangingPunct="1"/>
            <a:r>
              <a:rPr lang="en-US" dirty="0" smtClean="0"/>
              <a:t>Performance Measures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80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438150" indent="-381000" eaLnBrk="1" hangingPunct="1">
                  <a:buSzTx/>
                  <a:buFontTx/>
                  <a:buBlip>
                    <a:blip r:embed="rId4"/>
                  </a:buBlip>
                  <a:defRPr/>
                </a:pPr>
                <a:r>
                  <a:rPr lang="en-US" sz="2400" dirty="0" smtClean="0">
                    <a:latin typeface="+mj-lt"/>
                    <a:cs typeface="Times New Roman" pitchFamily="18" charset="0"/>
                  </a:rPr>
                  <a:t>Performance measures</a:t>
                </a:r>
              </a:p>
              <a:p>
                <a:pPr marL="838200" lvl="1" indent="-381000" eaLnBrk="1" hangingPunct="1">
                  <a:buSzTx/>
                  <a:buFontTx/>
                  <a:buBlip>
                    <a:blip r:embed="rId4"/>
                  </a:buBlip>
                  <a:defRPr/>
                </a:pPr>
                <a:endParaRPr lang="en-US" sz="2000" dirty="0" smtClean="0">
                  <a:latin typeface="+mj-lt"/>
                  <a:cs typeface="Times New Roman" pitchFamily="18" charset="0"/>
                </a:endParaRPr>
              </a:p>
              <a:p>
                <a:pPr marL="838200" lvl="1" indent="-381000" eaLnBrk="1" hangingPunct="1">
                  <a:buSzTx/>
                  <a:buFontTx/>
                  <a:buBlip>
                    <a:blip r:embed="rId4"/>
                  </a:buBlip>
                  <a:defRPr/>
                </a:pPr>
                <a:r>
                  <a:rPr lang="en-US" sz="2000" dirty="0" smtClean="0">
                    <a:latin typeface="+mj-lt"/>
                    <a:cs typeface="Times New Roman" pitchFamily="18" charset="0"/>
                  </a:rPr>
                  <a:t>Throughput for a user:</a:t>
                </a:r>
              </a:p>
              <a:p>
                <a:pPr marL="838200" lvl="1" indent="-381000" eaLnBrk="1" hangingPunct="1">
                  <a:buSzTx/>
                  <a:buFontTx/>
                  <a:buBlip>
                    <a:blip r:embed="rId4"/>
                  </a:buBlip>
                  <a:defRPr/>
                </a:pPr>
                <a:endParaRPr lang="en-US" sz="2000" dirty="0" smtClean="0">
                  <a:latin typeface="+mj-lt"/>
                  <a:cs typeface="Times New Roman" pitchFamily="18" charset="0"/>
                </a:endParaRPr>
              </a:p>
              <a:p>
                <a:pPr marL="838200" lvl="1" indent="-381000" eaLnBrk="1" hangingPunct="1">
                  <a:buSzTx/>
                  <a:buFontTx/>
                  <a:buBlip>
                    <a:blip r:embed="rId4"/>
                  </a:buBlip>
                  <a:defRPr/>
                </a:pPr>
                <a:endParaRPr lang="en-US" sz="2000" dirty="0" smtClean="0">
                  <a:latin typeface="+mj-lt"/>
                  <a:cs typeface="Times New Roman" pitchFamily="18" charset="0"/>
                </a:endParaRPr>
              </a:p>
              <a:p>
                <a:pPr marL="838200" lvl="1" indent="-381000" eaLnBrk="1" hangingPunct="1">
                  <a:buSzTx/>
                  <a:buFontTx/>
                  <a:buBlip>
                    <a:blip r:embed="rId4"/>
                  </a:buBlip>
                  <a:defRPr/>
                </a:pPr>
                <a:r>
                  <a:rPr lang="en-US" sz="2000" dirty="0" smtClean="0">
                    <a:latin typeface="+mj-lt"/>
                    <a:cs typeface="Times New Roman" pitchFamily="18" charset="0"/>
                  </a:rPr>
                  <a:t>System throughput:</a:t>
                </a:r>
              </a:p>
              <a:p>
                <a:pPr marL="838200" lvl="1" indent="-381000" eaLnBrk="1" hangingPunct="1">
                  <a:buSzTx/>
                  <a:buFontTx/>
                  <a:buBlip>
                    <a:blip r:embed="rId4"/>
                  </a:buBlip>
                  <a:defRPr/>
                </a:pPr>
                <a:endParaRPr lang="en-US" sz="2000" dirty="0" smtClean="0">
                  <a:latin typeface="+mj-lt"/>
                  <a:cs typeface="Times New Roman" pitchFamily="18" charset="0"/>
                </a:endParaRPr>
              </a:p>
              <a:p>
                <a:pPr marL="838200" lvl="1" indent="-381000" eaLnBrk="1" hangingPunct="1">
                  <a:buSzTx/>
                  <a:buFontTx/>
                  <a:buBlip>
                    <a:blip r:embed="rId4"/>
                  </a:buBlip>
                  <a:defRPr/>
                </a:pPr>
                <a:r>
                  <a:rPr lang="en-US" sz="2000" dirty="0" smtClean="0">
                    <a:latin typeface="+mj-lt"/>
                    <a:cs typeface="Times New Roman" pitchFamily="18" charset="0"/>
                  </a:rPr>
                  <a:t>Total transmit power: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𝑀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 smtClean="0">
                    <a:latin typeface="+mj-lt"/>
                    <a:cs typeface="Times New Roman" pitchFamily="18" charset="0"/>
                  </a:rPr>
                  <a:t> </a:t>
                </a:r>
              </a:p>
              <a:p>
                <a:pPr marL="838200" lvl="1" indent="-381000" eaLnBrk="1" hangingPunct="1">
                  <a:buSzTx/>
                  <a:buFontTx/>
                  <a:buBlip>
                    <a:blip r:embed="rId4"/>
                  </a:buBlip>
                  <a:defRPr/>
                </a:pPr>
                <a:endParaRPr lang="en-US" sz="2000" dirty="0" smtClean="0">
                  <a:latin typeface="+mj-lt"/>
                  <a:cs typeface="Times New Roman" pitchFamily="18" charset="0"/>
                </a:endParaRPr>
              </a:p>
              <a:p>
                <a:pPr marL="838200" lvl="1" indent="-381000" eaLnBrk="1" hangingPunct="1">
                  <a:buSzTx/>
                  <a:buFontTx/>
                  <a:buBlip>
                    <a:blip r:embed="rId4"/>
                  </a:buBlip>
                  <a:defRPr/>
                </a:pPr>
                <a:r>
                  <a:rPr lang="en-US" sz="2000" dirty="0" smtClean="0">
                    <a:latin typeface="+mj-lt"/>
                    <a:cs typeface="Times New Roman" pitchFamily="18" charset="0"/>
                  </a:rPr>
                  <a:t>Outage probability: </a:t>
                </a:r>
              </a:p>
              <a:p>
                <a:pPr marL="838200" lvl="1" indent="-381000" eaLnBrk="1" hangingPunct="1">
                  <a:buSzTx/>
                  <a:buFont typeface="Wingdings" pitchFamily="2" charset="2"/>
                  <a:buNone/>
                  <a:defRPr/>
                </a:pPr>
                <a:r>
                  <a:rPr lang="en-US" sz="2000" dirty="0" smtClean="0">
                    <a:latin typeface="+mj-lt"/>
                    <a:cs typeface="Times New Roman" pitchFamily="18" charset="0"/>
                  </a:rPr>
                  <a:t>     </a:t>
                </a:r>
              </a:p>
              <a:p>
                <a:pPr marL="838200" lvl="1" indent="-381000" eaLnBrk="1" hangingPunct="1">
                  <a:buSzTx/>
                  <a:buFont typeface="Wingdings" pitchFamily="2" charset="2"/>
                  <a:buNone/>
                  <a:defRPr/>
                </a:pPr>
                <a:r>
                  <a:rPr lang="en-US" sz="2000" dirty="0" smtClean="0">
                    <a:latin typeface="+mj-lt"/>
                    <a:cs typeface="Times New Roman" pitchFamily="18" charset="0"/>
                  </a:rPr>
                  <a:t>   where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         </a:t>
                </a:r>
                <a:r>
                  <a:rPr lang="en-US" sz="2000" b="1" dirty="0" smtClean="0">
                    <a:latin typeface="Times New Roman" pitchFamily="18" charset="0"/>
                    <a:cs typeface="Times New Roman" pitchFamily="18" charset="0"/>
                  </a:rPr>
                  <a:t>                                            , </a:t>
                </a:r>
              </a:p>
              <a:p>
                <a:pPr marL="438150" indent="-381000" eaLnBrk="1" hangingPunct="1">
                  <a:buSzTx/>
                  <a:buFont typeface="Wingdings" pitchFamily="2" charset="2"/>
                  <a:buNone/>
                  <a:defRPr/>
                </a:pPr>
                <a:endParaRPr lang="en-US" sz="2400" b="1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08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5"/>
                <a:stretch>
                  <a:fillRect t="-1077" b="-1211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B6A1379D-BD3F-4176-AD09-7BCC37E0FAD1}" type="slidenum">
              <a:rPr lang="ar-SA" smtClean="0"/>
              <a:pPr eaLnBrk="1" hangingPunct="1"/>
              <a:t>4</a:t>
            </a:fld>
            <a:endParaRPr lang="en-US" smtClean="0"/>
          </a:p>
        </p:txBody>
      </p:sp>
      <p:sp>
        <p:nvSpPr>
          <p:cNvPr id="2048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sp>
        <p:nvSpPr>
          <p:cNvPr id="2048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sp>
        <p:nvSpPr>
          <p:cNvPr id="2048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sp>
        <p:nvSpPr>
          <p:cNvPr id="2048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graphicFrame>
        <p:nvGraphicFramePr>
          <p:cNvPr id="20489" name="Object 4"/>
          <p:cNvGraphicFramePr>
            <a:graphicFrameLocks noChangeAspect="1"/>
          </p:cNvGraphicFramePr>
          <p:nvPr/>
        </p:nvGraphicFramePr>
        <p:xfrm>
          <a:off x="4260850" y="2470150"/>
          <a:ext cx="28575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31" name="Formula" r:id="rId6" imgW="1676400" imgH="179070" progId="Equation.Ribbit">
                  <p:embed/>
                </p:oleObj>
              </mc:Choice>
              <mc:Fallback>
                <p:oleObj name="Formula" r:id="rId6" imgW="1676400" imgH="17907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0850" y="2470150"/>
                        <a:ext cx="285750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graphicFrame>
        <p:nvGraphicFramePr>
          <p:cNvPr id="20491" name="Object 6"/>
          <p:cNvGraphicFramePr>
            <a:graphicFrameLocks noChangeAspect="1"/>
          </p:cNvGraphicFramePr>
          <p:nvPr/>
        </p:nvGraphicFramePr>
        <p:xfrm>
          <a:off x="3913188" y="3527425"/>
          <a:ext cx="2143125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32" name="Formula" r:id="rId8" imgW="1281430" imgH="191770" progId="Equation.Ribbit">
                  <p:embed/>
                </p:oleObj>
              </mc:Choice>
              <mc:Fallback>
                <p:oleObj name="Formula" r:id="rId8" imgW="1281430" imgH="19177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3188" y="3527425"/>
                        <a:ext cx="2143125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graphicFrame>
        <p:nvGraphicFramePr>
          <p:cNvPr id="20493" name="Object 8"/>
          <p:cNvGraphicFramePr>
            <a:graphicFrameLocks noChangeAspect="1"/>
          </p:cNvGraphicFramePr>
          <p:nvPr/>
        </p:nvGraphicFramePr>
        <p:xfrm>
          <a:off x="3957638" y="4884738"/>
          <a:ext cx="1500187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33" name="Formula" r:id="rId10" imgW="982980" imgH="382270" progId="Equation.Ribbit">
                  <p:embed/>
                </p:oleObj>
              </mc:Choice>
              <mc:Fallback>
                <p:oleObj name="Formula" r:id="rId10" imgW="982980" imgH="38227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7638" y="4884738"/>
                        <a:ext cx="1500187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graphicFrame>
        <p:nvGraphicFramePr>
          <p:cNvPr id="20495" name="Object 10"/>
          <p:cNvGraphicFramePr>
            <a:graphicFrameLocks noChangeAspect="1"/>
          </p:cNvGraphicFramePr>
          <p:nvPr/>
        </p:nvGraphicFramePr>
        <p:xfrm>
          <a:off x="2244725" y="5741988"/>
          <a:ext cx="320992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34" name="Formula" r:id="rId12" imgW="1823720" imgH="177800" progId="Equation.Ribbit">
                  <p:embed/>
                </p:oleObj>
              </mc:Choice>
              <mc:Fallback>
                <p:oleObj name="Formula" r:id="rId12" imgW="1823720" imgH="17780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725" y="5741988"/>
                        <a:ext cx="3209925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6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graphicFrame>
        <p:nvGraphicFramePr>
          <p:cNvPr id="20497" name="Object 12"/>
          <p:cNvGraphicFramePr>
            <a:graphicFrameLocks noChangeAspect="1"/>
          </p:cNvGraphicFramePr>
          <p:nvPr/>
        </p:nvGraphicFramePr>
        <p:xfrm>
          <a:off x="5740400" y="5800725"/>
          <a:ext cx="2071688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35" name="Formula" r:id="rId14" imgW="1226820" imgH="179070" progId="Equation.Ribbit">
                  <p:embed/>
                </p:oleObj>
              </mc:Choice>
              <mc:Fallback>
                <p:oleObj name="Formula" r:id="rId14" imgW="1226820" imgH="17907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0400" y="5800725"/>
                        <a:ext cx="2071688" cy="27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69882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Power Control Papers-To be reviewed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8150" indent="-381000" eaLnBrk="1" hangingPunct="1">
              <a:buSzTx/>
              <a:buBlip>
                <a:blip r:embed="rId2"/>
              </a:buBlip>
              <a:defRPr/>
            </a:pPr>
            <a:r>
              <a:rPr lang="en-US" sz="2200" dirty="0">
                <a:cs typeface="Times New Roman" pitchFamily="18" charset="0"/>
              </a:rPr>
              <a:t>Existing </a:t>
            </a:r>
            <a:r>
              <a:rPr lang="en-US" sz="2200" dirty="0" smtClean="0">
                <a:cs typeface="Times New Roman" pitchFamily="18" charset="0"/>
              </a:rPr>
              <a:t>theoretical frameworks </a:t>
            </a:r>
            <a:r>
              <a:rPr lang="en-US" sz="2200" dirty="0">
                <a:cs typeface="Times New Roman" pitchFamily="18" charset="0"/>
              </a:rPr>
              <a:t>for convergence </a:t>
            </a:r>
            <a:r>
              <a:rPr lang="en-US" sz="2200" dirty="0" smtClean="0">
                <a:cs typeface="Times New Roman" pitchFamily="18" charset="0"/>
              </a:rPr>
              <a:t>analysis</a:t>
            </a:r>
          </a:p>
          <a:p>
            <a:pPr marL="838200" lvl="1" indent="-381000" eaLnBrk="1" hangingPunct="1">
              <a:buSzTx/>
              <a:buBlip>
                <a:blip r:embed="rId2"/>
              </a:buBlip>
              <a:defRPr/>
            </a:pPr>
            <a:r>
              <a:rPr lang="en-US" sz="1800" dirty="0">
                <a:cs typeface="Times New Roman" pitchFamily="18" charset="0"/>
              </a:rPr>
              <a:t>Standard Type </a:t>
            </a:r>
            <a:r>
              <a:rPr lang="en-US" sz="1800" dirty="0" smtClean="0">
                <a:cs typeface="Times New Roman" pitchFamily="18" charset="0"/>
              </a:rPr>
              <a:t>I</a:t>
            </a:r>
          </a:p>
          <a:p>
            <a:pPr marL="1238250" lvl="2" indent="-381000" eaLnBrk="1" hangingPunct="1">
              <a:buSzTx/>
              <a:buBlip>
                <a:blip r:embed="rId2"/>
              </a:buBlip>
              <a:defRPr/>
            </a:pPr>
            <a:r>
              <a:rPr lang="en-US" sz="1600" dirty="0"/>
              <a:t>R. D. Yates, “</a:t>
            </a:r>
            <a:r>
              <a:rPr lang="en-US" sz="1600" dirty="0">
                <a:solidFill>
                  <a:srgbClr val="FF0000"/>
                </a:solidFill>
              </a:rPr>
              <a:t>A framework for uplink power control in cellular radio systems</a:t>
            </a:r>
            <a:r>
              <a:rPr lang="en-US" sz="1600" dirty="0"/>
              <a:t>,” IEEE Journal on Selected Areas in Communications,1995</a:t>
            </a:r>
            <a:r>
              <a:rPr lang="en-US" sz="1600" dirty="0" smtClean="0"/>
              <a:t>.</a:t>
            </a:r>
          </a:p>
          <a:p>
            <a:pPr marL="838200" lvl="1" indent="-381000" eaLnBrk="1" hangingPunct="1">
              <a:buSzTx/>
              <a:buBlip>
                <a:blip r:embed="rId2"/>
              </a:buBlip>
              <a:defRPr/>
            </a:pPr>
            <a:r>
              <a:rPr lang="en-US" sz="1800" dirty="0">
                <a:cs typeface="Times New Roman" pitchFamily="18" charset="0"/>
              </a:rPr>
              <a:t>Generalized Framework </a:t>
            </a:r>
          </a:p>
          <a:p>
            <a:pPr marL="1238250" lvl="2" indent="-381000" eaLnBrk="1" hangingPunct="1">
              <a:buSzTx/>
              <a:buBlip>
                <a:blip r:embed="rId2"/>
              </a:buBlip>
              <a:defRPr/>
            </a:pPr>
            <a:r>
              <a:rPr lang="en-US" sz="1600" dirty="0" smtClean="0">
                <a:cs typeface="Times New Roman" pitchFamily="18" charset="0"/>
              </a:rPr>
              <a:t>C</a:t>
            </a:r>
            <a:r>
              <a:rPr lang="en-US" sz="1600" dirty="0">
                <a:cs typeface="Times New Roman" pitchFamily="18" charset="0"/>
              </a:rPr>
              <a:t>. W. Sung and K. Leung, “</a:t>
            </a:r>
            <a:r>
              <a:rPr lang="en-US" sz="1600" dirty="0">
                <a:solidFill>
                  <a:srgbClr val="FF0000"/>
                </a:solidFill>
                <a:cs typeface="Times New Roman" pitchFamily="18" charset="0"/>
              </a:rPr>
              <a:t>A generalized framework for distributed power control in wireless networks</a:t>
            </a:r>
            <a:r>
              <a:rPr lang="en-US" sz="1600" dirty="0">
                <a:cs typeface="Times New Roman" pitchFamily="18" charset="0"/>
              </a:rPr>
              <a:t>,” IEEE Transactions on Information Theory, 2005.</a:t>
            </a:r>
          </a:p>
          <a:p>
            <a:pPr marL="857250" lvl="2" indent="0" eaLnBrk="1" hangingPunct="1">
              <a:buSzTx/>
              <a:buNone/>
              <a:defRPr/>
            </a:pPr>
            <a:endParaRPr lang="en-US" sz="1400" dirty="0" smtClean="0">
              <a:cs typeface="Times New Roman" pitchFamily="18" charset="0"/>
            </a:endParaRPr>
          </a:p>
          <a:p>
            <a:pPr marL="438150" indent="-381000" eaLnBrk="1" hangingPunct="1">
              <a:buSzTx/>
              <a:buBlip>
                <a:blip r:embed="rId2"/>
              </a:buBlip>
              <a:defRPr/>
            </a:pPr>
            <a:r>
              <a:rPr lang="en-US" sz="2200" dirty="0" smtClean="0">
                <a:cs typeface="Times New Roman" pitchFamily="18" charset="0"/>
              </a:rPr>
              <a:t>Existing distributed power control algorithm</a:t>
            </a:r>
          </a:p>
          <a:p>
            <a:pPr lvl="1" indent="-381000" eaLnBrk="1" hangingPunct="1">
              <a:buSzTx/>
              <a:buBlip>
                <a:blip r:embed="rId2"/>
              </a:buBlip>
              <a:defRPr/>
            </a:pPr>
            <a:r>
              <a:rPr lang="en-US" sz="1800" dirty="0">
                <a:cs typeface="Times New Roman" pitchFamily="18" charset="0"/>
              </a:rPr>
              <a:t>TPC</a:t>
            </a:r>
          </a:p>
          <a:p>
            <a:pPr lvl="2" indent="-381000" eaLnBrk="1" hangingPunct="1">
              <a:buSzTx/>
              <a:buBlip>
                <a:blip r:embed="rId2"/>
              </a:buBlip>
              <a:defRPr/>
            </a:pPr>
            <a:r>
              <a:rPr lang="en-US" sz="1600" dirty="0">
                <a:cs typeface="Times New Roman" pitchFamily="18" charset="0"/>
              </a:rPr>
              <a:t>G. J. Foschini, and Z. </a:t>
            </a:r>
            <a:r>
              <a:rPr lang="en-US" sz="1600" dirty="0" err="1">
                <a:cs typeface="Times New Roman" pitchFamily="18" charset="0"/>
              </a:rPr>
              <a:t>Milijanic</a:t>
            </a:r>
            <a:r>
              <a:rPr lang="en-US" sz="1600" dirty="0">
                <a:cs typeface="Times New Roman" pitchFamily="18" charset="0"/>
              </a:rPr>
              <a:t>, “</a:t>
            </a:r>
            <a:r>
              <a:rPr lang="en-US" sz="1600" dirty="0">
                <a:solidFill>
                  <a:srgbClr val="FF0000"/>
                </a:solidFill>
                <a:cs typeface="Times New Roman" pitchFamily="18" charset="0"/>
              </a:rPr>
              <a:t>A simple distributed autonomous power control algorithm and its convergence</a:t>
            </a:r>
            <a:r>
              <a:rPr lang="en-US" sz="1600" dirty="0">
                <a:cs typeface="Times New Roman" pitchFamily="18" charset="0"/>
              </a:rPr>
              <a:t>,” IEEE Transactions on Vehicular Technology, 1993.</a:t>
            </a:r>
          </a:p>
          <a:p>
            <a:pPr lvl="1" indent="-381000" eaLnBrk="1" hangingPunct="1">
              <a:buSzTx/>
              <a:buBlip>
                <a:blip r:embed="rId2"/>
              </a:buBlip>
              <a:defRPr/>
            </a:pPr>
            <a:r>
              <a:rPr lang="en-US" sz="1800" dirty="0">
                <a:cs typeface="Times New Roman" pitchFamily="18" charset="0"/>
              </a:rPr>
              <a:t>TPC-PR</a:t>
            </a:r>
          </a:p>
          <a:p>
            <a:pPr lvl="2" indent="-381000" eaLnBrk="1" hangingPunct="1">
              <a:buSzTx/>
              <a:buBlip>
                <a:blip r:embed="rId2"/>
              </a:buBlip>
              <a:defRPr/>
            </a:pPr>
            <a:r>
              <a:rPr lang="en-US" sz="1600" dirty="0">
                <a:cs typeface="Times New Roman" pitchFamily="18" charset="0"/>
              </a:rPr>
              <a:t>M. </a:t>
            </a:r>
            <a:r>
              <a:rPr lang="en-US" sz="1600" dirty="0" err="1">
                <a:cs typeface="Times New Roman" pitchFamily="18" charset="0"/>
              </a:rPr>
              <a:t>Andersin</a:t>
            </a:r>
            <a:r>
              <a:rPr lang="en-US" sz="1600" dirty="0">
                <a:cs typeface="Times New Roman" pitchFamily="18" charset="0"/>
              </a:rPr>
              <a:t>, Z. </a:t>
            </a:r>
            <a:r>
              <a:rPr lang="en-US" sz="1600" dirty="0" err="1">
                <a:cs typeface="Times New Roman" pitchFamily="18" charset="0"/>
              </a:rPr>
              <a:t>Rosberg</a:t>
            </a:r>
            <a:r>
              <a:rPr lang="en-US" sz="1600" dirty="0">
                <a:cs typeface="Times New Roman" pitchFamily="18" charset="0"/>
              </a:rPr>
              <a:t>, and J. Zander, “</a:t>
            </a:r>
            <a:r>
              <a:rPr lang="en-US" sz="1600" dirty="0">
                <a:solidFill>
                  <a:srgbClr val="FF0000"/>
                </a:solidFill>
                <a:cs typeface="Times New Roman" pitchFamily="18" charset="0"/>
              </a:rPr>
              <a:t>Gradual removals in cellular PCS with constrained power control and noise</a:t>
            </a:r>
            <a:r>
              <a:rPr lang="en-US" sz="1600" dirty="0">
                <a:cs typeface="Times New Roman" pitchFamily="18" charset="0"/>
              </a:rPr>
              <a:t>," ACM/</a:t>
            </a:r>
            <a:r>
              <a:rPr lang="en-US" sz="1600" dirty="0" err="1">
                <a:cs typeface="Times New Roman" pitchFamily="18" charset="0"/>
              </a:rPr>
              <a:t>Baltzar</a:t>
            </a:r>
            <a:r>
              <a:rPr lang="en-US" sz="1600" dirty="0">
                <a:cs typeface="Times New Roman" pitchFamily="18" charset="0"/>
              </a:rPr>
              <a:t> Wireless </a:t>
            </a:r>
            <a:r>
              <a:rPr lang="nl-NL" sz="1600" dirty="0">
                <a:cs typeface="Times New Roman" pitchFamily="18" charset="0"/>
              </a:rPr>
              <a:t>Netw. J., 1996.</a:t>
            </a:r>
            <a:endParaRPr lang="en-US" sz="1600" dirty="0">
              <a:cs typeface="Times New Roman" pitchFamily="18" charset="0"/>
            </a:endParaRPr>
          </a:p>
          <a:p>
            <a:endParaRPr lang="en-US" sz="2200" dirty="0" smtClean="0"/>
          </a:p>
          <a:p>
            <a:pPr lvl="3"/>
            <a:endParaRPr lang="en-US" sz="1800" dirty="0" smtClean="0"/>
          </a:p>
          <a:p>
            <a:pPr lvl="4"/>
            <a:endParaRPr lang="en-US" sz="1800" dirty="0" smtClean="0"/>
          </a:p>
          <a:p>
            <a:pPr lvl="2"/>
            <a:endParaRPr lang="fa-IR" sz="1400" dirty="0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57439C1-DCB7-4CD5-8BFF-1B728EE13AC2}" type="slidenum">
              <a:rPr lang="ar-SA" smtClean="0"/>
              <a:pPr eaLnBrk="1" hangingPunct="1"/>
              <a:t>40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939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Power Control Papers-To be reviewed</a:t>
            </a:r>
            <a:endParaRPr lang="en-US" sz="4000" dirty="0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indent="-381000" eaLnBrk="1" hangingPunct="1">
              <a:buSzTx/>
              <a:buBlip>
                <a:blip r:embed="rId2"/>
              </a:buBlip>
              <a:defRPr/>
            </a:pPr>
            <a:r>
              <a:rPr lang="en-US" sz="1800" dirty="0">
                <a:cs typeface="Times New Roman" pitchFamily="18" charset="0"/>
              </a:rPr>
              <a:t>TPC-TR</a:t>
            </a:r>
          </a:p>
          <a:p>
            <a:pPr lvl="2" indent="-381000" eaLnBrk="1" hangingPunct="1">
              <a:buSzTx/>
              <a:buBlip>
                <a:blip r:embed="rId2"/>
              </a:buBlip>
              <a:defRPr/>
            </a:pPr>
            <a:r>
              <a:rPr lang="en-US" sz="1800" dirty="0">
                <a:ea typeface="+mn-ea"/>
                <a:cs typeface="Times New Roman" pitchFamily="18" charset="0"/>
              </a:rPr>
              <a:t>F. Berggren, R. </a:t>
            </a:r>
            <a:r>
              <a:rPr lang="en-US" sz="1800" dirty="0" err="1">
                <a:ea typeface="+mn-ea"/>
                <a:cs typeface="Times New Roman" pitchFamily="18" charset="0"/>
              </a:rPr>
              <a:t>Jantti</a:t>
            </a:r>
            <a:r>
              <a:rPr lang="en-US" sz="1800" dirty="0">
                <a:ea typeface="+mn-ea"/>
                <a:cs typeface="Times New Roman" pitchFamily="18" charset="0"/>
              </a:rPr>
              <a:t>, and S. Kim, “</a:t>
            </a:r>
            <a:r>
              <a:rPr lang="en-US" sz="1800" dirty="0">
                <a:solidFill>
                  <a:srgbClr val="FF0000"/>
                </a:solidFill>
                <a:ea typeface="+mn-ea"/>
                <a:cs typeface="Times New Roman" pitchFamily="18" charset="0"/>
              </a:rPr>
              <a:t>A generalized algorithm for constrained power control with capability of temporary removal</a:t>
            </a:r>
            <a:r>
              <a:rPr lang="en-US" sz="1800" dirty="0">
                <a:ea typeface="+mn-ea"/>
                <a:cs typeface="Times New Roman" pitchFamily="18" charset="0"/>
              </a:rPr>
              <a:t>,” IEEE Transactions on Vehicular Technology, 2001.</a:t>
            </a:r>
          </a:p>
          <a:p>
            <a:pPr lvl="1" indent="-381000" eaLnBrk="1" hangingPunct="1">
              <a:buSzTx/>
              <a:buBlip>
                <a:blip r:embed="rId2"/>
              </a:buBlip>
              <a:defRPr/>
            </a:pPr>
            <a:endParaRPr lang="en-US" sz="1800" dirty="0">
              <a:cs typeface="Times New Roman" pitchFamily="18" charset="0"/>
            </a:endParaRPr>
          </a:p>
          <a:p>
            <a:pPr lvl="1" indent="-381000" eaLnBrk="1" hangingPunct="1">
              <a:buSzTx/>
              <a:buBlip>
                <a:blip r:embed="rId2"/>
              </a:buBlip>
              <a:defRPr/>
            </a:pPr>
            <a:r>
              <a:rPr lang="en-US" sz="1800" dirty="0">
                <a:cs typeface="Times New Roman" pitchFamily="18" charset="0"/>
              </a:rPr>
              <a:t>TPC-SR</a:t>
            </a:r>
          </a:p>
          <a:p>
            <a:pPr lvl="2" indent="-381000" eaLnBrk="1" hangingPunct="1">
              <a:buSzTx/>
              <a:buBlip>
                <a:blip r:embed="rId2"/>
              </a:buBlip>
              <a:defRPr/>
            </a:pPr>
            <a:r>
              <a:rPr lang="en-US" sz="1800" dirty="0">
                <a:ea typeface="+mn-ea"/>
                <a:cs typeface="Times New Roman" pitchFamily="18" charset="0"/>
              </a:rPr>
              <a:t>M. </a:t>
            </a:r>
            <a:r>
              <a:rPr lang="en-US" sz="1800" dirty="0" err="1">
                <a:ea typeface="+mn-ea"/>
                <a:cs typeface="Times New Roman" pitchFamily="18" charset="0"/>
              </a:rPr>
              <a:t>Rasti</a:t>
            </a:r>
            <a:r>
              <a:rPr lang="en-US" sz="1800" dirty="0">
                <a:ea typeface="+mn-ea"/>
                <a:cs typeface="Times New Roman" pitchFamily="18" charset="0"/>
              </a:rPr>
              <a:t>  and A. R. </a:t>
            </a:r>
            <a:r>
              <a:rPr lang="en-US" sz="1800" dirty="0" err="1">
                <a:ea typeface="+mn-ea"/>
                <a:cs typeface="Times New Roman" pitchFamily="18" charset="0"/>
              </a:rPr>
              <a:t>Sharafat</a:t>
            </a:r>
            <a:r>
              <a:rPr lang="en-US" sz="1800" dirty="0">
                <a:ea typeface="+mn-ea"/>
                <a:cs typeface="Times New Roman" pitchFamily="18" charset="0"/>
              </a:rPr>
              <a:t>, “</a:t>
            </a:r>
            <a:r>
              <a:rPr lang="en-US" sz="1800" dirty="0">
                <a:solidFill>
                  <a:srgbClr val="FF0000"/>
                </a:solidFill>
                <a:ea typeface="+mn-ea"/>
                <a:cs typeface="Times New Roman" pitchFamily="18" charset="0"/>
              </a:rPr>
              <a:t>Distributed power control with soft removal in wireless networks</a:t>
            </a:r>
            <a:r>
              <a:rPr lang="en-US" sz="1800" dirty="0">
                <a:ea typeface="+mn-ea"/>
                <a:cs typeface="Times New Roman" pitchFamily="18" charset="0"/>
              </a:rPr>
              <a:t>,” IEEE Transactions on Communications, 2011.</a:t>
            </a:r>
          </a:p>
          <a:p>
            <a:pPr lvl="1" indent="-381000" eaLnBrk="1" hangingPunct="1">
              <a:buSzTx/>
              <a:buBlip>
                <a:blip r:embed="rId2"/>
              </a:buBlip>
              <a:defRPr/>
            </a:pPr>
            <a:r>
              <a:rPr lang="en-US" sz="1800" dirty="0" smtClean="0">
                <a:cs typeface="Times New Roman" pitchFamily="18" charset="0"/>
              </a:rPr>
              <a:t>DFC</a:t>
            </a:r>
            <a:endParaRPr lang="en-US" sz="1800" dirty="0">
              <a:cs typeface="Times New Roman" pitchFamily="18" charset="0"/>
            </a:endParaRPr>
          </a:p>
          <a:p>
            <a:pPr lvl="2" indent="-381000" eaLnBrk="1" hangingPunct="1">
              <a:buSzTx/>
              <a:buBlip>
                <a:blip r:embed="rId2"/>
              </a:buBlip>
              <a:defRPr/>
            </a:pPr>
            <a:r>
              <a:rPr lang="en-US" sz="1800" dirty="0">
                <a:ea typeface="+mn-ea"/>
                <a:cs typeface="Times New Roman" pitchFamily="18" charset="0"/>
              </a:rPr>
              <a:t>M. </a:t>
            </a:r>
            <a:r>
              <a:rPr lang="en-US" sz="1800" dirty="0" err="1">
                <a:ea typeface="+mn-ea"/>
                <a:cs typeface="Times New Roman" pitchFamily="18" charset="0"/>
              </a:rPr>
              <a:t>Rasti</a:t>
            </a:r>
            <a:r>
              <a:rPr lang="en-US" sz="1800" dirty="0">
                <a:ea typeface="+mn-ea"/>
                <a:cs typeface="Times New Roman" pitchFamily="18" charset="0"/>
              </a:rPr>
              <a:t>, A. R. </a:t>
            </a:r>
            <a:r>
              <a:rPr lang="en-US" sz="1800" dirty="0" err="1">
                <a:ea typeface="+mn-ea"/>
                <a:cs typeface="Times New Roman" pitchFamily="18" charset="0"/>
              </a:rPr>
              <a:t>Sharafat</a:t>
            </a:r>
            <a:r>
              <a:rPr lang="en-US" sz="1800" dirty="0">
                <a:ea typeface="+mn-ea"/>
                <a:cs typeface="Times New Roman" pitchFamily="18" charset="0"/>
              </a:rPr>
              <a:t>, and J. Zander, “</a:t>
            </a:r>
            <a:r>
              <a:rPr lang="en-US" sz="1800" dirty="0">
                <a:solidFill>
                  <a:srgbClr val="FF0000"/>
                </a:solidFill>
                <a:ea typeface="+mn-ea"/>
                <a:cs typeface="Times New Roman" pitchFamily="18" charset="0"/>
              </a:rPr>
              <a:t>A Distributed Pareto and energy efficient power control algorithm with Feasibility Check in wireless networks</a:t>
            </a:r>
            <a:r>
              <a:rPr lang="en-US" sz="1800" dirty="0">
                <a:ea typeface="+mn-ea"/>
                <a:cs typeface="Times New Roman" pitchFamily="18" charset="0"/>
              </a:rPr>
              <a:t>”, IEEE Transactions on Information Theory, 2010.</a:t>
            </a:r>
          </a:p>
          <a:p>
            <a:pPr lvl="5"/>
            <a:endParaRPr lang="en-US" sz="1600" dirty="0" smtClean="0"/>
          </a:p>
          <a:p>
            <a:pPr lvl="2"/>
            <a:endParaRPr lang="fa-IR" sz="1400" dirty="0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57439C1-DCB7-4CD5-8BFF-1B728EE13AC2}" type="slidenum">
              <a:rPr lang="ar-SA" smtClean="0"/>
              <a:pPr eaLnBrk="1" hangingPunct="1"/>
              <a:t>41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3616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Power Control Papers-To be reviewed</a:t>
            </a:r>
            <a:endParaRPr lang="en-US" sz="4000" dirty="0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81000" eaLnBrk="1" hangingPunct="1">
              <a:buSzTx/>
              <a:buBlip>
                <a:blip r:embed="rId2"/>
              </a:buBlip>
              <a:defRPr/>
            </a:pPr>
            <a:r>
              <a:rPr lang="en-US" sz="1800" dirty="0">
                <a:cs typeface="Times New Roman" pitchFamily="18" charset="0"/>
              </a:rPr>
              <a:t>OPC</a:t>
            </a:r>
          </a:p>
          <a:p>
            <a:pPr lvl="1" indent="-381000" eaLnBrk="1" hangingPunct="1">
              <a:buSzTx/>
              <a:buBlip>
                <a:blip r:embed="rId2"/>
              </a:buBlip>
              <a:defRPr/>
            </a:pPr>
            <a:r>
              <a:rPr lang="en-US" sz="1800" dirty="0">
                <a:cs typeface="Times New Roman" pitchFamily="18" charset="0"/>
              </a:rPr>
              <a:t>K. Leung and C. W. Sung, “</a:t>
            </a:r>
            <a:r>
              <a:rPr lang="en-US" sz="1800" dirty="0">
                <a:solidFill>
                  <a:srgbClr val="FF0000"/>
                </a:solidFill>
                <a:cs typeface="Times New Roman" pitchFamily="18" charset="0"/>
              </a:rPr>
              <a:t>An opportunistic power control algorithm for cellular network</a:t>
            </a:r>
            <a:r>
              <a:rPr lang="en-US" sz="1800" dirty="0">
                <a:cs typeface="Times New Roman" pitchFamily="18" charset="0"/>
              </a:rPr>
              <a:t>,” IEEE/ACM Transaction on Networking, vol. 14, no. 3, pp. 470-478, June 2006.</a:t>
            </a:r>
          </a:p>
          <a:p>
            <a:pPr indent="-381000" eaLnBrk="1" hangingPunct="1">
              <a:buSzTx/>
              <a:buBlip>
                <a:blip r:embed="rId2"/>
              </a:buBlip>
              <a:defRPr/>
            </a:pPr>
            <a:endParaRPr lang="en-US" sz="1800" dirty="0">
              <a:cs typeface="Times New Roman" pitchFamily="18" charset="0"/>
            </a:endParaRPr>
          </a:p>
          <a:p>
            <a:pPr indent="-381000" eaLnBrk="1" hangingPunct="1">
              <a:buSzTx/>
              <a:buBlip>
                <a:blip r:embed="rId2"/>
              </a:buBlip>
              <a:defRPr/>
            </a:pPr>
            <a:r>
              <a:rPr lang="en-US" sz="1800" dirty="0">
                <a:cs typeface="Times New Roman" pitchFamily="18" charset="0"/>
              </a:rPr>
              <a:t>DTPC</a:t>
            </a:r>
          </a:p>
          <a:p>
            <a:pPr lvl="1" indent="-381000" eaLnBrk="1" hangingPunct="1">
              <a:buSzTx/>
              <a:buBlip>
                <a:blip r:embed="rId2"/>
              </a:buBlip>
              <a:defRPr/>
            </a:pPr>
            <a:r>
              <a:rPr lang="en-US" sz="1800" dirty="0">
                <a:cs typeface="Times New Roman" pitchFamily="18" charset="0"/>
              </a:rPr>
              <a:t>M. </a:t>
            </a:r>
            <a:r>
              <a:rPr lang="en-US" sz="1800" dirty="0" err="1">
                <a:cs typeface="Times New Roman" pitchFamily="18" charset="0"/>
              </a:rPr>
              <a:t>Rasti</a:t>
            </a:r>
            <a:r>
              <a:rPr lang="en-US" sz="1800" dirty="0">
                <a:cs typeface="Times New Roman" pitchFamily="18" charset="0"/>
              </a:rPr>
              <a:t>, A. R. </a:t>
            </a:r>
            <a:r>
              <a:rPr lang="en-US" sz="1800" dirty="0" err="1">
                <a:cs typeface="Times New Roman" pitchFamily="18" charset="0"/>
              </a:rPr>
              <a:t>Sharafat</a:t>
            </a:r>
            <a:r>
              <a:rPr lang="en-US" sz="1800" dirty="0">
                <a:cs typeface="Times New Roman" pitchFamily="18" charset="0"/>
              </a:rPr>
              <a:t>, and J. Zander, “</a:t>
            </a:r>
            <a:r>
              <a:rPr lang="en-US" sz="1800" dirty="0">
                <a:solidFill>
                  <a:srgbClr val="FF0000"/>
                </a:solidFill>
                <a:cs typeface="Times New Roman" pitchFamily="18" charset="0"/>
              </a:rPr>
              <a:t>A distributed dynamic target-SIR tracking power control algorithm for wireless cellular networks</a:t>
            </a:r>
            <a:r>
              <a:rPr lang="en-US" sz="1800" dirty="0">
                <a:cs typeface="Times New Roman" pitchFamily="18" charset="0"/>
              </a:rPr>
              <a:t>,” IEEE Transactions on Vehicular Technology, Feb. 2010.</a:t>
            </a:r>
          </a:p>
          <a:p>
            <a:pPr indent="-381000" eaLnBrk="1" hangingPunct="1">
              <a:buSzTx/>
              <a:buBlip>
                <a:blip r:embed="rId2"/>
              </a:buBlip>
              <a:defRPr/>
            </a:pPr>
            <a:endParaRPr lang="en-US" sz="1800" dirty="0">
              <a:cs typeface="Times New Roman" pitchFamily="18" charset="0"/>
            </a:endParaRPr>
          </a:p>
          <a:p>
            <a:pPr lvl="1"/>
            <a:endParaRPr lang="en-US" sz="1600" dirty="0" smtClean="0"/>
          </a:p>
          <a:p>
            <a:pPr lvl="2"/>
            <a:endParaRPr lang="en-US" sz="1400" dirty="0" smtClean="0"/>
          </a:p>
          <a:p>
            <a:endParaRPr lang="fa-IR" sz="1800" dirty="0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C10A4106-4717-4075-8374-935CBB59C0D9}" type="slidenum">
              <a:rPr lang="ar-SA" smtClean="0"/>
              <a:pPr eaLnBrk="1" hangingPunct="1"/>
              <a:t>42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0355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Main </a:t>
            </a:r>
            <a:r>
              <a:rPr lang="en-US" dirty="0"/>
              <a:t>D</a:t>
            </a:r>
            <a:r>
              <a:rPr lang="en-US" dirty="0" smtClean="0"/>
              <a:t>istributed </a:t>
            </a:r>
            <a:r>
              <a:rPr lang="en-US" dirty="0"/>
              <a:t>P</a:t>
            </a:r>
            <a:r>
              <a:rPr lang="en-US" dirty="0" smtClean="0"/>
              <a:t>ower </a:t>
            </a:r>
            <a:r>
              <a:rPr lang="en-US" dirty="0"/>
              <a:t>C</a:t>
            </a:r>
            <a:r>
              <a:rPr lang="en-US" dirty="0" smtClean="0"/>
              <a:t>ontrol </a:t>
            </a:r>
            <a:r>
              <a:rPr lang="en-US" dirty="0"/>
              <a:t>A</a:t>
            </a:r>
            <a:r>
              <a:rPr lang="en-US" dirty="0" smtClean="0"/>
              <a:t>lgorithm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28D079-2BAD-4D5D-ABAD-822F90E0E949}" type="slidenum">
              <a:rPr lang="ar-SA" smtClean="0"/>
              <a:pPr>
                <a:defRPr/>
              </a:pPr>
              <a:t>43</a:t>
            </a:fld>
            <a:endParaRPr lang="en-US"/>
          </a:p>
        </p:txBody>
      </p:sp>
      <p:graphicFrame>
        <p:nvGraphicFramePr>
          <p:cNvPr id="5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3612445"/>
              </p:ext>
            </p:extLst>
          </p:nvPr>
        </p:nvGraphicFramePr>
        <p:xfrm>
          <a:off x="288033" y="2505281"/>
          <a:ext cx="8748463" cy="2529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8279"/>
                <a:gridCol w="2829358"/>
                <a:gridCol w="1980826"/>
              </a:tblGrid>
              <a:tr h="608311">
                <a:tc>
                  <a:txBody>
                    <a:bodyPr/>
                    <a:lstStyle/>
                    <a:p>
                      <a:pPr algn="ctr"/>
                      <a:endParaRPr lang="en-US" sz="700" dirty="0" smtClean="0"/>
                    </a:p>
                    <a:p>
                      <a:pPr algn="ctr"/>
                      <a:r>
                        <a:rPr lang="en-US" sz="1800" dirty="0" smtClean="0"/>
                        <a:t>DPC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Algorithm</a:t>
                      </a:r>
                      <a:endParaRPr lang="en-US" sz="1800" dirty="0"/>
                    </a:p>
                  </a:txBody>
                  <a:tcPr marL="91439" marR="91439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Optimization Problem (Objective</a:t>
                      </a:r>
                      <a:r>
                        <a:rPr lang="en-US" sz="1800" baseline="0" dirty="0" smtClean="0"/>
                        <a:t> Function)</a:t>
                      </a:r>
                      <a:endParaRPr lang="en-US" sz="1800" dirty="0"/>
                    </a:p>
                  </a:txBody>
                  <a:tcPr marL="91439" marR="91439" marT="45716" marB="45716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 smtClean="0"/>
                    </a:p>
                    <a:p>
                      <a:pPr algn="ctr"/>
                      <a:r>
                        <a:rPr lang="en-US" sz="1800" dirty="0" smtClean="0"/>
                        <a:t>Assumption</a:t>
                      </a:r>
                      <a:endParaRPr lang="en-US" sz="1800" dirty="0"/>
                    </a:p>
                  </a:txBody>
                  <a:tcPr marL="91439" marR="91439" marT="45716" marB="45716"/>
                </a:tc>
              </a:tr>
              <a:tr h="828847">
                <a:tc>
                  <a:txBody>
                    <a:bodyPr/>
                    <a:lstStyle/>
                    <a:p>
                      <a:pPr algn="l" rtl="0">
                        <a:spcAft>
                          <a:spcPts val="300"/>
                        </a:spcAft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Target-SIR Tracking Power Control (TPC)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Minimum</a:t>
                      </a:r>
                      <a:r>
                        <a:rPr lang="en-US" sz="16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aggregate transmit power subject to users’  target-SIR</a:t>
                      </a:r>
                    </a:p>
                  </a:txBody>
                  <a:tcPr marL="91439" marR="91439" marT="45716" marB="45716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Each user has</a:t>
                      </a:r>
                      <a:r>
                        <a:rPr lang="en-US" sz="16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a target-SIR</a:t>
                      </a:r>
                      <a:endParaRPr lang="en-US" sz="1600" b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System is feasible</a:t>
                      </a:r>
                    </a:p>
                  </a:txBody>
                  <a:tcPr marL="91439" marR="91439" marT="45716" marB="45716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813440">
                <a:tc>
                  <a:txBody>
                    <a:bodyPr/>
                    <a:lstStyle/>
                    <a:p>
                      <a:pPr algn="ctr"/>
                      <a:endParaRPr lang="en-US" sz="1600" b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Opportunistic</a:t>
                      </a:r>
                      <a:r>
                        <a:rPr lang="en-US" sz="16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Power Control (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OPC)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9" marR="91439" marT="45716" marB="45716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Maximum System throughput</a:t>
                      </a:r>
                    </a:p>
                  </a:txBody>
                  <a:tcPr marL="91439" marR="91439" marT="45716" marB="45716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No</a:t>
                      </a:r>
                      <a:r>
                        <a:rPr lang="en-US" sz="16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user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has a predefined target-SIR</a:t>
                      </a:r>
                    </a:p>
                  </a:txBody>
                  <a:tcPr marL="91439" marR="91439" marT="45716" marB="45716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11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Distributed Power Control (DPC</a:t>
            </a:r>
            <a:r>
              <a:rPr lang="en-US" dirty="0" smtClean="0"/>
              <a:t>)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28D079-2BAD-4D5D-ABAD-822F90E0E949}" type="slidenum">
              <a:rPr lang="ar-SA" smtClean="0"/>
              <a:pPr>
                <a:defRPr/>
              </a:pPr>
              <a:t>44</a:t>
            </a:fld>
            <a:endParaRPr lang="en-US"/>
          </a:p>
        </p:txBody>
      </p:sp>
      <p:graphicFrame>
        <p:nvGraphicFramePr>
          <p:cNvPr id="5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9460558"/>
              </p:ext>
            </p:extLst>
          </p:nvPr>
        </p:nvGraphicFramePr>
        <p:xfrm>
          <a:off x="179512" y="1340768"/>
          <a:ext cx="9036495" cy="5356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7942"/>
                <a:gridCol w="2922511"/>
                <a:gridCol w="2046042"/>
              </a:tblGrid>
              <a:tr h="608046">
                <a:tc>
                  <a:txBody>
                    <a:bodyPr/>
                    <a:lstStyle/>
                    <a:p>
                      <a:pPr algn="ctr"/>
                      <a:endParaRPr lang="en-US" sz="700" dirty="0" smtClean="0"/>
                    </a:p>
                    <a:p>
                      <a:pPr algn="ctr"/>
                      <a:r>
                        <a:rPr lang="en-US" sz="1800" dirty="0" smtClean="0"/>
                        <a:t>DPC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Algorithm</a:t>
                      </a:r>
                      <a:endParaRPr lang="en-US" sz="1800" dirty="0"/>
                    </a:p>
                  </a:txBody>
                  <a:tcPr marL="91439" marR="91439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Optimization Problem (Objective</a:t>
                      </a:r>
                      <a:r>
                        <a:rPr lang="en-US" sz="1800" baseline="0" dirty="0" smtClean="0"/>
                        <a:t> Function)</a:t>
                      </a:r>
                      <a:endParaRPr lang="en-US" sz="1800" dirty="0"/>
                    </a:p>
                  </a:txBody>
                  <a:tcPr marL="91439" marR="91439" marT="45716" marB="45716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 smtClean="0"/>
                    </a:p>
                    <a:p>
                      <a:pPr algn="ctr"/>
                      <a:r>
                        <a:rPr lang="en-US" sz="1800" dirty="0" smtClean="0"/>
                        <a:t>Assumption</a:t>
                      </a:r>
                      <a:endParaRPr lang="en-US" sz="1800" dirty="0"/>
                    </a:p>
                  </a:txBody>
                  <a:tcPr marL="91439" marR="91439" marT="45716" marB="45716"/>
                </a:tc>
              </a:tr>
              <a:tr h="781775">
                <a:tc>
                  <a:txBody>
                    <a:bodyPr/>
                    <a:lstStyle/>
                    <a:p>
                      <a:pPr algn="l" rtl="0">
                        <a:spcAft>
                          <a:spcPts val="300"/>
                        </a:spcAft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Target-SIR Tracking Power Control (TPC)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Minimum</a:t>
                      </a:r>
                      <a:r>
                        <a:rPr lang="en-US" sz="16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aggregate transmit power subject to users’  target-SIR</a:t>
                      </a:r>
                    </a:p>
                  </a:txBody>
                  <a:tcPr marL="91439" marR="91439" marT="45716" marB="45716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Each user has</a:t>
                      </a:r>
                      <a:r>
                        <a:rPr lang="en-US" sz="16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a target-SIR</a:t>
                      </a:r>
                      <a:endParaRPr lang="en-US" sz="1600" b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System is feasible</a:t>
                      </a:r>
                    </a:p>
                  </a:txBody>
                  <a:tcPr marL="91439" marR="91439" marT="45716" marB="45716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550136">
                <a:tc>
                  <a:txBody>
                    <a:bodyPr/>
                    <a:lstStyle/>
                    <a:p>
                      <a:pPr algn="ctr"/>
                      <a:endParaRPr lang="en-US" sz="1600" b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TPC with Permanent Removal (TPC-PR)</a:t>
                      </a:r>
                    </a:p>
                  </a:txBody>
                  <a:tcPr marL="91439" marR="91439" marT="45716" marB="45716">
                    <a:solidFill>
                      <a:srgbClr val="FFDECB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Minimum outage ratio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(to address</a:t>
                      </a:r>
                      <a:r>
                        <a:rPr lang="en-US" sz="16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gradual removal problem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91439" marR="91439" marT="45716" marB="45716">
                    <a:solidFill>
                      <a:srgbClr val="FFDECB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1600" b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1600" b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1600" b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Each user has</a:t>
                      </a:r>
                      <a:r>
                        <a:rPr lang="en-US" sz="16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a target-SIR</a:t>
                      </a:r>
                      <a:endParaRPr lang="en-US" sz="1600" b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System is infeasible</a:t>
                      </a:r>
                    </a:p>
                  </a:txBody>
                  <a:tcPr marL="91439" marR="91439" marT="45716" marB="45716">
                    <a:solidFill>
                      <a:srgbClr val="FFDECB"/>
                    </a:solidFill>
                  </a:tcPr>
                </a:tc>
              </a:tr>
              <a:tr h="3591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TPC with Temporary Removal (TPC-TR)</a:t>
                      </a:r>
                    </a:p>
                  </a:txBody>
                  <a:tcPr marL="91439" marR="91439" marT="45716" marB="45716">
                    <a:solidFill>
                      <a:srgbClr val="FFDECB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9" marR="91439" marT="45716" marB="45716"/>
                </a:tc>
                <a:tc vMerge="1"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endParaRPr lang="en-US" sz="1600" b="1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9" marR="91439" marT="45716" marB="45716"/>
                </a:tc>
              </a:tr>
              <a:tr h="3184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TPC with soft removal (TPC-SR)</a:t>
                      </a:r>
                    </a:p>
                  </a:txBody>
                  <a:tcPr marL="91439" marR="91439" marT="45716" marB="45716">
                    <a:solidFill>
                      <a:srgbClr val="FFDECB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</a:tr>
              <a:tr h="712166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Pareto and energy efficient target-SIR tracking with feasibility check (DFC)</a:t>
                      </a:r>
                    </a:p>
                  </a:txBody>
                  <a:tcPr marL="91439" marR="91439" marT="45716" marB="45716">
                    <a:solidFill>
                      <a:srgbClr val="FFDECB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9" marR="91439" marT="45716" marB="45716"/>
                </a:tc>
                <a:tc vMerge="1"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endParaRPr lang="en-US" sz="1600" b="1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9" marR="91439" marT="45716" marB="45716"/>
                </a:tc>
              </a:tr>
              <a:tr h="781775">
                <a:tc>
                  <a:txBody>
                    <a:bodyPr/>
                    <a:lstStyle/>
                    <a:p>
                      <a:pPr algn="ctr"/>
                      <a:endParaRPr lang="en-US" sz="1600" b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Opportunistic </a:t>
                      </a:r>
                      <a:r>
                        <a:rPr lang="en-US" sz="16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Power Control (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OPC)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9" marR="91439" marT="45716" marB="45716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Maximum System throughput</a:t>
                      </a:r>
                    </a:p>
                  </a:txBody>
                  <a:tcPr marL="91439" marR="91439" marT="45716" marB="45716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No</a:t>
                      </a:r>
                      <a:r>
                        <a:rPr lang="en-US" sz="16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user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has a predefined target-SIR</a:t>
                      </a:r>
                    </a:p>
                  </a:txBody>
                  <a:tcPr marL="91439" marR="91439" marT="45716" marB="45716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102849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Dynamic target-SIR tracking power control (DTPC)</a:t>
                      </a:r>
                    </a:p>
                  </a:txBody>
                  <a:tcPr marL="91439" marR="91439" marT="45716" marB="4571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Maximum System throughput subject to a minimum target-SIR constraint</a:t>
                      </a:r>
                    </a:p>
                  </a:txBody>
                  <a:tcPr marL="91439" marR="91439" marT="45716" marB="45716"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Each user has</a:t>
                      </a:r>
                      <a:r>
                        <a:rPr lang="en-US" sz="16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a target-SIR</a:t>
                      </a:r>
                      <a:endParaRPr lang="en-US" sz="1600" b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9" marR="91439" marT="45716" marB="4571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08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5 Outline</a:t>
            </a:r>
            <a:endParaRPr lang="fa-IR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17000"/>
              </a:lnSpc>
            </a:pPr>
            <a:r>
              <a:rPr lang="en-US" dirty="0" smtClean="0"/>
              <a:t>Existing Distributed Power Control Algorithms</a:t>
            </a:r>
          </a:p>
          <a:p>
            <a:pPr lvl="2">
              <a:lnSpc>
                <a:spcPct val="117000"/>
              </a:lnSpc>
            </a:pPr>
            <a:r>
              <a:rPr lang="en-US" dirty="0" smtClean="0">
                <a:solidFill>
                  <a:srgbClr val="FF0000"/>
                </a:solidFill>
              </a:rPr>
              <a:t>TPC,</a:t>
            </a:r>
            <a:r>
              <a:rPr lang="en-US" dirty="0" smtClean="0"/>
              <a:t>TPC-PR,TPC-TR, TPC-SR, DFC</a:t>
            </a:r>
          </a:p>
          <a:p>
            <a:pPr lvl="2">
              <a:lnSpc>
                <a:spcPct val="117000"/>
              </a:lnSpc>
            </a:pPr>
            <a:r>
              <a:rPr lang="en-US" dirty="0" smtClean="0"/>
              <a:t>OPC, DTPC</a:t>
            </a:r>
          </a:p>
          <a:p>
            <a:pPr lvl="1">
              <a:lnSpc>
                <a:spcPct val="117000"/>
              </a:lnSpc>
            </a:pPr>
            <a:endParaRPr lang="en-US" dirty="0" smtClean="0"/>
          </a:p>
          <a:p>
            <a:pPr>
              <a:lnSpc>
                <a:spcPct val="117000"/>
              </a:lnSpc>
            </a:pPr>
            <a:endParaRPr lang="en-US" dirty="0" smtClean="0"/>
          </a:p>
          <a:p>
            <a:pPr>
              <a:lnSpc>
                <a:spcPct val="117000"/>
              </a:lnSpc>
            </a:pPr>
            <a:endParaRPr lang="en-US" dirty="0" smtClean="0"/>
          </a:p>
          <a:p>
            <a:endParaRPr lang="fa-IR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BA508607-91F6-483C-A475-4C9EA73577AB}" type="slidenum">
              <a:rPr lang="ar-SA" smtClean="0"/>
              <a:pPr eaLnBrk="1" hangingPunct="1"/>
              <a:t>45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3668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Target-SIR Tracking Power Control (TPC)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6587"/>
            <a:ext cx="8229600" cy="4530725"/>
          </a:xfrm>
        </p:spPr>
        <p:txBody>
          <a:bodyPr/>
          <a:lstStyle/>
          <a:p>
            <a:r>
              <a:rPr lang="en-US" dirty="0" smtClean="0"/>
              <a:t>Corresponding Optimization Problem:</a:t>
            </a:r>
          </a:p>
          <a:p>
            <a:pPr marL="0" indent="0">
              <a:buNone/>
            </a:pPr>
            <a:r>
              <a:rPr lang="en-US" dirty="0" smtClean="0"/>
              <a:t>Minimum aggregate power consumption subject to target-SIR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28D079-2BAD-4D5D-ABAD-822F90E0E949}" type="slidenum">
              <a:rPr lang="ar-SA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0342196"/>
              </p:ext>
            </p:extLst>
          </p:nvPr>
        </p:nvGraphicFramePr>
        <p:xfrm>
          <a:off x="2552699" y="3933056"/>
          <a:ext cx="4240471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44" name="Formula" r:id="rId3" imgW="2056130" imgH="361950" progId="Equation.Ribbit">
                  <p:embed/>
                </p:oleObj>
              </mc:Choice>
              <mc:Fallback>
                <p:oleObj name="Formula" r:id="rId3" imgW="2056130" imgH="36195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699" y="3933056"/>
                        <a:ext cx="4240471" cy="7200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32872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Target-SIR Tracking Power Control </a:t>
            </a:r>
            <a:r>
              <a:rPr lang="en-US" dirty="0"/>
              <a:t>(TPC)</a:t>
            </a:r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a-IR" i="1"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fa-IR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fa-IR" i="1">
                          <a:latin typeface="Cambria Math"/>
                        </a:rPr>
                        <m:t>(</m:t>
                      </m:r>
                      <m:r>
                        <a:rPr lang="fa-IR" b="1">
                          <a:latin typeface="Cambria Math"/>
                        </a:rPr>
                        <m:t>𝐩</m:t>
                      </m:r>
                      <m:r>
                        <a:rPr lang="fa-IR" i="1">
                          <a:latin typeface="Cambria Math"/>
                        </a:rPr>
                        <m:t>)</m:t>
                      </m:r>
                      <m:r>
                        <a:rPr lang="fa-IR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fa-IR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a-IR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fa-IR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a-IR" b="0" i="1" smtClean="0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a-IR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fa-IR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fa-IR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a:rPr lang="fa-IR" b="0" i="1" smtClean="0"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r>
                                <a:rPr lang="fa-IR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fa-IR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fa-IR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a-IR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fa-IR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a-IR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a-IR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fa-IR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fa-IR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fa-I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a-I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fa-I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𝑖𝑖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a-IR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a-IR" b="0" i="1" smtClean="0">
                                  <a:latin typeface="Cambria Math"/>
                                  <a:ea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fa-IR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fa-IR" i="1">
                              <a:latin typeface="Cambria Math"/>
                            </a:rPr>
                            <m:t>(</m:t>
                          </m:r>
                          <m:r>
                            <a:rPr lang="fa-IR" b="1">
                              <a:latin typeface="Cambria Math"/>
                            </a:rPr>
                            <m:t>𝐩</m:t>
                          </m:r>
                          <m:r>
                            <a:rPr lang="fa-IR" i="1">
                              <a:latin typeface="Cambria Math"/>
                            </a:rPr>
                            <m:t>)</m:t>
                          </m:r>
                        </m:den>
                      </m:f>
                      <m:sSub>
                        <m:sSubPr>
                          <m:ctrlPr>
                            <a:rPr lang="fa-I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a-IR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lang="fa-I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fa-IR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a-IR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a-IR" i="1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fa-IR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fa-IR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fa-I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a-I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fa-IR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fa-I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a-I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a-IR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fa-IR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fa-IR" b="1">
                              <a:latin typeface="Cambria Math"/>
                            </a:rPr>
                            <m:t>(</m:t>
                          </m:r>
                          <m:r>
                            <a:rPr lang="fa-IR" b="1">
                              <a:latin typeface="Cambria Math"/>
                            </a:rPr>
                            <m:t>𝐩</m:t>
                          </m:r>
                          <m:r>
                            <a:rPr lang="fa-IR" b="1">
                              <a:latin typeface="Cambria Math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fa-I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𝑖𝑖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</a:t>
                </a:r>
                <a:r>
                  <a:rPr lang="fa-IR" dirty="0" smtClean="0"/>
                  <a:t>f interference at time </a:t>
                </a:r>
                <a14:m>
                  <m:oMath xmlns:m="http://schemas.openxmlformats.org/officeDocument/2006/math">
                    <m:r>
                      <a:rPr lang="fa-IR" i="1" dirty="0" smtClean="0">
                        <a:latin typeface="Cambria Math"/>
                      </a:rPr>
                      <m:t>𝑡</m:t>
                    </m:r>
                    <m:r>
                      <a:rPr lang="fa-IR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fa-IR" dirty="0" smtClean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a-IR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a-I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a-IR" i="1">
                        <a:latin typeface="Cambria Math"/>
                      </a:rPr>
                      <m:t>(</m:t>
                    </m:r>
                    <m:r>
                      <a:rPr lang="fa-IR" b="1">
                        <a:latin typeface="Cambria Math"/>
                      </a:rPr>
                      <m:t>𝐩</m:t>
                    </m:r>
                    <m:r>
                      <a:rPr lang="fa-IR" i="1">
                        <a:latin typeface="Cambria Math"/>
                      </a:rPr>
                      <m:t>(</m:t>
                    </m:r>
                    <m:r>
                      <a:rPr lang="fa-IR" i="1">
                        <a:latin typeface="Cambria Math"/>
                      </a:rPr>
                      <m:t>𝑡</m:t>
                    </m:r>
                    <m:r>
                      <a:rPr lang="fa-IR" i="1">
                        <a:latin typeface="Cambria Math"/>
                      </a:rPr>
                      <m:t>))</m:t>
                    </m:r>
                  </m:oMath>
                </a14:m>
                <a:r>
                  <a:rPr lang="fa-IR" dirty="0" smtClean="0"/>
                  <a:t> then at time </a:t>
                </a:r>
                <a14:m>
                  <m:oMath xmlns:m="http://schemas.openxmlformats.org/officeDocument/2006/math">
                    <m:r>
                      <a:rPr lang="fa-IR" b="0" i="1" smtClean="0">
                        <a:latin typeface="Cambria Math"/>
                      </a:rPr>
                      <m:t>𝑡</m:t>
                    </m:r>
                    <m:r>
                      <a:rPr lang="fa-IR" b="0" i="1" smtClean="0">
                        <a:latin typeface="Cambria Math"/>
                      </a:rPr>
                      <m:t>+</m:t>
                    </m:r>
                    <m:r>
                      <a:rPr lang="fa-IR" b="0" i="1" smtClean="0">
                        <a:latin typeface="Cambria Math"/>
                      </a:rPr>
                      <m:t>1</m:t>
                    </m:r>
                    <m:r>
                      <a:rPr lang="fa-IR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fa-IR" dirty="0" smtClean="0"/>
                  <a:t> transmit power should be  set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a-IR" i="1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fa-IR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fa-IR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fa-IR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fa-IR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fa-IR" b="0" i="1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fa-IR" b="0" i="1" smtClean="0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fa-IR" b="0" i="0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fa-IR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a-I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fa-IR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fa-I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a-I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a-IR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fa-IR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fa-IR" b="0" i="1" smtClean="0">
                              <a:latin typeface="Cambria Math"/>
                            </a:rPr>
                            <m:t>(</m:t>
                          </m:r>
                          <m:r>
                            <a:rPr lang="fa-IR" b="1" i="0" smtClean="0">
                              <a:latin typeface="Cambria Math"/>
                            </a:rPr>
                            <m:t>𝐩</m:t>
                          </m:r>
                          <m:r>
                            <a:rPr lang="fa-IR" b="0" i="1" smtClean="0">
                              <a:latin typeface="Cambria Math"/>
                            </a:rPr>
                            <m:t>(</m:t>
                          </m:r>
                          <m:r>
                            <a:rPr lang="fa-I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fa-IR" b="0" i="1" smtClean="0">
                              <a:latin typeface="Cambria Math"/>
                            </a:rPr>
                            <m:t>))</m:t>
                          </m:r>
                        </m:num>
                        <m:den>
                          <m:sSub>
                            <m:sSubPr>
                              <m:ctrlPr>
                                <a:rPr lang="fa-I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𝑖𝑖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a-IR" i="1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fa-I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r="-1407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44408" y="6248400"/>
            <a:ext cx="442392" cy="457200"/>
          </a:xfrm>
        </p:spPr>
        <p:txBody>
          <a:bodyPr/>
          <a:lstStyle/>
          <a:p>
            <a:pPr>
              <a:defRPr/>
            </a:pPr>
            <a:fld id="{1B28D079-2BAD-4D5D-ABAD-822F90E0E949}" type="slidenum">
              <a:rPr lang="ar-SA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49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Target-SIR Tracking Power Control </a:t>
            </a:r>
            <a:r>
              <a:rPr lang="en-US" dirty="0"/>
              <a:t>(TPC)</a:t>
            </a:r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fa-IR" dirty="0" smtClean="0"/>
                  <a:t>Unconstrained TPC: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  <a:ea typeface="Cambria Math"/>
                      </a:rPr>
                      <m:t>   </m:t>
                    </m:r>
                    <m:sSub>
                      <m:sSubPr>
                        <m:ctrlPr>
                          <a:rPr lang="fa-IR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a-IR" i="1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b>
                        <m:r>
                          <a:rPr lang="fa-IR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fa-IR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fa-IR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fa-IR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fa-IR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e>
                    </m:d>
                    <m:r>
                      <a:rPr lang="fa-IR" b="0" i="0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fa-IR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a-IR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fa-IR" i="1">
                                <a:latin typeface="Cambria Math"/>
                                <a:ea typeface="Cambria Math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fa-IR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f>
                      <m:fPr>
                        <m:ctrlPr>
                          <a:rPr lang="fa-I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a-I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a-IR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fa-I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fa-I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a-IR" b="1" i="0" smtClean="0">
                                <a:latin typeface="Cambria Math"/>
                              </a:rPr>
                              <m:t>𝐩</m:t>
                            </m:r>
                            <m:d>
                              <m:dPr>
                                <m:ctrlPr>
                                  <a:rPr lang="fa-I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a-IR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num>
                      <m:den>
                        <m:sSub>
                          <m:sSubPr>
                            <m:ctrlPr>
                              <a:rPr lang="fa-IR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a-IR" i="1">
                                <a:latin typeface="Cambria Math"/>
                                <a:ea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fa-IR" i="1">
                                <a:latin typeface="Cambria Math"/>
                                <a:ea typeface="Cambria Math"/>
                              </a:rPr>
                              <m:t>𝑖𝑖</m:t>
                            </m:r>
                          </m:sub>
                        </m:sSub>
                      </m:den>
                    </m:f>
                  </m:oMath>
                </a14:m>
                <a:endParaRPr lang="en-US" i="1" dirty="0" smtClean="0">
                  <a:ea typeface="Cambria Math"/>
                </a:endParaRPr>
              </a:p>
              <a:p>
                <a:pPr marL="0" indent="0">
                  <a:buNone/>
                </a:pPr>
                <a:endParaRPr lang="en-US" i="1" dirty="0" smtClean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dirty="0"/>
                  <a:t>Constrained </a:t>
                </a:r>
                <a:r>
                  <a:rPr lang="en-US" dirty="0" smtClean="0"/>
                  <a:t>TPC: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  <a:ea typeface="Cambria Math"/>
                      </a:rPr>
                      <m:t>          </m:t>
                    </m:r>
                    <m:sSub>
                      <m:sSubPr>
                        <m:ctrlPr>
                          <a:rPr lang="fa-I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a-IR" i="1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b>
                        <m:r>
                          <a:rPr lang="fa-IR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fa-I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fa-IR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fa-IR" i="1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fa-IR" i="1">
                            <a:latin typeface="Cambria Math"/>
                            <a:ea typeface="Cambria Math"/>
                          </a:rPr>
                          <m:t>1</m:t>
                        </m:r>
                      </m:e>
                    </m:d>
                    <m:r>
                      <a:rPr lang="fa-IR"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fa-IR" b="0" i="0" smtClean="0">
                        <a:latin typeface="Cambria Math"/>
                        <a:ea typeface="Cambria Math"/>
                      </a:rPr>
                      <m:t>min</m:t>
                    </m:r>
                    <m:r>
                      <a:rPr lang="fa-IR" b="0" i="0" smtClean="0">
                        <a:latin typeface="Cambria Math"/>
                        <a:ea typeface="Cambria Math"/>
                      </a:rPr>
                      <m:t>{</m:t>
                    </m:r>
                    <m:sSub>
                      <m:sSubPr>
                        <m:ctrlPr>
                          <a:rPr lang="fa-IR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 pitchFamily="18" charset="0"/>
                                <a:ea typeface="Cambria Math" pitchFamily="18" charset="0"/>
                              </a:rPr>
                              <m:t>p</m:t>
                            </m:r>
                          </m:e>
                        </m:acc>
                      </m:e>
                      <m:sub>
                        <m:r>
                          <a:rPr lang="fa-IR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fa-IR" b="0" i="0" smtClean="0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fa-I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a-IR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fa-IR" i="1">
                                <a:latin typeface="Cambria Math"/>
                                <a:ea typeface="Cambria Math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fa-IR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f>
                      <m:fPr>
                        <m:ctrlPr>
                          <a:rPr lang="fa-I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a-I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a-IR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fa-I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fa-I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a-IR" b="1">
                                <a:latin typeface="Cambria Math"/>
                              </a:rPr>
                              <m:t>𝐩</m:t>
                            </m:r>
                            <m:d>
                              <m:dPr>
                                <m:ctrlPr>
                                  <a:rPr lang="fa-I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a-IR" i="1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num>
                      <m:den>
                        <m:sSub>
                          <m:sSubPr>
                            <m:ctrlPr>
                              <a:rPr lang="fa-IR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a-IR" i="1">
                                <a:latin typeface="Cambria Math"/>
                                <a:ea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fa-IR" i="1">
                                <a:latin typeface="Cambria Math"/>
                                <a:ea typeface="Cambria Math"/>
                              </a:rPr>
                              <m:t>𝑖𝑖</m:t>
                            </m:r>
                          </m:sub>
                        </m:sSub>
                      </m:den>
                    </m:f>
                    <m:r>
                      <a:rPr lang="fa-IR" b="0" i="0" smtClean="0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endParaRPr lang="fa-IR" dirty="0"/>
              </a:p>
              <a:p>
                <a:pPr marL="0" indent="0">
                  <a:buNone/>
                </a:pPr>
                <a:endParaRPr lang="fa-I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44408" y="6248400"/>
            <a:ext cx="442392" cy="457200"/>
          </a:xfrm>
        </p:spPr>
        <p:txBody>
          <a:bodyPr/>
          <a:lstStyle/>
          <a:p>
            <a:pPr>
              <a:defRPr/>
            </a:pPr>
            <a:fld id="{1B28D079-2BAD-4D5D-ABAD-822F90E0E949}" type="slidenum">
              <a:rPr lang="ar-SA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 flipV="1">
            <a:off x="2024782" y="3817044"/>
            <a:ext cx="46037" cy="2614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" name="Line 14"/>
          <p:cNvSpPr>
            <a:spLocks noChangeShapeType="1"/>
          </p:cNvSpPr>
          <p:nvPr/>
        </p:nvSpPr>
        <p:spPr bwMode="auto">
          <a:xfrm flipV="1">
            <a:off x="1988269" y="6395144"/>
            <a:ext cx="5184775" cy="50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7241307" y="6174482"/>
            <a:ext cx="427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400" i="1">
                <a:latin typeface="Times New Roman" pitchFamily="18" charset="0"/>
              </a:rPr>
              <a:t>R</a:t>
            </a:r>
            <a:r>
              <a:rPr lang="en-US" sz="2400" i="1" baseline="-25000">
                <a:latin typeface="Times New Roman" pitchFamily="18" charset="0"/>
              </a:rPr>
              <a:t>i</a:t>
            </a: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1730028" y="3429000"/>
            <a:ext cx="393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400" i="1" dirty="0">
                <a:latin typeface="Times New Roman" pitchFamily="18" charset="0"/>
              </a:rPr>
              <a:t>p</a:t>
            </a:r>
            <a:r>
              <a:rPr lang="en-US" sz="2400" i="1" baseline="-25000" dirty="0">
                <a:latin typeface="Times New Roman" pitchFamily="18" charset="0"/>
              </a:rPr>
              <a:t>i</a:t>
            </a:r>
          </a:p>
        </p:txBody>
      </p:sp>
      <p:sp>
        <p:nvSpPr>
          <p:cNvPr id="9" name="Line 18"/>
          <p:cNvSpPr>
            <a:spLocks noChangeShapeType="1"/>
          </p:cNvSpPr>
          <p:nvPr/>
        </p:nvSpPr>
        <p:spPr bwMode="auto">
          <a:xfrm flipV="1">
            <a:off x="5472832" y="4363144"/>
            <a:ext cx="1268412" cy="15875"/>
          </a:xfrm>
          <a:prstGeom prst="line">
            <a:avLst/>
          </a:prstGeom>
          <a:noFill/>
          <a:ln w="381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4742582" y="4132957"/>
            <a:ext cx="74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400">
                <a:solidFill>
                  <a:schemeClr val="accent2"/>
                </a:solidFill>
                <a:latin typeface="Times New Roman" pitchFamily="18" charset="0"/>
              </a:rPr>
              <a:t>TPC</a:t>
            </a:r>
          </a:p>
        </p:txBody>
      </p:sp>
      <p:sp>
        <p:nvSpPr>
          <p:cNvPr id="11" name="Line 23"/>
          <p:cNvSpPr>
            <a:spLocks noChangeShapeType="1"/>
          </p:cNvSpPr>
          <p:nvPr/>
        </p:nvSpPr>
        <p:spPr bwMode="auto">
          <a:xfrm flipV="1">
            <a:off x="1996207" y="4379019"/>
            <a:ext cx="3521075" cy="2044700"/>
          </a:xfrm>
          <a:prstGeom prst="line">
            <a:avLst/>
          </a:prstGeom>
          <a:noFill/>
          <a:ln w="381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547664" y="4221088"/>
                <a:ext cx="706512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p</m:t>
                              </m:r>
                            </m:e>
                          </m:acc>
                        </m:e>
                        <m:sub>
                          <m:r>
                            <a:rPr lang="fa-IR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4221088"/>
                <a:ext cx="70651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978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 animBg="1"/>
      <p:bldP spid="10" grpId="0"/>
      <p:bldP spid="1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Target-SIR Tracking Power Control (TPC</a:t>
            </a:r>
            <a:r>
              <a:rPr lang="en-US" dirty="0" smtClean="0"/>
              <a:t>)- Analysis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Q: </a:t>
            </a:r>
            <a:r>
              <a:rPr lang="en-US" dirty="0" smtClean="0"/>
              <a:t>Check if TPC power update function is a type-I or type-II standard or two-sided scalable function ? 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Fixed-point existence</a:t>
            </a:r>
          </a:p>
          <a:p>
            <a:pPr lvl="1"/>
            <a:r>
              <a:rPr lang="en-US" sz="2800" dirty="0">
                <a:ea typeface="+mn-ea"/>
                <a:cs typeface="+mn-cs"/>
              </a:rPr>
              <a:t>TPC power update function is a type I standard function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28D079-2BAD-4D5D-ABAD-822F90E0E949}" type="slidenum">
              <a:rPr lang="ar-SA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11396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z="3000" b="1" dirty="0">
                <a:latin typeface="Times New Roman" pitchFamily="18" charset="0"/>
                <a:cs typeface="Times New Roman" pitchFamily="18" charset="0"/>
              </a:rPr>
              <a:t>Power Control in Wireless Cellular </a:t>
            </a:r>
            <a:r>
              <a:rPr lang="en-US" altLang="fa-IR" sz="3000" b="1" dirty="0" smtClean="0">
                <a:latin typeface="Times New Roman" pitchFamily="18" charset="0"/>
                <a:cs typeface="Times New Roman" pitchFamily="18" charset="0"/>
              </a:rPr>
              <a:t>Networks</a:t>
            </a:r>
            <a:r>
              <a:rPr lang="en-US" altLang="fa-IR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fa-IR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/>
              <a:t>Lecture 5 Outline</a:t>
            </a:r>
            <a:endParaRPr lang="fa-IR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640960" cy="5328592"/>
          </a:xfrm>
        </p:spPr>
        <p:txBody>
          <a:bodyPr/>
          <a:lstStyle/>
          <a:p>
            <a:r>
              <a:rPr lang="en-US" dirty="0" smtClean="0"/>
              <a:t>Performance Measures</a:t>
            </a:r>
          </a:p>
          <a:p>
            <a:r>
              <a:rPr lang="en-US" dirty="0">
                <a:solidFill>
                  <a:srgbClr val="FF0000"/>
                </a:solidFill>
              </a:rPr>
              <a:t>Why Power Control?</a:t>
            </a:r>
          </a:p>
          <a:p>
            <a:r>
              <a:rPr lang="en-US" dirty="0" smtClean="0"/>
              <a:t>Closed-Loop </a:t>
            </a:r>
            <a:r>
              <a:rPr lang="en-US" dirty="0"/>
              <a:t>and Open-Loop Power </a:t>
            </a:r>
            <a:r>
              <a:rPr lang="en-US" dirty="0" smtClean="0"/>
              <a:t>Control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Different Power Control Optimization Problems </a:t>
            </a:r>
          </a:p>
          <a:p>
            <a:pPr>
              <a:lnSpc>
                <a:spcPct val="117000"/>
              </a:lnSpc>
            </a:pPr>
            <a:r>
              <a:rPr lang="en-US" dirty="0" smtClean="0"/>
              <a:t>Distributed Power Control Algorithms</a:t>
            </a:r>
          </a:p>
          <a:p>
            <a:pPr>
              <a:lnSpc>
                <a:spcPct val="117000"/>
              </a:lnSpc>
            </a:pPr>
            <a:r>
              <a:rPr lang="en-US" dirty="0" smtClean="0"/>
              <a:t>Some Open Problems</a:t>
            </a:r>
          </a:p>
          <a:p>
            <a:pPr lvl="1">
              <a:lnSpc>
                <a:spcPct val="117000"/>
              </a:lnSpc>
            </a:pPr>
            <a:endParaRPr lang="en-US" dirty="0" smtClean="0"/>
          </a:p>
          <a:p>
            <a:pPr>
              <a:lnSpc>
                <a:spcPct val="117000"/>
              </a:lnSpc>
            </a:pPr>
            <a:endParaRPr lang="en-US" dirty="0" smtClean="0"/>
          </a:p>
          <a:p>
            <a:pPr>
              <a:lnSpc>
                <a:spcPct val="117000"/>
              </a:lnSpc>
            </a:pPr>
            <a:endParaRPr lang="en-US" dirty="0" smtClean="0"/>
          </a:p>
          <a:p>
            <a:endParaRPr lang="fa-IR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BA508607-91F6-483C-A475-4C9EA73577AB}" type="slidenum">
              <a:rPr lang="ar-SA" smtClean="0"/>
              <a:pPr eaLnBrk="1" hangingPunct="1"/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8197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Target-SIR Tracking Power Control (TPC</a:t>
            </a:r>
            <a:r>
              <a:rPr lang="en-US" dirty="0" smtClean="0"/>
              <a:t>)- Analysis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Fixed-point existence</a:t>
            </a:r>
          </a:p>
          <a:p>
            <a:pPr lvl="1"/>
            <a:r>
              <a:rPr lang="en-US" dirty="0" smtClean="0"/>
              <a:t>Unconstrained TPC:</a:t>
            </a:r>
          </a:p>
          <a:p>
            <a:pPr lvl="2"/>
            <a:r>
              <a:rPr lang="en-US" dirty="0" smtClean="0"/>
              <a:t>There exist a unique fixed-point when the system is feasible </a:t>
            </a:r>
          </a:p>
          <a:p>
            <a:pPr lvl="2"/>
            <a:r>
              <a:rPr lang="en-US" dirty="0" smtClean="0"/>
              <a:t>There is no fixed-point for TPC power update function when the system is infeasible. </a:t>
            </a:r>
          </a:p>
          <a:p>
            <a:pPr lvl="1"/>
            <a:r>
              <a:rPr lang="en-US" dirty="0" smtClean="0"/>
              <a:t>Constrained TPC</a:t>
            </a:r>
          </a:p>
          <a:p>
            <a:pPr lvl="2"/>
            <a:r>
              <a:rPr lang="en-US" dirty="0" smtClean="0"/>
              <a:t>There exist a unique fixed-point in both feasible and infeasible systems.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28D079-2BAD-4D5D-ABAD-822F90E0E949}" type="slidenum">
              <a:rPr lang="ar-SA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453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Target-SIR Tracking Power Control (TPC</a:t>
            </a:r>
            <a:r>
              <a:rPr lang="en-US" dirty="0" smtClean="0"/>
              <a:t>)- Analysis</a:t>
            </a:r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Convergence analysis</a:t>
                </a:r>
              </a:p>
              <a:p>
                <a:pPr lvl="1" indent="-381000" eaLnBrk="1" hangingPunct="1">
                  <a:buSzTx/>
                  <a:buBlip>
                    <a:blip r:embed="rId3"/>
                  </a:buBlip>
                  <a:defRPr/>
                </a:pPr>
                <a:r>
                  <a:rPr lang="en-US" dirty="0">
                    <a:cs typeface="Times New Roman" pitchFamily="18" charset="0"/>
                  </a:rPr>
                  <a:t>if the </a:t>
                </a:r>
                <a:r>
                  <a:rPr lang="en-US" dirty="0" smtClean="0">
                    <a:cs typeface="Times New Roman" pitchFamily="18" charset="0"/>
                  </a:rPr>
                  <a:t>TPC power </a:t>
                </a:r>
                <a:r>
                  <a:rPr lang="en-US" dirty="0">
                    <a:cs typeface="Times New Roman" pitchFamily="18" charset="0"/>
                  </a:rPr>
                  <a:t>update function has a </a:t>
                </a:r>
                <a:r>
                  <a:rPr lang="en-US" dirty="0" smtClean="0">
                    <a:cs typeface="Times New Roman" pitchFamily="18" charset="0"/>
                  </a:rPr>
                  <a:t>unique fixed-point</a:t>
                </a:r>
                <a:r>
                  <a:rPr lang="en-US" dirty="0">
                    <a:cs typeface="Times New Roman" pitchFamily="18" charset="0"/>
                  </a:rPr>
                  <a:t>, then the power vector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/>
                        <a:cs typeface="Times New Roman" pitchFamily="18" charset="0"/>
                      </a:rPr>
                      <m:t>𝐩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>
                    <a:cs typeface="Times New Roman" pitchFamily="18" charset="0"/>
                  </a:rPr>
                  <a:t> converges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/>
                            <a:cs typeface="Times New Roman" pitchFamily="18" charset="0"/>
                          </a:rPr>
                          <m:t>𝐩</m:t>
                        </m:r>
                      </m:e>
                      <m:sup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cs typeface="Times New Roman" pitchFamily="18" charset="0"/>
                  </a:rPr>
                  <a:t> in both synchronous and asynchronous power updating </a:t>
                </a:r>
                <a:r>
                  <a:rPr lang="en-US" dirty="0" smtClean="0">
                    <a:cs typeface="Times New Roman" pitchFamily="18" charset="0"/>
                  </a:rPr>
                  <a:t>cases</a:t>
                </a:r>
              </a:p>
              <a:p>
                <a:pPr lvl="1" indent="-381000" eaLnBrk="1" hangingPunct="1">
                  <a:buSzTx/>
                  <a:buBlip>
                    <a:blip r:embed="rId3"/>
                  </a:buBlip>
                  <a:defRPr/>
                </a:pPr>
                <a:endParaRPr lang="en-US" sz="2000" dirty="0">
                  <a:cs typeface="Times New Roman" pitchFamily="18" charset="0"/>
                </a:endParaRPr>
              </a:p>
              <a:p>
                <a:pPr lvl="1" indent="-381000" eaLnBrk="1" hangingPunct="1">
                  <a:buSzTx/>
                  <a:buBlip>
                    <a:blip r:embed="rId3"/>
                  </a:buBlip>
                  <a:defRPr/>
                </a:pPr>
                <a:r>
                  <a:rPr lang="en-US" dirty="0">
                    <a:cs typeface="Times New Roman" pitchFamily="18" charset="0"/>
                  </a:rPr>
                  <a:t>If the system is infeasible, since target-SIRs are rigidly tracked, all users increase their transmit power at each step and thus, the unconstrained TPC diverges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endParaRPr lang="fa-I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 l="-667" t="-1346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28D079-2BAD-4D5D-ABAD-822F90E0E949}" type="slidenum">
              <a:rPr lang="ar-SA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52419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Target-SIR Tracking Power Control (TPC</a:t>
            </a:r>
            <a:r>
              <a:rPr lang="en-US" dirty="0" smtClean="0"/>
              <a:t>)- Analysis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Objective function</a:t>
            </a:r>
          </a:p>
          <a:p>
            <a:pPr lvl="1"/>
            <a:r>
              <a:rPr lang="en-US" dirty="0">
                <a:cs typeface="Times New Roman" pitchFamily="18" charset="0"/>
              </a:rPr>
              <a:t>If the system is feasible, TPC solves the following optimization in a distributed manner.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28D079-2BAD-4D5D-ABAD-822F90E0E949}" type="slidenum">
              <a:rPr lang="ar-SA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875281"/>
              </p:ext>
            </p:extLst>
          </p:nvPr>
        </p:nvGraphicFramePr>
        <p:xfrm>
          <a:off x="2552700" y="3501950"/>
          <a:ext cx="4240213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15" name="Formula" r:id="rId4" imgW="2056130" imgH="361950" progId="Equation.Ribbit">
                  <p:embed/>
                </p:oleObj>
              </mc:Choice>
              <mc:Fallback>
                <p:oleObj name="Formula" r:id="rId4" imgW="2056130" imgH="361950" progId="Equation.Ribbit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3501950"/>
                        <a:ext cx="4240213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772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Power Control Algorithms- Analysis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Required information by each user to update its transmit power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Rate of convergence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Sensitivity analysis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Robust design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 smtClean="0"/>
          </a:p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28D079-2BAD-4D5D-ABAD-822F90E0E949}" type="slidenum">
              <a:rPr lang="ar-SA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45675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Target-SIR Tracking Power Control </a:t>
            </a:r>
            <a:r>
              <a:rPr lang="en-US" dirty="0"/>
              <a:t>(TPC)</a:t>
            </a:r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a-IR" i="1"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fa-IR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fa-IR" i="1">
                          <a:latin typeface="Cambria Math"/>
                        </a:rPr>
                        <m:t>(</m:t>
                      </m:r>
                      <m:r>
                        <a:rPr lang="fa-IR" b="1">
                          <a:latin typeface="Cambria Math"/>
                        </a:rPr>
                        <m:t>𝐩</m:t>
                      </m:r>
                      <m:r>
                        <a:rPr lang="fa-IR" i="1">
                          <a:latin typeface="Cambria Math"/>
                        </a:rPr>
                        <m:t>)</m:t>
                      </m:r>
                      <m:r>
                        <a:rPr lang="fa-IR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fa-IR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a-IR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fa-IR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a-IR" b="0" i="1" smtClean="0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a-IR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fa-IR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fa-IR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a:rPr lang="fa-IR" b="0" i="1" smtClean="0"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r>
                                <a:rPr lang="fa-IR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fa-IR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fa-IR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a-IR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fa-IR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a-IR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a-IR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fa-IR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fa-IR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fa-I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a-I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fa-I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𝑖𝑖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a-IR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a-IR" b="0" i="1" smtClean="0">
                                  <a:latin typeface="Cambria Math"/>
                                  <a:ea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fa-IR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fa-IR" i="1">
                              <a:latin typeface="Cambria Math"/>
                            </a:rPr>
                            <m:t>(</m:t>
                          </m:r>
                          <m:r>
                            <a:rPr lang="fa-IR" b="1">
                              <a:latin typeface="Cambria Math"/>
                            </a:rPr>
                            <m:t>𝐩</m:t>
                          </m:r>
                          <m:r>
                            <a:rPr lang="fa-IR" i="1">
                              <a:latin typeface="Cambria Math"/>
                            </a:rPr>
                            <m:t>)</m:t>
                          </m:r>
                        </m:den>
                      </m:f>
                      <m:sSub>
                        <m:sSubPr>
                          <m:ctrlPr>
                            <a:rPr lang="fa-I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a-IR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lang="fa-I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fa-IR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fa-IR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a-IR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fa-IR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a-IR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a-IR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a-IR" i="1"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fa-IR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fa-IR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fa-IR" i="1">
                                        <a:latin typeface="Cambria Math"/>
                                        <a:ea typeface="Cambria Math"/>
                                      </a:rPr>
                                      <m:t>𝛾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a-IR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f>
                              <m:fPr>
                                <m:ctrlPr>
                                  <a:rPr lang="fa-I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fa-I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a-IR" i="1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fa-I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a-IR" b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fa-IR" b="1">
                                    <a:latin typeface="Cambria Math"/>
                                  </a:rPr>
                                  <m:t>𝐩</m:t>
                                </m:r>
                                <m:r>
                                  <a:rPr lang="fa-IR" b="1">
                                    <a:latin typeface="Cambria Math"/>
                                  </a:rPr>
                                  <m:t>)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fa-IR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a-IR" i="1">
                                        <a:latin typeface="Cambria Math"/>
                                        <a:ea typeface="Cambria Math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fa-IR" i="1">
                                        <a:latin typeface="Cambria Math"/>
                                        <a:ea typeface="Cambria Math"/>
                                      </a:rPr>
                                      <m:t>𝑖𝑖</m:t>
                                    </m:r>
                                  </m:sub>
                                </m:sSub>
                              </m:den>
                            </m:f>
                          </m:e>
                          <m:e>
                            <m:sSub>
                              <m:sSubPr>
                                <m:ctrlPr>
                                  <a:rPr lang="fa-I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a-IR" i="1">
                                    <a:latin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fa-I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a-IR" b="1" i="0" smtClean="0">
                                <a:latin typeface="Cambria Math"/>
                              </a:rPr>
                              <m:t>(</m:t>
                            </m:r>
                            <m:r>
                              <a:rPr lang="fa-IR" b="1">
                                <a:latin typeface="Cambria Math"/>
                              </a:rPr>
                              <m:t>𝐩</m:t>
                            </m:r>
                            <m:r>
                              <a:rPr lang="fa-IR" b="1" i="0" smtClean="0">
                                <a:latin typeface="Cambria Math"/>
                              </a:rPr>
                              <m:t>)</m:t>
                            </m:r>
                            <m:r>
                              <a:rPr lang="fa-IR" i="1"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fa-I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fa-IR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a-IR" i="1">
                                        <a:latin typeface="Cambria Math"/>
                                        <a:ea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fa-IR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a-IR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a-IR" i="1">
                                        <a:latin typeface="Cambria Math"/>
                                        <a:ea typeface="Cambria Math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fa-IR" i="1">
                                        <a:latin typeface="Cambria Math"/>
                                        <a:ea typeface="Cambria Math"/>
                                      </a:rPr>
                                      <m:t>𝑖𝑖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fa-IR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a-IR" i="1">
                                        <a:latin typeface="Cambria Math"/>
                                        <a:ea typeface="Cambria Math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fa-IR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a-IR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fa-IR" b="1">
                                    <a:latin typeface="Cambria Math"/>
                                  </a:rPr>
                                  <m:t>𝐩</m:t>
                                </m:r>
                                <m:r>
                                  <a:rPr lang="fa-IR" i="1">
                                    <a:latin typeface="Cambria Math"/>
                                  </a:rPr>
                                  <m:t>)</m:t>
                                </m:r>
                              </m:den>
                            </m:f>
                          </m:e>
                        </m:eqArr>
                      </m:e>
                    </m:d>
                  </m:oMath>
                </a14:m>
                <a:r>
                  <a:rPr lang="fa-IR" dirty="0" smtClean="0"/>
                  <a:t>          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fa-I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a-IR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fa-IR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a-IR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a-IR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a-IR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fa-IR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fa-IR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fa-IR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  <m:r>
                              <a:rPr lang="fa-IR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  <m:r>
                              <a:rPr lang="fa-IR"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fa-IR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fa-IR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fa-IR" i="1">
                                        <a:latin typeface="Cambria Math"/>
                                        <a:ea typeface="Cambria Math"/>
                                      </a:rPr>
                                      <m:t>𝛾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a-IR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f>
                              <m:fPr>
                                <m:ctrlPr>
                                  <a:rPr lang="fa-I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fa-I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a-IR" i="1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fa-I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a-IR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fa-IR" b="1">
                                    <a:latin typeface="Cambria Math"/>
                                  </a:rPr>
                                  <m:t>𝐩</m:t>
                                </m:r>
                                <m:r>
                                  <a:rPr lang="fa-IR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fa-IR" i="1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fa-IR" i="1">
                                    <a:latin typeface="Cambria Math"/>
                                  </a:rPr>
                                  <m:t>))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fa-IR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a-IR" i="1">
                                        <a:latin typeface="Cambria Math"/>
                                        <a:ea typeface="Cambria Math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fa-IR" i="1">
                                        <a:latin typeface="Cambria Math"/>
                                        <a:ea typeface="Cambria Math"/>
                                      </a:rPr>
                                      <m:t>𝑖𝑖</m:t>
                                    </m:r>
                                  </m:sub>
                                </m:sSub>
                              </m:den>
                            </m:f>
                          </m:e>
                          <m:e>
                            <m:sSub>
                              <m:sSubPr>
                                <m:ctrlPr>
                                  <a:rPr lang="fa-I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a-IR" i="1">
                                    <a:latin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fa-I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a-IR" i="1">
                                <a:latin typeface="Cambria Math"/>
                              </a:rPr>
                              <m:t>(</m:t>
                            </m:r>
                            <m:r>
                              <a:rPr lang="fa-IR" b="1">
                                <a:latin typeface="Cambria Math"/>
                              </a:rPr>
                              <m:t>𝐩</m:t>
                            </m:r>
                            <m:r>
                              <a:rPr lang="fa-IR" i="1">
                                <a:latin typeface="Cambria Math"/>
                              </a:rPr>
                              <m:t>(</m:t>
                            </m:r>
                            <m:r>
                              <a:rPr lang="fa-IR" i="1">
                                <a:latin typeface="Cambria Math"/>
                              </a:rPr>
                              <m:t>𝑡</m:t>
                            </m:r>
                            <m:r>
                              <a:rPr lang="fa-IR" i="1">
                                <a:latin typeface="Cambria Math"/>
                              </a:rPr>
                              <m:t>))=</m:t>
                            </m:r>
                            <m:f>
                              <m:fPr>
                                <m:ctrlPr>
                                  <a:rPr lang="fa-IR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fa-IR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a-IR" i="1">
                                        <a:latin typeface="Cambria Math"/>
                                        <a:ea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fa-IR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a-IR" i="1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fa-IR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  <m:r>
                                  <a:rPr lang="fa-IR" i="1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fa-IR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a-IR" i="1">
                                        <a:latin typeface="Cambria Math"/>
                                        <a:ea typeface="Cambria Math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fa-IR" i="1">
                                        <a:latin typeface="Cambria Math"/>
                                        <a:ea typeface="Cambria Math"/>
                                      </a:rPr>
                                      <m:t>𝑖𝑖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fa-IR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a-IR" i="1">
                                        <a:latin typeface="Cambria Math"/>
                                        <a:ea typeface="Cambria Math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fa-IR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a-IR" i="1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fa-IR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  <m:r>
                                  <a:rPr lang="fa-IR" i="1">
                                    <a:latin typeface="Cambria Math"/>
                                    <a:ea typeface="Cambria Math"/>
                                  </a:rPr>
                                  <m:t>) </m:t>
                                </m:r>
                              </m:den>
                            </m:f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</a:t>
                </a:r>
                <a:r>
                  <a:rPr lang="fa-IR" dirty="0" smtClean="0"/>
                  <a:t>f interference at time </a:t>
                </a:r>
                <a14:m>
                  <m:oMath xmlns:m="http://schemas.openxmlformats.org/officeDocument/2006/math">
                    <m:r>
                      <a:rPr lang="fa-IR" i="1" dirty="0" smtClean="0">
                        <a:latin typeface="Cambria Math"/>
                      </a:rPr>
                      <m:t>𝑡</m:t>
                    </m:r>
                    <m:r>
                      <a:rPr lang="fa-IR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fa-IR" dirty="0" smtClean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a-IR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a-I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a-IR" i="1">
                        <a:latin typeface="Cambria Math"/>
                      </a:rPr>
                      <m:t>(</m:t>
                    </m:r>
                    <m:r>
                      <a:rPr lang="fa-IR" b="1">
                        <a:latin typeface="Cambria Math"/>
                      </a:rPr>
                      <m:t>𝐩</m:t>
                    </m:r>
                    <m:r>
                      <a:rPr lang="fa-IR" i="1">
                        <a:latin typeface="Cambria Math"/>
                      </a:rPr>
                      <m:t>(</m:t>
                    </m:r>
                    <m:r>
                      <a:rPr lang="fa-IR" i="1">
                        <a:latin typeface="Cambria Math"/>
                      </a:rPr>
                      <m:t>𝑡</m:t>
                    </m:r>
                    <m:r>
                      <a:rPr lang="fa-IR" i="1">
                        <a:latin typeface="Cambria Math"/>
                      </a:rPr>
                      <m:t>))</m:t>
                    </m:r>
                  </m:oMath>
                </a14:m>
                <a:r>
                  <a:rPr lang="fa-IR" dirty="0" smtClean="0"/>
                  <a:t> then at time </a:t>
                </a:r>
                <a14:m>
                  <m:oMath xmlns:m="http://schemas.openxmlformats.org/officeDocument/2006/math">
                    <m:r>
                      <a:rPr lang="fa-IR" b="0" i="1" smtClean="0">
                        <a:latin typeface="Cambria Math"/>
                      </a:rPr>
                      <m:t>𝑡</m:t>
                    </m:r>
                    <m:r>
                      <a:rPr lang="fa-IR" b="0" i="1" smtClean="0">
                        <a:latin typeface="Cambria Math"/>
                      </a:rPr>
                      <m:t>+</m:t>
                    </m:r>
                    <m:r>
                      <a:rPr lang="fa-IR" b="0" i="1" smtClean="0">
                        <a:latin typeface="Cambria Math"/>
                      </a:rPr>
                      <m:t>1</m:t>
                    </m:r>
                    <m:r>
                      <a:rPr lang="fa-IR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fa-IR" dirty="0" smtClean="0"/>
                  <a:t> transmit power should be  set to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a-I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a-IR" i="1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b>
                        <m:r>
                          <a:rPr lang="fa-IR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fa-IR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fa-IR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fa-IR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fa-IR" b="0" i="1" smtClean="0">
                        <a:latin typeface="Cambria Math"/>
                        <a:ea typeface="Cambria Math"/>
                      </a:rPr>
                      <m:t>1</m:t>
                    </m:r>
                    <m:r>
                      <a:rPr lang="fa-IR" b="0" i="1" smtClean="0">
                        <a:latin typeface="Cambria Math"/>
                        <a:ea typeface="Cambria Math"/>
                      </a:rPr>
                      <m:t>)</m:t>
                    </m:r>
                    <m:r>
                      <a:rPr lang="fa-IR" b="0" i="0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fa-IR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a-IR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fa-IR" i="1">
                                <a:latin typeface="Cambria Math"/>
                                <a:ea typeface="Cambria Math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fa-IR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f>
                      <m:fPr>
                        <m:ctrlPr>
                          <a:rPr lang="fa-I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a-I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a-IR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fa-I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fa-IR" b="0" i="1" smtClean="0">
                            <a:latin typeface="Cambria Math"/>
                          </a:rPr>
                          <m:t>(</m:t>
                        </m:r>
                        <m:r>
                          <a:rPr lang="fa-IR" b="1" i="0" smtClean="0">
                            <a:latin typeface="Cambria Math"/>
                          </a:rPr>
                          <m:t>𝐩</m:t>
                        </m:r>
                        <m:r>
                          <a:rPr lang="fa-IR" b="0" i="1" smtClean="0">
                            <a:latin typeface="Cambria Math"/>
                          </a:rPr>
                          <m:t>(</m:t>
                        </m:r>
                        <m:r>
                          <a:rPr lang="fa-IR" b="0" i="1" smtClean="0">
                            <a:latin typeface="Cambria Math"/>
                          </a:rPr>
                          <m:t>𝑡</m:t>
                        </m:r>
                        <m:r>
                          <a:rPr lang="fa-IR" b="0" i="1" smtClean="0">
                            <a:latin typeface="Cambria Math"/>
                          </a:rPr>
                          <m:t>))</m:t>
                        </m:r>
                      </m:num>
                      <m:den>
                        <m:sSub>
                          <m:sSubPr>
                            <m:ctrlPr>
                              <a:rPr lang="fa-IR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a-IR" i="1">
                                <a:latin typeface="Cambria Math"/>
                                <a:ea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fa-IR" i="1">
                                <a:latin typeface="Cambria Math"/>
                                <a:ea typeface="Cambria Math"/>
                              </a:rPr>
                              <m:t>𝑖𝑖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fa-I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a-IR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fa-IR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fa-IR" i="1">
                                <a:latin typeface="Cambria Math"/>
                                <a:ea typeface="Cambria Math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fa-IR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f>
                      <m:fPr>
                        <m:ctrlPr>
                          <a:rPr lang="fa-IR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a-IR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a-IR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fa-IR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fa-IR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fa-IR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fa-IR" i="1">
                            <a:latin typeface="Cambria Math"/>
                            <a:ea typeface="Cambria Math"/>
                          </a:rPr>
                          <m:t>)</m:t>
                        </m:r>
                        <m:sSub>
                          <m:sSubPr>
                            <m:ctrlPr>
                              <a:rPr lang="fa-IR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a-IR" i="1">
                                <a:latin typeface="Cambria Math"/>
                                <a:ea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fa-IR" i="1">
                                <a:latin typeface="Cambria Math"/>
                                <a:ea typeface="Cambria Math"/>
                              </a:rPr>
                              <m:t>𝑖𝑖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a-IR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a-IR" i="1">
                                <a:latin typeface="Cambria Math"/>
                                <a:ea typeface="Cambria Math"/>
                              </a:rPr>
                              <m:t>𝛾</m:t>
                            </m:r>
                          </m:e>
                          <m:sub>
                            <m:r>
                              <a:rPr lang="fa-IR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fa-IR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fa-IR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fa-IR" b="0" i="1" smtClean="0">
                            <a:latin typeface="Cambria Math"/>
                            <a:ea typeface="Cambria Math"/>
                          </a:rPr>
                          <m:t>)</m:t>
                        </m:r>
                        <m:sSub>
                          <m:sSubPr>
                            <m:ctrlPr>
                              <a:rPr lang="fa-IR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a-IR" i="1">
                                <a:latin typeface="Cambria Math"/>
                                <a:ea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fa-IR" i="1">
                                <a:latin typeface="Cambria Math"/>
                                <a:ea typeface="Cambria Math"/>
                              </a:rPr>
                              <m:t>𝑖𝑖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fa-IR" i="1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a-IR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fa-IR" i="1">
                                <a:latin typeface="Cambria Math"/>
                                <a:ea typeface="Cambria Math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fa-IR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f>
                      <m:fPr>
                        <m:ctrlPr>
                          <a:rPr lang="fa-I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a-IR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a-IR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fa-IR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fa-IR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fa-IR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fa-IR" i="1">
                            <a:latin typeface="Cambria Math"/>
                            <a:ea typeface="Cambria Math"/>
                          </a:rPr>
                          <m:t>) </m:t>
                        </m:r>
                      </m:num>
                      <m:den>
                        <m:sSub>
                          <m:sSubPr>
                            <m:ctrlPr>
                              <a:rPr lang="fa-IR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a-IR" i="1">
                                <a:latin typeface="Cambria Math"/>
                                <a:ea typeface="Cambria Math"/>
                              </a:rPr>
                              <m:t>𝛾</m:t>
                            </m:r>
                          </m:e>
                          <m:sub>
                            <m:r>
                              <a:rPr lang="fa-IR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fa-IR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fa-IR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fa-IR" i="1">
                            <a:latin typeface="Cambria Math"/>
                            <a:ea typeface="Cambria Math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fa-I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a-IR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fa-IR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fa-IR" i="1">
                                    <a:latin typeface="Cambria Math"/>
                                    <a:ea typeface="Cambria Math"/>
                                  </a:rPr>
                                  <m:t>𝛾</m:t>
                                </m:r>
                              </m:e>
                            </m:acc>
                          </m:e>
                          <m:sub>
                            <m:r>
                              <a:rPr lang="fa-IR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a-IR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a-IR" i="1">
                                <a:latin typeface="Cambria Math"/>
                                <a:ea typeface="Cambria Math"/>
                              </a:rPr>
                              <m:t>𝛾</m:t>
                            </m:r>
                          </m:e>
                          <m:sub>
                            <m:r>
                              <a:rPr lang="fa-IR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fa-IR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fa-IR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fa-IR" i="1">
                            <a:latin typeface="Cambria Math"/>
                            <a:ea typeface="Cambria Math"/>
                          </a:rPr>
                          <m:t>)</m:t>
                        </m:r>
                      </m:den>
                    </m:f>
                    <m:sSub>
                      <m:sSubPr>
                        <m:ctrlPr>
                          <a:rPr lang="fa-I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a-IR" i="1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b>
                        <m:r>
                          <a:rPr lang="fa-IR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fa-IR" i="1">
                        <a:latin typeface="Cambria Math"/>
                        <a:ea typeface="Cambria Math"/>
                      </a:rPr>
                      <m:t>(</m:t>
                    </m:r>
                    <m:r>
                      <a:rPr lang="fa-IR" i="1">
                        <a:latin typeface="Cambria Math"/>
                        <a:ea typeface="Cambria Math"/>
                      </a:rPr>
                      <m:t>𝑡</m:t>
                    </m:r>
                    <m:r>
                      <a:rPr lang="fa-IR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i="1" dirty="0" smtClean="0"/>
              </a:p>
              <a:p>
                <a:pPr marL="0" indent="0">
                  <a:buNone/>
                </a:pPr>
                <a:endParaRPr lang="fa-IR" i="1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fa-I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481" r="-1407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44408" y="6248400"/>
            <a:ext cx="442392" cy="457200"/>
          </a:xfrm>
        </p:spPr>
        <p:txBody>
          <a:bodyPr/>
          <a:lstStyle/>
          <a:p>
            <a:pPr>
              <a:defRPr/>
            </a:pPr>
            <a:fld id="{1B28D079-2BAD-4D5D-ABAD-822F90E0E949}" type="slidenum">
              <a:rPr lang="ar-SA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5" name="Right Arrow 4"/>
          <p:cNvSpPr/>
          <p:nvPr/>
        </p:nvSpPr>
        <p:spPr bwMode="auto">
          <a:xfrm>
            <a:off x="2843808" y="3429000"/>
            <a:ext cx="936104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95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Target-SIR Tracking Power Control </a:t>
            </a:r>
            <a:r>
              <a:rPr lang="en-US" dirty="0"/>
              <a:t>(TPC)</a:t>
            </a:r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fa-IR" dirty="0" smtClean="0">
                    <a:latin typeface="+mj-lt"/>
                    <a:ea typeface="Cambria Math"/>
                  </a:rPr>
                  <a:t>TPC Power Updating Function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a-IR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a-IR" i="1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b>
                        <m:r>
                          <a:rPr lang="fa-IR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fa-IR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fa-IR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fa-IR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fa-IR" b="0" i="1" smtClean="0">
                        <a:latin typeface="Cambria Math"/>
                        <a:ea typeface="Cambria Math"/>
                      </a:rPr>
                      <m:t>1</m:t>
                    </m:r>
                    <m:r>
                      <a:rPr lang="fa-IR" b="0" i="1" smtClean="0">
                        <a:latin typeface="Cambria Math"/>
                        <a:ea typeface="Cambria Math"/>
                      </a:rPr>
                      <m:t>)</m:t>
                    </m:r>
                    <m:r>
                      <a:rPr lang="fa-IR" b="0" i="0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fa-IR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a-IR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fa-IR" i="1">
                                <a:latin typeface="Cambria Math"/>
                                <a:ea typeface="Cambria Math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fa-IR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f>
                      <m:fPr>
                        <m:ctrlPr>
                          <a:rPr lang="fa-I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a-I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a-IR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fa-I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fa-IR" b="0" i="1" smtClean="0">
                            <a:latin typeface="Cambria Math"/>
                          </a:rPr>
                          <m:t>(</m:t>
                        </m:r>
                        <m:r>
                          <a:rPr lang="fa-IR" b="1" i="0" smtClean="0">
                            <a:latin typeface="Cambria Math"/>
                          </a:rPr>
                          <m:t>𝐩</m:t>
                        </m:r>
                        <m:r>
                          <a:rPr lang="fa-IR" b="0" i="1" smtClean="0">
                            <a:latin typeface="Cambria Math"/>
                          </a:rPr>
                          <m:t>(</m:t>
                        </m:r>
                        <m:r>
                          <a:rPr lang="fa-IR" b="0" i="1" smtClean="0">
                            <a:latin typeface="Cambria Math"/>
                          </a:rPr>
                          <m:t>𝑡</m:t>
                        </m:r>
                        <m:r>
                          <a:rPr lang="fa-IR" b="0" i="1" smtClean="0">
                            <a:latin typeface="Cambria Math"/>
                          </a:rPr>
                          <m:t>))</m:t>
                        </m:r>
                      </m:num>
                      <m:den>
                        <m:sSub>
                          <m:sSubPr>
                            <m:ctrlPr>
                              <a:rPr lang="fa-IR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a-IR" i="1">
                                <a:latin typeface="Cambria Math"/>
                                <a:ea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fa-IR" i="1">
                                <a:latin typeface="Cambria Math"/>
                                <a:ea typeface="Cambria Math"/>
                              </a:rPr>
                              <m:t>𝑖𝑖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i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j-lt"/>
                  </a:rPr>
                  <a:t>o</a:t>
                </a:r>
                <a:r>
                  <a:rPr lang="en-US" dirty="0" smtClean="0">
                    <a:latin typeface="+mj-lt"/>
                  </a:rPr>
                  <a:t>r equivalently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a-IR" i="1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fa-IR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fa-IR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fa-IR" i="1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fa-IR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fa-IR" i="1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fa-IR" i="1">
                          <a:latin typeface="Cambria Math"/>
                          <a:ea typeface="Cambria Math"/>
                        </a:rPr>
                        <m:t>)=</m:t>
                      </m:r>
                      <m:f>
                        <m:fPr>
                          <m:ctrlPr>
                            <a:rPr lang="fa-I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a-I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fa-IR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𝛾</m:t>
                                  </m:r>
                                </m:e>
                              </m:acc>
                            </m:e>
                            <m:sub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a-I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fa-IR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fa-IR" i="1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fa-IR" i="1"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  <m:sSub>
                        <m:sSubPr>
                          <m:ctrlPr>
                            <a:rPr lang="fa-I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a-IR" i="1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fa-IR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fa-IR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fa-IR" i="1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fa-IR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fa-IR" i="1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fa-I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211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44408" y="6248400"/>
            <a:ext cx="442392" cy="457200"/>
          </a:xfrm>
        </p:spPr>
        <p:txBody>
          <a:bodyPr/>
          <a:lstStyle/>
          <a:p>
            <a:pPr>
              <a:defRPr/>
            </a:pPr>
            <a:fld id="{1B28D079-2BAD-4D5D-ABAD-822F90E0E949}" type="slidenum">
              <a:rPr lang="ar-SA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04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600" dirty="0" smtClean="0"/>
              <a:t>Distributed Target-SIR Tracking Power Control (TPC)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eaLnBrk="1" hangingPunct="1">
              <a:buSzTx/>
              <a:buFont typeface="Wingdings" pitchFamily="2" charset="2"/>
              <a:buBlip>
                <a:blip r:embed="rId4"/>
              </a:buBlip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Unconstrained TPC:</a:t>
            </a:r>
          </a:p>
          <a:p>
            <a:pPr marL="457200" eaLnBrk="1" hangingPunct="1">
              <a:buSzTx/>
              <a:buFont typeface="Wingdings" pitchFamily="2" charset="2"/>
              <a:buBlip>
                <a:blip r:embed="rId4"/>
              </a:buBlip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eaLnBrk="1" hangingPunct="1">
              <a:buSzTx/>
              <a:buFont typeface="Wingdings" pitchFamily="2" charset="2"/>
              <a:buBlip>
                <a:blip r:embed="rId4"/>
              </a:buBlip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eaLnBrk="1" hangingPunct="1">
              <a:buSzTx/>
              <a:buFont typeface="Wingdings" pitchFamily="2" charset="2"/>
              <a:buBlip>
                <a:blip r:embed="rId4"/>
              </a:buBlip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Constrained-TPC</a:t>
            </a:r>
          </a:p>
          <a:p>
            <a:pPr marL="457200" eaLnBrk="1" hangingPunct="1">
              <a:buSzTx/>
              <a:buFont typeface="Wingdings" pitchFamily="2" charset="2"/>
              <a:buBlip>
                <a:blip r:embed="rId4"/>
              </a:buBlip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857250" lvl="1" indent="-342900" eaLnBrk="1" hangingPunct="1">
              <a:buSzTx/>
              <a:buFont typeface="Wingdings" pitchFamily="2" charset="2"/>
              <a:buNone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sp>
        <p:nvSpPr>
          <p:cNvPr id="20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3486150" y="2762250"/>
          <a:ext cx="3548063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91" name="Formula" r:id="rId5" imgW="1990440" imgH="381240" progId="Equation.Ribbit">
                  <p:embed/>
                </p:oleObj>
              </mc:Choice>
              <mc:Fallback>
                <p:oleObj name="Formula" r:id="rId5" imgW="1990440" imgH="38124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6150" y="2762250"/>
                        <a:ext cx="3548063" cy="66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519D8270-9443-4485-AE17-24E1243BC08B}" type="slidenum">
              <a:rPr lang="fa-IR" smtClean="0"/>
              <a:pPr eaLnBrk="1" hangingPunct="1"/>
              <a:t>56</a:t>
            </a:fld>
            <a:endParaRPr lang="en-US" smtClean="0"/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 flipV="1">
            <a:off x="1427163" y="4000500"/>
            <a:ext cx="46037" cy="2614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V="1">
            <a:off x="1390650" y="6578600"/>
            <a:ext cx="5184775" cy="50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6643688" y="6357938"/>
            <a:ext cx="427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400" i="1">
                <a:latin typeface="Times New Roman" pitchFamily="18" charset="0"/>
              </a:rPr>
              <a:t>R</a:t>
            </a:r>
            <a:r>
              <a:rPr lang="en-US" sz="2400" i="1" baseline="-25000">
                <a:latin typeface="Times New Roman" pitchFamily="18" charset="0"/>
              </a:rPr>
              <a:t>i</a:t>
            </a: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963613" y="3900488"/>
            <a:ext cx="393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400" i="1">
                <a:latin typeface="Times New Roman" pitchFamily="18" charset="0"/>
              </a:rPr>
              <a:t>p</a:t>
            </a:r>
            <a:r>
              <a:rPr lang="en-US" sz="2400" i="1" baseline="-25000">
                <a:latin typeface="Times New Roman" pitchFamily="18" charset="0"/>
              </a:rPr>
              <a:t>i</a:t>
            </a: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 flipV="1">
            <a:off x="4875213" y="4546600"/>
            <a:ext cx="1268412" cy="15875"/>
          </a:xfrm>
          <a:prstGeom prst="line">
            <a:avLst/>
          </a:prstGeom>
          <a:noFill/>
          <a:ln w="381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4144963" y="4316413"/>
            <a:ext cx="74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400">
                <a:solidFill>
                  <a:schemeClr val="accent2"/>
                </a:solidFill>
                <a:latin typeface="Times New Roman" pitchFamily="18" charset="0"/>
              </a:rPr>
              <a:t>TPC</a:t>
            </a:r>
          </a:p>
        </p:txBody>
      </p:sp>
      <p:sp>
        <p:nvSpPr>
          <p:cNvPr id="17" name="Line 23"/>
          <p:cNvSpPr>
            <a:spLocks noChangeShapeType="1"/>
          </p:cNvSpPr>
          <p:nvPr/>
        </p:nvSpPr>
        <p:spPr bwMode="auto">
          <a:xfrm flipV="1">
            <a:off x="1398588" y="4562475"/>
            <a:ext cx="3521075" cy="2044700"/>
          </a:xfrm>
          <a:prstGeom prst="line">
            <a:avLst/>
          </a:prstGeom>
          <a:noFill/>
          <a:ln w="381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06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graphicFrame>
        <p:nvGraphicFramePr>
          <p:cNvPr id="150536" name="Object 8"/>
          <p:cNvGraphicFramePr>
            <a:graphicFrameLocks noChangeAspect="1"/>
          </p:cNvGraphicFramePr>
          <p:nvPr/>
        </p:nvGraphicFramePr>
        <p:xfrm>
          <a:off x="6667500" y="4643438"/>
          <a:ext cx="1905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92" name="Formula" r:id="rId7" imgW="1256030" imgH="383540" progId="Equation.Ribbit">
                  <p:embed/>
                </p:oleObj>
              </mc:Choice>
              <mc:Fallback>
                <p:oleObj name="Formula" r:id="rId7" imgW="1256030" imgH="38354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0" y="4643438"/>
                        <a:ext cx="19050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graphicFrame>
        <p:nvGraphicFramePr>
          <p:cNvPr id="2052" name="Object 6"/>
          <p:cNvGraphicFramePr>
            <a:graphicFrameLocks noChangeAspect="1"/>
          </p:cNvGraphicFramePr>
          <p:nvPr/>
        </p:nvGraphicFramePr>
        <p:xfrm>
          <a:off x="4022725" y="1501775"/>
          <a:ext cx="2498725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93" name="Formula" r:id="rId9" imgW="1401120" imgH="381240" progId="Equation.Ribbit">
                  <p:embed/>
                </p:oleObj>
              </mc:Choice>
              <mc:Fallback>
                <p:oleObj name="Formula" r:id="rId9" imgW="1401120" imgH="38124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2725" y="1501775"/>
                        <a:ext cx="2498725" cy="665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Oval 13"/>
          <p:cNvSpPr>
            <a:spLocks noChangeArrowheads="1"/>
          </p:cNvSpPr>
          <p:nvPr/>
        </p:nvSpPr>
        <p:spPr bwMode="auto">
          <a:xfrm rot="16200000">
            <a:off x="5250657" y="1535906"/>
            <a:ext cx="857250" cy="642937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1257300" indent="-342900" algn="ctr" eaLnBrk="0" hangingPunct="0"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</p:txBody>
      </p:sp>
      <p:sp>
        <p:nvSpPr>
          <p:cNvPr id="24" name="Oval 13"/>
          <p:cNvSpPr>
            <a:spLocks noChangeArrowheads="1"/>
          </p:cNvSpPr>
          <p:nvPr/>
        </p:nvSpPr>
        <p:spPr bwMode="auto">
          <a:xfrm rot="16200000">
            <a:off x="5285223" y="2856345"/>
            <a:ext cx="871537" cy="559520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1257300" indent="-342900" algn="ctr" eaLnBrk="0" hangingPunct="0"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</p:txBody>
      </p:sp>
      <p:grpSp>
        <p:nvGrpSpPr>
          <p:cNvPr id="2069" name="Group 30"/>
          <p:cNvGrpSpPr>
            <a:grpSpLocks/>
          </p:cNvGrpSpPr>
          <p:nvPr/>
        </p:nvGrpSpPr>
        <p:grpSpPr bwMode="auto">
          <a:xfrm>
            <a:off x="5947774" y="1340768"/>
            <a:ext cx="3160730" cy="1900197"/>
            <a:chOff x="4789874" y="1152330"/>
            <a:chExt cx="6806452" cy="1785938"/>
          </a:xfrm>
        </p:grpSpPr>
        <p:grpSp>
          <p:nvGrpSpPr>
            <p:cNvPr id="2070" name="Group 16"/>
            <p:cNvGrpSpPr>
              <a:grpSpLocks/>
            </p:cNvGrpSpPr>
            <p:nvPr/>
          </p:nvGrpSpPr>
          <p:grpSpPr bwMode="auto">
            <a:xfrm>
              <a:off x="6579187" y="1152330"/>
              <a:ext cx="5017139" cy="1785938"/>
              <a:chOff x="6579161" y="1152315"/>
              <a:chExt cx="5017138" cy="1785951"/>
            </a:xfrm>
          </p:grpSpPr>
          <p:sp>
            <p:nvSpPr>
              <p:cNvPr id="28" name="AutoShape 8"/>
              <p:cNvSpPr>
                <a:spLocks noChangeArrowheads="1"/>
              </p:cNvSpPr>
              <p:nvPr/>
            </p:nvSpPr>
            <p:spPr bwMode="auto">
              <a:xfrm>
                <a:off x="6579161" y="1308509"/>
                <a:ext cx="5017138" cy="1323535"/>
              </a:xfrm>
              <a:prstGeom prst="wedgeEllipseCallout">
                <a:avLst>
                  <a:gd name="adj1" fmla="val -63689"/>
                  <a:gd name="adj2" fmla="val -40136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marL="1257300" indent="-342900" algn="ctr" eaLnBrk="0" hangingPunct="0">
                  <a:defRPr/>
                </a:pPr>
                <a:endParaRPr lang="en-US">
                  <a:effectLst>
                    <a:outerShdw blurRad="38100" dist="38100" dir="2700000" algn="tl">
                      <a:srgbClr val="000000"/>
                    </a:outerShdw>
                  </a:effectLst>
                  <a:cs typeface="+mn-cs"/>
                </a:endParaRPr>
              </a:p>
            </p:txBody>
          </p:sp>
          <p:sp>
            <p:nvSpPr>
              <p:cNvPr id="29" name="AutoShape 8"/>
              <p:cNvSpPr>
                <a:spLocks noChangeArrowheads="1"/>
              </p:cNvSpPr>
              <p:nvPr/>
            </p:nvSpPr>
            <p:spPr bwMode="auto">
              <a:xfrm>
                <a:off x="6579161" y="1152315"/>
                <a:ext cx="5017138" cy="1785951"/>
              </a:xfrm>
              <a:prstGeom prst="wedgeEllipseCallout">
                <a:avLst>
                  <a:gd name="adj1" fmla="val -66036"/>
                  <a:gd name="adj2" fmla="val 33399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marL="1257300" indent="-342900" algn="ctr" eaLnBrk="0" hangingPunct="0">
                  <a:defRPr/>
                </a:pPr>
                <a:endParaRPr lang="en-US">
                  <a:effectLst>
                    <a:outerShdw blurRad="38100" dist="38100" dir="2700000" algn="tl">
                      <a:srgbClr val="000000"/>
                    </a:outerShdw>
                  </a:effectLst>
                  <a:cs typeface="+mn-cs"/>
                </a:endParaRPr>
              </a:p>
            </p:txBody>
          </p:sp>
        </p:grpSp>
        <p:sp>
          <p:nvSpPr>
            <p:cNvPr id="30" name="Text Box 9"/>
            <p:cNvSpPr txBox="1">
              <a:spLocks noChangeArrowheads="1"/>
            </p:cNvSpPr>
            <p:nvPr/>
          </p:nvSpPr>
          <p:spPr bwMode="auto">
            <a:xfrm>
              <a:off x="4789874" y="1534591"/>
              <a:ext cx="6186192" cy="130090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1257300" indent="-342900" algn="ctr" eaLnBrk="0" hangingPunct="0">
                <a:spcBef>
                  <a:spcPct val="50000"/>
                </a:spcBef>
                <a:defRPr/>
              </a:pPr>
              <a:r>
                <a:rPr lang="en-US" dirty="0">
                  <a:latin typeface="+mj-lt"/>
                  <a:cs typeface="+mn-cs"/>
                </a:rPr>
                <a:t>TPC and Closed-Loop-based power control is equivalent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7597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5" grpId="0" animBg="1"/>
      <p:bldP spid="16" grpId="0"/>
      <p:bldP spid="17" grpId="0" animBg="1"/>
      <p:bldP spid="23" grpId="0" animBg="1"/>
      <p:bldP spid="2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algn="ctr" eaLnBrk="1" hangingPunct="1"/>
            <a:r>
              <a:rPr lang="en-US" dirty="0" smtClean="0"/>
              <a:t>Numerical Results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57313"/>
            <a:ext cx="8229600" cy="4530725"/>
          </a:xfrm>
        </p:spPr>
        <p:txBody>
          <a:bodyPr/>
          <a:lstStyle/>
          <a:p>
            <a:pPr marL="438150" indent="-381000" eaLnBrk="1" hangingPunct="1">
              <a:buSzTx/>
              <a:buFontTx/>
              <a:buBlip>
                <a:blip r:embed="rId3"/>
              </a:buBlip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TPC in a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-users system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0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888F0548-738E-40E3-9CBB-8A081FFD0364}" type="slidenum">
              <a:rPr lang="ar-SA" smtClean="0"/>
              <a:pPr eaLnBrk="1" hangingPunct="1"/>
              <a:t>57</a:t>
            </a:fld>
            <a:endParaRPr lang="en-US" smtClean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04865"/>
            <a:ext cx="6624736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76" y="5884118"/>
            <a:ext cx="7450832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42665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algn="ctr" eaLnBrk="1" hangingPunct="1"/>
            <a:r>
              <a:rPr lang="en-US" sz="4300" dirty="0"/>
              <a:t>Numerical Results: Constrained TPC in </a:t>
            </a:r>
            <a:r>
              <a:rPr lang="en-US" sz="4300" dirty="0" smtClean="0"/>
              <a:t>feasible </a:t>
            </a:r>
            <a:r>
              <a:rPr lang="en-US" sz="4300" dirty="0"/>
              <a:t>System</a:t>
            </a:r>
            <a:endParaRPr lang="en-US" sz="4300" dirty="0" smtClean="0"/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57313"/>
            <a:ext cx="8229600" cy="4530725"/>
          </a:xfrm>
        </p:spPr>
        <p:txBody>
          <a:bodyPr/>
          <a:lstStyle/>
          <a:p>
            <a:pPr marL="438150" indent="-381000" eaLnBrk="1" hangingPunct="1">
              <a:buSzTx/>
              <a:buFontTx/>
              <a:buBlip>
                <a:blip r:embed="rId3"/>
              </a:buBlip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0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888F0548-738E-40E3-9CBB-8A081FFD0364}" type="slidenum">
              <a:rPr lang="ar-SA" smtClean="0"/>
              <a:pPr eaLnBrk="1" hangingPunct="1"/>
              <a:t>58</a:t>
            </a:fld>
            <a:endParaRPr lang="en-US" smtClean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7"/>
            <a:ext cx="8496944" cy="4875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07958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300" dirty="0" smtClean="0"/>
              <a:t>Numerical Results: Constrained TPC in Infeasible System</a:t>
            </a:r>
            <a:endParaRPr lang="fa-IR" sz="4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28D079-2BAD-4D5D-ABAD-822F90E0E949}" type="slidenum">
              <a:rPr lang="ar-SA" smtClean="0"/>
              <a:pPr>
                <a:defRPr/>
              </a:pPr>
              <a:t>59</a:t>
            </a:fld>
            <a:endParaRPr 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799"/>
            <a:ext cx="8568952" cy="5112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454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Power Control? Need </a:t>
            </a:r>
            <a:r>
              <a:rPr lang="en-US" dirty="0"/>
              <a:t>for Power Control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Power </a:t>
            </a:r>
            <a:r>
              <a:rPr lang="en-US" dirty="0"/>
              <a:t>control is </a:t>
            </a:r>
            <a:r>
              <a:rPr lang="en-US" dirty="0" smtClean="0"/>
              <a:t>needed </a:t>
            </a:r>
            <a:r>
              <a:rPr lang="en-US" dirty="0"/>
              <a:t>to resolve near-far </a:t>
            </a:r>
            <a:r>
              <a:rPr lang="en-US" dirty="0" smtClean="0"/>
              <a:t>problem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Objective of power control is to adjust the transmit power on the downlink and/or uplink in order to satisfy a given objective function</a:t>
            </a:r>
          </a:p>
          <a:p>
            <a:pPr lvl="1"/>
            <a:r>
              <a:rPr lang="en-US" dirty="0" smtClean="0"/>
              <a:t>Minimizing total transmit power</a:t>
            </a:r>
          </a:p>
          <a:p>
            <a:pPr lvl="1"/>
            <a:r>
              <a:rPr lang="en-US" dirty="0" smtClean="0"/>
              <a:t>Maximizing system throughput</a:t>
            </a:r>
          </a:p>
          <a:p>
            <a:pPr lvl="1"/>
            <a:r>
              <a:rPr lang="en-US" dirty="0" smtClean="0"/>
              <a:t>Minimizing outage probability</a:t>
            </a:r>
          </a:p>
          <a:p>
            <a:pPr lvl="1"/>
            <a:r>
              <a:rPr lang="en-US" dirty="0" smtClean="0"/>
              <a:t>Fairness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03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168" descr="fig2with processing gai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714500"/>
            <a:ext cx="8358188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8A353AF7-06A5-40F4-A771-E83872D96B3A}" type="slidenum">
              <a:rPr lang="fa-IR" smtClean="0"/>
              <a:pPr eaLnBrk="1" hangingPunct="1"/>
              <a:t>60</a:t>
            </a:fld>
            <a:endParaRPr lang="en-US" smtClean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algn="ctr" eaLnBrk="1" hangingPunct="1"/>
            <a:r>
              <a:rPr lang="en-US" sz="4000" dirty="0" smtClean="0"/>
              <a:t>Numerical Results: Constrained TPC in Infeasible System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3714750" y="1428750"/>
            <a:ext cx="13192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TPC</a:t>
            </a:r>
          </a:p>
        </p:txBody>
      </p:sp>
    </p:spTree>
    <p:extLst>
      <p:ext uri="{BB962C8B-B14F-4D97-AF65-F5344CB8AC3E}">
        <p14:creationId xmlns:p14="http://schemas.microsoft.com/office/powerpoint/2010/main" val="204747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5795963" y="5514231"/>
            <a:ext cx="3363912" cy="1189037"/>
          </a:xfrm>
          <a:prstGeom prst="wedgeEllipseCallout">
            <a:avLst>
              <a:gd name="adj1" fmla="val -73911"/>
              <a:gd name="adj2" fmla="val -13524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257300" indent="-342900" algn="ctr" eaLnBrk="0" hangingPunct="0">
              <a:defRPr/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marL="438150" indent="-381000" algn="ctr" eaLnBrk="1" hangingPunct="1"/>
            <a:r>
              <a:rPr lang="en-US" dirty="0" smtClean="0">
                <a:cs typeface="Times New Roman" pitchFamily="18" charset="0"/>
              </a:rPr>
              <a:t>Drawbacks of TPC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38150" indent="-381000" eaLnBrk="1" hangingPunct="1">
              <a:buSzTx/>
              <a:buFont typeface="Wingdings" pitchFamily="2" charset="2"/>
              <a:buBlip>
                <a:blip r:embed="rId3"/>
              </a:buBlip>
              <a:defRPr/>
            </a:pPr>
            <a:r>
              <a:rPr lang="en-US" sz="2400" dirty="0" smtClean="0">
                <a:latin typeface="+mj-lt"/>
                <a:cs typeface="Times New Roman" pitchFamily="18" charset="0"/>
              </a:rPr>
              <a:t>If the target-SIRs are not attainable, the conventional TPC or closed-loop based power control algorithms results in an maximum transmission by all non-supported users </a:t>
            </a:r>
          </a:p>
          <a:p>
            <a:pPr marL="857250" lvl="1" indent="-381000" eaLnBrk="1" hangingPunct="1">
              <a:buSzTx/>
              <a:buFont typeface="Wingdings" pitchFamily="2" charset="2"/>
              <a:buBlip>
                <a:blip r:embed="rId3"/>
              </a:buBlip>
              <a:defRPr/>
            </a:pPr>
            <a:r>
              <a:rPr lang="en-US" sz="2000" dirty="0" smtClean="0">
                <a:solidFill>
                  <a:srgbClr val="FF0000"/>
                </a:solidFill>
                <a:latin typeface="+mj-lt"/>
                <a:ea typeface="+mn-ea"/>
                <a:cs typeface="Times New Roman" pitchFamily="18" charset="0"/>
              </a:rPr>
              <a:t>inefficient power consumption</a:t>
            </a:r>
          </a:p>
          <a:p>
            <a:pPr marL="857250" lvl="1" indent="-381000" eaLnBrk="1" hangingPunct="1">
              <a:buSzTx/>
              <a:buFont typeface="Wingdings" pitchFamily="2" charset="2"/>
              <a:buBlip>
                <a:blip r:embed="rId3"/>
              </a:buBlip>
              <a:defRPr/>
            </a:pPr>
            <a:r>
              <a:rPr lang="en-US" sz="2000" dirty="0" smtClean="0">
                <a:solidFill>
                  <a:srgbClr val="FF0000"/>
                </a:solidFill>
                <a:latin typeface="+mj-lt"/>
                <a:ea typeface="+mn-ea"/>
                <a:cs typeface="Times New Roman" pitchFamily="18" charset="0"/>
              </a:rPr>
              <a:t>increased number of non-supported users</a:t>
            </a:r>
          </a:p>
          <a:p>
            <a:pPr marL="857250" lvl="1" indent="-381000" eaLnBrk="1" hangingPunct="1">
              <a:buSzTx/>
              <a:buFont typeface="Wingdings" pitchFamily="2" charset="2"/>
              <a:buBlip>
                <a:blip r:embed="rId3"/>
              </a:buBlip>
              <a:defRPr/>
            </a:pPr>
            <a:endParaRPr lang="en-US" sz="2000" dirty="0" smtClean="0">
              <a:latin typeface="+mj-lt"/>
              <a:cs typeface="Times New Roman" pitchFamily="18" charset="0"/>
            </a:endParaRPr>
          </a:p>
          <a:p>
            <a:pPr marL="438150" indent="-381000" eaLnBrk="1" hangingPunct="1">
              <a:buSzTx/>
              <a:buFont typeface="Wingdings" pitchFamily="2" charset="2"/>
              <a:buBlip>
                <a:blip r:embed="rId3"/>
              </a:buBlip>
              <a:defRPr/>
            </a:pPr>
            <a:r>
              <a:rPr lang="en-US" sz="2400" dirty="0" smtClean="0">
                <a:latin typeface="+mj-lt"/>
                <a:cs typeface="Times New Roman" pitchFamily="18" charset="0"/>
              </a:rPr>
              <a:t>A Straightforward Solution </a:t>
            </a:r>
          </a:p>
          <a:p>
            <a:pPr marL="857250" lvl="1" indent="-381000" eaLnBrk="1" hangingPunct="1">
              <a:buSzTx/>
              <a:buFont typeface="Wingdings" pitchFamily="2" charset="2"/>
              <a:buBlip>
                <a:blip r:embed="rId3"/>
              </a:buBlip>
              <a:defRPr/>
            </a:pPr>
            <a:r>
              <a:rPr lang="en-US" sz="2000" dirty="0" smtClean="0">
                <a:latin typeface="+mj-lt"/>
                <a:ea typeface="+mn-ea"/>
                <a:cs typeface="Times New Roman" pitchFamily="18" charset="0"/>
              </a:rPr>
              <a:t>All non-supported users are removed (too many unnecessary removals!), which is currently implemented in existing (closed-loop based) standards</a:t>
            </a:r>
            <a:endParaRPr lang="en-US" dirty="0" smtClean="0">
              <a:latin typeface="+mj-lt"/>
              <a:ea typeface="+mn-ea"/>
              <a:cs typeface="Times New Roman" pitchFamily="18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DCDBED02-ABA4-4FAF-9554-43807C5201BE}" type="slidenum">
              <a:rPr lang="fa-IR" smtClean="0"/>
              <a:pPr eaLnBrk="1" hangingPunct="1"/>
              <a:t>61</a:t>
            </a:fld>
            <a:endParaRPr lang="en-US" smtClean="0"/>
          </a:p>
        </p:txBody>
      </p:sp>
      <p:sp>
        <p:nvSpPr>
          <p:cNvPr id="3686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sp>
        <p:nvSpPr>
          <p:cNvPr id="3687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sp>
        <p:nvSpPr>
          <p:cNvPr id="3687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sp>
        <p:nvSpPr>
          <p:cNvPr id="36872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sp>
        <p:nvSpPr>
          <p:cNvPr id="36873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sp>
        <p:nvSpPr>
          <p:cNvPr id="36874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sp>
        <p:nvSpPr>
          <p:cNvPr id="36875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924425" y="5787281"/>
            <a:ext cx="4214813" cy="9540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257300" indent="-342900" algn="ctr" eaLnBrk="0" hangingPunct="0">
              <a:spcBef>
                <a:spcPct val="50000"/>
              </a:spcBef>
              <a:buFont typeface="Webdings" pitchFamily="18" charset="2"/>
              <a:buNone/>
              <a:defRPr/>
            </a:pPr>
            <a:r>
              <a:rPr lang="en-US" sz="2800" dirty="0">
                <a:latin typeface="+mj-lt"/>
                <a:cs typeface="+mn-cs"/>
              </a:rPr>
              <a:t>Gradual Removal Problem</a:t>
            </a:r>
          </a:p>
        </p:txBody>
      </p:sp>
    </p:spTree>
    <p:extLst>
      <p:ext uri="{BB962C8B-B14F-4D97-AF65-F5344CB8AC3E}">
        <p14:creationId xmlns:p14="http://schemas.microsoft.com/office/powerpoint/2010/main" val="15020715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marL="438150" indent="-381000" algn="ctr" eaLnBrk="1" hangingPunct="1"/>
            <a:r>
              <a:rPr lang="en-US" dirty="0" smtClean="0">
                <a:cs typeface="Times New Roman" pitchFamily="18" charset="0"/>
              </a:rPr>
              <a:t>Drawbacks of TPC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38150" indent="-381000" eaLnBrk="1" hangingPunct="1">
              <a:buSzTx/>
              <a:buFont typeface="Wingdings" pitchFamily="2" charset="2"/>
              <a:buBlip>
                <a:blip r:embed="rId3"/>
              </a:buBlip>
              <a:defRPr/>
            </a:pPr>
            <a:r>
              <a:rPr lang="en-US" dirty="0" smtClean="0">
                <a:latin typeface="+mj-lt"/>
                <a:cs typeface="Times New Roman" pitchFamily="18" charset="0"/>
              </a:rPr>
              <a:t>Gradual Removal Problem</a:t>
            </a:r>
          </a:p>
          <a:p>
            <a:pPr marL="857250" lvl="1" indent="-381000" eaLnBrk="1" hangingPunct="1">
              <a:buSzTx/>
              <a:buFont typeface="Wingdings" pitchFamily="2" charset="2"/>
              <a:buBlip>
                <a:blip r:embed="rId3"/>
              </a:buBlip>
              <a:defRPr/>
            </a:pPr>
            <a:r>
              <a:rPr lang="en-US" dirty="0" smtClean="0">
                <a:latin typeface="+mj-lt"/>
                <a:ea typeface="+mn-ea"/>
                <a:cs typeface="Times New Roman" pitchFamily="18" charset="0"/>
              </a:rPr>
              <a:t>Designing a (centralized or distributed) mechanism to check the feasibility</a:t>
            </a:r>
          </a:p>
          <a:p>
            <a:pPr marL="857250" lvl="1" indent="-381000" eaLnBrk="1" hangingPunct="1">
              <a:buSzTx/>
              <a:buFont typeface="Wingdings" pitchFamily="2" charset="2"/>
              <a:buBlip>
                <a:blip r:embed="rId3"/>
              </a:buBlip>
              <a:defRPr/>
            </a:pPr>
            <a:r>
              <a:rPr lang="en-US" dirty="0" smtClean="0">
                <a:latin typeface="+mj-lt"/>
                <a:ea typeface="+mn-ea"/>
                <a:cs typeface="Times New Roman" pitchFamily="18" charset="0"/>
              </a:rPr>
              <a:t>When the system is infeasible, least number of users should be temporarily removed</a:t>
            </a:r>
            <a:endParaRPr lang="en-US" sz="2800" dirty="0" smtClean="0">
              <a:latin typeface="+mj-lt"/>
              <a:ea typeface="+mn-ea"/>
              <a:cs typeface="Times New Roman" pitchFamily="18" charset="0"/>
            </a:endParaRPr>
          </a:p>
          <a:p>
            <a:pPr marL="438150" indent="-381000" eaLnBrk="1" hangingPunct="1">
              <a:buSzTx/>
              <a:buFont typeface="Wingdings" pitchFamily="2" charset="2"/>
              <a:buBlip>
                <a:blip r:embed="rId3"/>
              </a:buBlip>
              <a:defRPr/>
            </a:pPr>
            <a:r>
              <a:rPr lang="en-US" dirty="0" smtClean="0">
                <a:latin typeface="+mj-lt"/>
                <a:cs typeface="Times New Roman" pitchFamily="18" charset="0"/>
              </a:rPr>
              <a:t>Gradual removal problem is a NP-hard problem </a:t>
            </a:r>
          </a:p>
          <a:p>
            <a:pPr marL="438150" indent="-381000" eaLnBrk="1" hangingPunct="1">
              <a:buSzTx/>
              <a:buFont typeface="Wingdings" pitchFamily="2" charset="2"/>
              <a:buBlip>
                <a:blip r:embed="rId3"/>
              </a:buBlip>
              <a:defRPr/>
            </a:pPr>
            <a:r>
              <a:rPr lang="en-US" dirty="0" smtClean="0">
                <a:latin typeface="+mj-lt"/>
                <a:cs typeface="Times New Roman" pitchFamily="18" charset="0"/>
              </a:rPr>
              <a:t>There exits no power control scheme (whether distributed or centralized) with capabilities of </a:t>
            </a:r>
            <a:r>
              <a:rPr lang="en-US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gradual removal </a:t>
            </a:r>
            <a:r>
              <a:rPr lang="en-US" dirty="0" smtClean="0">
                <a:latin typeface="+mj-lt"/>
                <a:cs typeface="Times New Roman" pitchFamily="18" charset="0"/>
              </a:rPr>
              <a:t>and </a:t>
            </a:r>
            <a:r>
              <a:rPr lang="en-US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feasibility check 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E9B940A7-9150-4CDC-B5AB-4870A611D3CC}" type="slidenum">
              <a:rPr lang="fa-IR" smtClean="0"/>
              <a:pPr eaLnBrk="1" hangingPunct="1"/>
              <a:t>62</a:t>
            </a:fld>
            <a:endParaRPr lang="en-US" smtClean="0"/>
          </a:p>
        </p:txBody>
      </p:sp>
      <p:sp>
        <p:nvSpPr>
          <p:cNvPr id="3789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sp>
        <p:nvSpPr>
          <p:cNvPr id="3789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sp>
        <p:nvSpPr>
          <p:cNvPr id="3789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sp>
        <p:nvSpPr>
          <p:cNvPr id="37896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sp>
        <p:nvSpPr>
          <p:cNvPr id="3789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sp>
        <p:nvSpPr>
          <p:cNvPr id="37898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sp>
        <p:nvSpPr>
          <p:cNvPr id="37899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8216831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algn="ctr" eaLnBrk="1" hangingPunct="1"/>
            <a:r>
              <a:rPr lang="en-US" dirty="0" smtClean="0"/>
              <a:t>The Problem Statement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38150" indent="-381000" eaLnBrk="1" hangingPunct="1">
              <a:buSzTx/>
              <a:buFontTx/>
              <a:buBlip>
                <a:blip r:embed="rId3"/>
              </a:buBlip>
            </a:pPr>
            <a:r>
              <a:rPr lang="en-US" sz="3200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 Gradual Removal Algorithm</a:t>
            </a:r>
          </a:p>
          <a:p>
            <a:pPr marL="857250" lvl="1" indent="-342900" eaLnBrk="1" hangingPunct="1">
              <a:buFont typeface="Wingdings" pitchFamily="2" charset="2"/>
              <a:buBlip>
                <a:blip r:embed="rId3"/>
              </a:buBlip>
            </a:pPr>
            <a:endParaRPr lang="en-US" sz="3200" dirty="0" smtClean="0">
              <a:latin typeface="+mj-lt"/>
              <a:cs typeface="Times New Roman" pitchFamily="18" charset="0"/>
            </a:endParaRPr>
          </a:p>
          <a:p>
            <a:pPr marL="857250" lvl="1" indent="-342900" eaLnBrk="1" hangingPunct="1">
              <a:buFont typeface="Wingdings" pitchFamily="2" charset="2"/>
              <a:buBlip>
                <a:blip r:embed="rId3"/>
              </a:buBlip>
            </a:pPr>
            <a:r>
              <a:rPr lang="en-US" sz="3200" dirty="0" smtClean="0">
                <a:latin typeface="+mj-lt"/>
                <a:cs typeface="Times New Roman" pitchFamily="18" charset="0"/>
              </a:rPr>
              <a:t>Designing a distributed mechanism to check the feasibility</a:t>
            </a:r>
          </a:p>
          <a:p>
            <a:pPr marL="857250" lvl="1" indent="-342900" eaLnBrk="1" hangingPunct="1">
              <a:buFont typeface="Wingdings" pitchFamily="2" charset="2"/>
              <a:buBlip>
                <a:blip r:embed="rId3"/>
              </a:buBlip>
            </a:pPr>
            <a:endParaRPr lang="en-US" sz="3200" dirty="0" smtClean="0">
              <a:latin typeface="+mj-lt"/>
              <a:cs typeface="Times New Roman" pitchFamily="18" charset="0"/>
            </a:endParaRPr>
          </a:p>
          <a:p>
            <a:pPr marL="857250" lvl="1" indent="-342900" eaLnBrk="1" hangingPunct="1">
              <a:buFont typeface="Wingdings" pitchFamily="2" charset="2"/>
              <a:buBlip>
                <a:blip r:embed="rId3"/>
              </a:buBlip>
            </a:pPr>
            <a:r>
              <a:rPr lang="en-US" sz="3200" dirty="0" smtClean="0">
                <a:latin typeface="+mj-lt"/>
                <a:cs typeface="Times New Roman" pitchFamily="18" charset="0"/>
              </a:rPr>
              <a:t>When the system is infeasible, least number of users should be temporarily removed</a:t>
            </a:r>
          </a:p>
          <a:p>
            <a:pPr marL="857250" lvl="1" indent="-342900" eaLnBrk="1" hangingPunct="1">
              <a:buFont typeface="Wingdings" pitchFamily="2" charset="2"/>
              <a:buBlip>
                <a:blip r:embed="rId3"/>
              </a:buBlip>
            </a:pPr>
            <a:endParaRPr lang="en-US" sz="3200" dirty="0" smtClean="0">
              <a:latin typeface="+mj-lt"/>
              <a:cs typeface="Times New Roman" pitchFamily="18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B3C455A6-32FC-4D1B-A4FB-0248E40A242B}" type="slidenum">
              <a:rPr lang="ar-SA" smtClean="0"/>
              <a:pPr eaLnBrk="1" hangingPunct="1"/>
              <a:t>63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052705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9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algn="ctr" eaLnBrk="1" hangingPunct="1"/>
            <a:r>
              <a:rPr lang="en-US" dirty="0" smtClean="0"/>
              <a:t>Gradual Removal Problem: Motivating Example</a:t>
            </a:r>
          </a:p>
        </p:txBody>
      </p:sp>
      <p:sp>
        <p:nvSpPr>
          <p:cNvPr id="7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71625"/>
            <a:ext cx="8229600" cy="4530725"/>
          </a:xfrm>
        </p:spPr>
        <p:txBody>
          <a:bodyPr/>
          <a:lstStyle/>
          <a:p>
            <a:pPr marL="438150" indent="-381000" eaLnBrk="1" hangingPunct="1">
              <a:buSzTx/>
              <a:buFontTx/>
              <a:buBlip>
                <a:blip r:embed="rId4"/>
              </a:buBlip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Consider 4 users whose path-gains  are given by</a:t>
            </a:r>
          </a:p>
          <a:p>
            <a:pPr marL="438150" indent="-381000" eaLnBrk="1" hangingPunct="1">
              <a:buSzTx/>
              <a:buFontTx/>
              <a:buBlip>
                <a:blip r:embed="rId4"/>
              </a:buBlip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38150" indent="-381000" eaLnBrk="1" hangingPunct="1">
              <a:buSzTx/>
              <a:buFont typeface="Wingdings" pitchFamily="2" charset="2"/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and noise plus inter-cell interference is                 . By running the TPC or equivalently the closed-loop power control, for  the target-SIR vector of                          , the following results are obtained. </a:t>
            </a:r>
          </a:p>
          <a:p>
            <a:pPr marL="438150" indent="-381000" eaLnBrk="1" hangingPunct="1">
              <a:buSzTx/>
              <a:buFontTx/>
              <a:buBlip>
                <a:blip r:embed="rId4"/>
              </a:buBlip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438150" indent="-381000" eaLnBrk="1" hangingPunct="1">
              <a:buSzTx/>
              <a:buFont typeface="Wingdings" pitchFamily="2" charset="2"/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8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E45CE2E7-2320-4A8B-8A6B-1F9A48B5D379}" type="slidenum">
              <a:rPr lang="fa-IR" smtClean="0"/>
              <a:pPr eaLnBrk="1" hangingPunct="1"/>
              <a:t>64</a:t>
            </a:fld>
            <a:endParaRPr lang="en-US" smtClean="0"/>
          </a:p>
        </p:txBody>
      </p:sp>
      <p:sp>
        <p:nvSpPr>
          <p:cNvPr id="7182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sp>
        <p:nvSpPr>
          <p:cNvPr id="718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sp>
        <p:nvSpPr>
          <p:cNvPr id="718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sp>
        <p:nvSpPr>
          <p:cNvPr id="718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sp>
        <p:nvSpPr>
          <p:cNvPr id="7186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sp>
        <p:nvSpPr>
          <p:cNvPr id="7187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sp>
        <p:nvSpPr>
          <p:cNvPr id="7188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graphicFrame>
        <p:nvGraphicFramePr>
          <p:cNvPr id="12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7032417"/>
              </p:ext>
            </p:extLst>
          </p:nvPr>
        </p:nvGraphicFramePr>
        <p:xfrm>
          <a:off x="683568" y="3751263"/>
          <a:ext cx="5102871" cy="3062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1804698"/>
                <a:gridCol w="1786005"/>
              </a:tblGrid>
              <a:tr h="792495">
                <a:tc>
                  <a:txBody>
                    <a:bodyPr/>
                    <a:lstStyle/>
                    <a:p>
                      <a:pPr algn="ctr"/>
                      <a:endParaRPr lang="en-US" sz="1000" dirty="0" smtClean="0">
                        <a:latin typeface="+mj-lt"/>
                      </a:endParaRPr>
                    </a:p>
                    <a:p>
                      <a:pPr algn="ctr"/>
                      <a:r>
                        <a:rPr lang="en-US" sz="1600" b="0" dirty="0" smtClean="0">
                          <a:latin typeface="+mj-lt"/>
                        </a:rPr>
                        <a:t>Received SIR/</a:t>
                      </a:r>
                      <a:r>
                        <a:rPr lang="en-US" sz="1600" b="0" dirty="0" err="1" smtClean="0">
                          <a:latin typeface="+mj-lt"/>
                        </a:rPr>
                        <a:t>Tranmit</a:t>
                      </a:r>
                      <a:r>
                        <a:rPr lang="en-US" sz="1600" b="0" dirty="0" smtClean="0">
                          <a:latin typeface="+mj-lt"/>
                        </a:rPr>
                        <a:t> Power </a:t>
                      </a:r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j-lt"/>
                      </a:endParaRPr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j-lt"/>
                      </a:endParaRPr>
                    </a:p>
                  </a:txBody>
                  <a:tcPr marL="91439" marR="91439" marT="45721" marB="45721"/>
                </a:tc>
              </a:tr>
              <a:tr h="515565">
                <a:tc>
                  <a:txBody>
                    <a:bodyPr/>
                    <a:lstStyle/>
                    <a:p>
                      <a:pPr algn="ctr" rtl="0">
                        <a:spcAft>
                          <a:spcPts val="300"/>
                        </a:spcAft>
                      </a:pPr>
                      <a:endParaRPr lang="en-US" sz="1800" b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None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9" marR="91439" marT="45721" marB="45721"/>
                </a:tc>
              </a:tr>
              <a:tr h="500075">
                <a:tc>
                  <a:txBody>
                    <a:bodyPr/>
                    <a:lstStyle/>
                    <a:p>
                      <a:pPr algn="ctr"/>
                      <a:endParaRPr lang="en-US" sz="1800" b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None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0.75</a:t>
                      </a:r>
                    </a:p>
                  </a:txBody>
                  <a:tcPr marL="91439" marR="91439" marT="45721" marB="45721"/>
                </a:tc>
              </a:tr>
              <a:tr h="5715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None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0.70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9" marR="91439" marT="45721" marB="45721"/>
                </a:tc>
              </a:tr>
              <a:tr h="5000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0.73</a:t>
                      </a:r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None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0.50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9" marR="91439" marT="45721" marB="45721"/>
                </a:tc>
              </a:tr>
            </a:tbl>
          </a:graphicData>
        </a:graphic>
      </p:graphicFrame>
      <p:graphicFrame>
        <p:nvGraphicFramePr>
          <p:cNvPr id="717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0390694"/>
              </p:ext>
            </p:extLst>
          </p:nvPr>
        </p:nvGraphicFramePr>
        <p:xfrm>
          <a:off x="1259632" y="4899297"/>
          <a:ext cx="2413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749" name="Formula" r:id="rId5" imgW="134640" imgH="117000" progId="Equation.Ribbit">
                  <p:embed/>
                </p:oleObj>
              </mc:Choice>
              <mc:Fallback>
                <p:oleObj name="Formula" r:id="rId5" imgW="134640" imgH="11700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899297"/>
                        <a:ext cx="2413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3259767"/>
              </p:ext>
            </p:extLst>
          </p:nvPr>
        </p:nvGraphicFramePr>
        <p:xfrm>
          <a:off x="1269157" y="5415235"/>
          <a:ext cx="246063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750" name="Formula" r:id="rId7" imgW="138600" imgH="117000" progId="Equation.Ribbit">
                  <p:embed/>
                </p:oleObj>
              </mc:Choice>
              <mc:Fallback>
                <p:oleObj name="Formula" r:id="rId7" imgW="138600" imgH="11700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9157" y="5415235"/>
                        <a:ext cx="246063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9037206"/>
              </p:ext>
            </p:extLst>
          </p:nvPr>
        </p:nvGraphicFramePr>
        <p:xfrm>
          <a:off x="1264395" y="5920060"/>
          <a:ext cx="24765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751" name="Formula" r:id="rId9" imgW="140040" imgH="117000" progId="Equation.Ribbit">
                  <p:embed/>
                </p:oleObj>
              </mc:Choice>
              <mc:Fallback>
                <p:oleObj name="Formula" r:id="rId9" imgW="140040" imgH="11700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4395" y="5920060"/>
                        <a:ext cx="24765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4774972"/>
              </p:ext>
            </p:extLst>
          </p:nvPr>
        </p:nvGraphicFramePr>
        <p:xfrm>
          <a:off x="1281857" y="6466160"/>
          <a:ext cx="250825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752" name="Formula" r:id="rId11" imgW="141120" imgH="117000" progId="Equation.Ribbit">
                  <p:embed/>
                </p:oleObj>
              </mc:Choice>
              <mc:Fallback>
                <p:oleObj name="Formula" r:id="rId11" imgW="141120" imgH="11700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1857" y="6466160"/>
                        <a:ext cx="250825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7"/>
          <p:cNvGraphicFramePr>
            <a:graphicFrameLocks noChangeAspect="1"/>
          </p:cNvGraphicFramePr>
          <p:nvPr/>
        </p:nvGraphicFramePr>
        <p:xfrm>
          <a:off x="2036763" y="3000375"/>
          <a:ext cx="1535112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753" name="Formula" r:id="rId13" imgW="860040" imgH="177840" progId="Equation.Ribbit">
                  <p:embed/>
                </p:oleObj>
              </mc:Choice>
              <mc:Fallback>
                <p:oleObj name="Formula" r:id="rId13" imgW="860040" imgH="17784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6763" y="3000375"/>
                        <a:ext cx="1535112" cy="309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8"/>
          <p:cNvGraphicFramePr>
            <a:graphicFrameLocks noChangeAspect="1"/>
          </p:cNvGraphicFramePr>
          <p:nvPr/>
        </p:nvGraphicFramePr>
        <p:xfrm>
          <a:off x="4300538" y="3986213"/>
          <a:ext cx="1401762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754" name="Formula" r:id="rId15" imgW="786240" imgH="177840" progId="Equation.Ribbit">
                  <p:embed/>
                </p:oleObj>
              </mc:Choice>
              <mc:Fallback>
                <p:oleObj name="Formula" r:id="rId15" imgW="786240" imgH="17784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0538" y="3986213"/>
                        <a:ext cx="1401762" cy="309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9"/>
          <p:cNvGraphicFramePr>
            <a:graphicFrameLocks noChangeAspect="1"/>
          </p:cNvGraphicFramePr>
          <p:nvPr/>
        </p:nvGraphicFramePr>
        <p:xfrm>
          <a:off x="2643188" y="2049463"/>
          <a:ext cx="3868737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755" name="Formula" r:id="rId17" imgW="2170440" imgH="177840" progId="Equation.Ribbit">
                  <p:embed/>
                </p:oleObj>
              </mc:Choice>
              <mc:Fallback>
                <p:oleObj name="Formula" r:id="rId17" imgW="2170440" imgH="17784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8" y="2049463"/>
                        <a:ext cx="3868737" cy="307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10"/>
          <p:cNvGraphicFramePr>
            <a:graphicFrameLocks noChangeAspect="1"/>
          </p:cNvGraphicFramePr>
          <p:nvPr/>
        </p:nvGraphicFramePr>
        <p:xfrm>
          <a:off x="5246688" y="2414588"/>
          <a:ext cx="968375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756" name="Formula" r:id="rId19" imgW="542520" imgH="151200" progId="Equation.Ribbit">
                  <p:embed/>
                </p:oleObj>
              </mc:Choice>
              <mc:Fallback>
                <p:oleObj name="Formula" r:id="rId19" imgW="542520" imgH="15120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6688" y="2414588"/>
                        <a:ext cx="968375" cy="260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1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fa-IR"/>
          </a:p>
        </p:txBody>
      </p:sp>
      <p:graphicFrame>
        <p:nvGraphicFramePr>
          <p:cNvPr id="717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8349787"/>
              </p:ext>
            </p:extLst>
          </p:nvPr>
        </p:nvGraphicFramePr>
        <p:xfrm>
          <a:off x="2411760" y="3957638"/>
          <a:ext cx="1571625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757" name="Formula" r:id="rId21" imgW="859790" imgH="177800" progId="Equation.Ribbit">
                  <p:embed/>
                </p:oleObj>
              </mc:Choice>
              <mc:Fallback>
                <p:oleObj name="Formula" r:id="rId21" imgW="859790" imgH="17780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3957638"/>
                        <a:ext cx="1571625" cy="328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AutoShape 12"/>
          <p:cNvSpPr>
            <a:spLocks noChangeArrowheads="1"/>
          </p:cNvSpPr>
          <p:nvPr/>
        </p:nvSpPr>
        <p:spPr bwMode="auto">
          <a:xfrm>
            <a:off x="5708650" y="3714750"/>
            <a:ext cx="3363913" cy="1370434"/>
          </a:xfrm>
          <a:prstGeom prst="wedgeEllipseCallout">
            <a:avLst>
              <a:gd name="adj1" fmla="val -100838"/>
              <a:gd name="adj2" fmla="val -207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257300" indent="-342900" algn="ctr" eaLnBrk="0" hangingPunct="0">
              <a:defRPr/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</p:txBody>
      </p: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4851400" y="3933825"/>
            <a:ext cx="4214813" cy="923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257300" indent="-342900" algn="ctr" eaLnBrk="0" hangingPunct="0">
              <a:spcBef>
                <a:spcPct val="50000"/>
              </a:spcBef>
              <a:buFont typeface="Webdings" pitchFamily="18" charset="2"/>
              <a:buNone/>
              <a:defRPr/>
            </a:pPr>
            <a:r>
              <a:rPr lang="en-US" dirty="0">
                <a:latin typeface="+mj-lt"/>
                <a:cs typeface="+mn-cs"/>
              </a:rPr>
              <a:t>Users 1 to 3 transmit at their maximum power without reaching their target-SIR</a:t>
            </a:r>
          </a:p>
        </p:txBody>
      </p:sp>
      <p:sp>
        <p:nvSpPr>
          <p:cNvPr id="27" name="Oval 13"/>
          <p:cNvSpPr>
            <a:spLocks noChangeArrowheads="1"/>
          </p:cNvSpPr>
          <p:nvPr/>
        </p:nvSpPr>
        <p:spPr bwMode="auto">
          <a:xfrm rot="16200000">
            <a:off x="1488790" y="4135946"/>
            <a:ext cx="3343846" cy="1785938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1257300" indent="-342900" algn="ctr" eaLnBrk="0" hangingPunct="0"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</p:txBody>
      </p:sp>
      <p:sp>
        <p:nvSpPr>
          <p:cNvPr id="28" name="AutoShape 12"/>
          <p:cNvSpPr>
            <a:spLocks noChangeArrowheads="1"/>
          </p:cNvSpPr>
          <p:nvPr/>
        </p:nvSpPr>
        <p:spPr bwMode="auto">
          <a:xfrm>
            <a:off x="5795963" y="5301208"/>
            <a:ext cx="3363912" cy="1556792"/>
          </a:xfrm>
          <a:prstGeom prst="wedgeEllipseCallout">
            <a:avLst>
              <a:gd name="adj1" fmla="val -51210"/>
              <a:gd name="adj2" fmla="val -6247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257300" indent="-342900" algn="ctr" eaLnBrk="0" hangingPunct="0">
              <a:defRPr/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</p:txBody>
      </p:sp>
      <p:sp>
        <p:nvSpPr>
          <p:cNvPr id="29" name="Text Box 13"/>
          <p:cNvSpPr txBox="1">
            <a:spLocks noChangeArrowheads="1"/>
          </p:cNvSpPr>
          <p:nvPr/>
        </p:nvSpPr>
        <p:spPr bwMode="auto">
          <a:xfrm>
            <a:off x="4924425" y="5500688"/>
            <a:ext cx="4214813" cy="1200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257300" indent="-342900" algn="ctr" eaLnBrk="0" hangingPunct="0">
              <a:spcBef>
                <a:spcPct val="50000"/>
              </a:spcBef>
              <a:buFont typeface="Webdings" pitchFamily="18" charset="2"/>
              <a:buNone/>
              <a:defRPr/>
            </a:pPr>
            <a:r>
              <a:rPr lang="en-US" dirty="0">
                <a:latin typeface="+mj-lt"/>
                <a:cs typeface="+mn-cs"/>
              </a:rPr>
              <a:t>If users 1 is removed, then the remaining users reach their target-SIR consuming less power</a:t>
            </a:r>
          </a:p>
        </p:txBody>
      </p:sp>
      <p:sp>
        <p:nvSpPr>
          <p:cNvPr id="30" name="Oval 13"/>
          <p:cNvSpPr>
            <a:spLocks noChangeArrowheads="1"/>
          </p:cNvSpPr>
          <p:nvPr/>
        </p:nvSpPr>
        <p:spPr bwMode="auto">
          <a:xfrm rot="16200000">
            <a:off x="3342994" y="4243102"/>
            <a:ext cx="3343846" cy="1571625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1257300" indent="-342900" algn="ctr" eaLnBrk="0" hangingPunct="0"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981080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/>
      <p:bldP spid="26" grpId="1"/>
      <p:bldP spid="27" grpId="0" animBg="1"/>
      <p:bldP spid="27" grpId="1" animBg="1"/>
      <p:bldP spid="28" grpId="0" animBg="1"/>
      <p:bldP spid="28" grpId="1" animBg="1"/>
      <p:bldP spid="29" grpId="0"/>
      <p:bldP spid="29" grpId="1"/>
      <p:bldP spid="30" grpId="0" animBg="1"/>
      <p:bldP spid="30" grpId="1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435280" cy="1139825"/>
          </a:xfrm>
        </p:spPr>
        <p:txBody>
          <a:bodyPr/>
          <a:lstStyle/>
          <a:p>
            <a:r>
              <a:rPr lang="en-US" dirty="0"/>
              <a:t>Existing Gradual Removal Algorithms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28D079-2BAD-4D5D-ABAD-822F90E0E949}" type="slidenum">
              <a:rPr lang="ar-SA" smtClean="0"/>
              <a:pPr>
                <a:defRPr/>
              </a:pPr>
              <a:t>65</a:t>
            </a:fld>
            <a:endParaRPr lang="en-US"/>
          </a:p>
        </p:txBody>
      </p:sp>
      <p:graphicFrame>
        <p:nvGraphicFramePr>
          <p:cNvPr id="5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2934948"/>
              </p:ext>
            </p:extLst>
          </p:nvPr>
        </p:nvGraphicFramePr>
        <p:xfrm>
          <a:off x="179512" y="1340768"/>
          <a:ext cx="9036495" cy="3566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7942"/>
                <a:gridCol w="2922511"/>
                <a:gridCol w="2046042"/>
              </a:tblGrid>
              <a:tr h="608046">
                <a:tc>
                  <a:txBody>
                    <a:bodyPr/>
                    <a:lstStyle/>
                    <a:p>
                      <a:pPr algn="ctr"/>
                      <a:endParaRPr lang="en-US" sz="700" dirty="0" smtClean="0"/>
                    </a:p>
                    <a:p>
                      <a:pPr algn="ctr"/>
                      <a:r>
                        <a:rPr lang="en-US" sz="1800" dirty="0" smtClean="0"/>
                        <a:t>DPC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Algorithm</a:t>
                      </a:r>
                      <a:endParaRPr lang="en-US" sz="1800" dirty="0"/>
                    </a:p>
                  </a:txBody>
                  <a:tcPr marL="91439" marR="91439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Optimization Problem (Objective</a:t>
                      </a:r>
                      <a:r>
                        <a:rPr lang="en-US" sz="1800" baseline="0" dirty="0" smtClean="0"/>
                        <a:t> Function)</a:t>
                      </a:r>
                      <a:endParaRPr lang="en-US" sz="1800" dirty="0"/>
                    </a:p>
                  </a:txBody>
                  <a:tcPr marL="91439" marR="91439" marT="45716" marB="45716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 smtClean="0"/>
                    </a:p>
                    <a:p>
                      <a:pPr algn="ctr"/>
                      <a:r>
                        <a:rPr lang="en-US" sz="1800" dirty="0" smtClean="0"/>
                        <a:t>Assumption</a:t>
                      </a:r>
                      <a:endParaRPr lang="en-US" sz="1800" dirty="0"/>
                    </a:p>
                  </a:txBody>
                  <a:tcPr marL="91439" marR="91439" marT="45716" marB="45716"/>
                </a:tc>
              </a:tr>
              <a:tr h="781775">
                <a:tc>
                  <a:txBody>
                    <a:bodyPr/>
                    <a:lstStyle/>
                    <a:p>
                      <a:pPr algn="l" rtl="0">
                        <a:spcAft>
                          <a:spcPts val="300"/>
                        </a:spcAft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Target-SIR Tracking Power Control (TPC)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Minimum</a:t>
                      </a:r>
                      <a:r>
                        <a:rPr lang="en-US" sz="16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aggregate transmit power subject to users’  target-SIR</a:t>
                      </a:r>
                    </a:p>
                  </a:txBody>
                  <a:tcPr marL="91439" marR="91439" marT="45716" marB="45716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Each user has</a:t>
                      </a:r>
                      <a:r>
                        <a:rPr lang="en-US" sz="16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a target-SIR</a:t>
                      </a:r>
                      <a:endParaRPr lang="en-US" sz="1600" b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System is feasible</a:t>
                      </a:r>
                    </a:p>
                  </a:txBody>
                  <a:tcPr marL="91439" marR="91439" marT="45716" marB="45716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550136">
                <a:tc>
                  <a:txBody>
                    <a:bodyPr/>
                    <a:lstStyle/>
                    <a:p>
                      <a:pPr algn="ctr"/>
                      <a:endParaRPr lang="en-US" sz="1600" b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TPC with Permanent Removal (TPC-PR)</a:t>
                      </a:r>
                    </a:p>
                  </a:txBody>
                  <a:tcPr marL="91439" marR="91439" marT="45716" marB="45716">
                    <a:solidFill>
                      <a:srgbClr val="FFDECB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Minimum outage ratio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to address</a:t>
                      </a:r>
                      <a:r>
                        <a:rPr lang="en-US" sz="1800" b="1" kern="120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gradual removal problem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91439" marR="91439" marT="45716" marB="45716">
                    <a:solidFill>
                      <a:srgbClr val="FFDECB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1600" b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1600" b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1600" b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Each user has</a:t>
                      </a:r>
                      <a:r>
                        <a:rPr lang="en-US" sz="16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a target-SIR</a:t>
                      </a:r>
                      <a:endParaRPr lang="en-US" sz="1600" b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System is infeasible</a:t>
                      </a:r>
                    </a:p>
                  </a:txBody>
                  <a:tcPr marL="91439" marR="91439" marT="45716" marB="45716">
                    <a:solidFill>
                      <a:srgbClr val="FFDECB"/>
                    </a:solidFill>
                  </a:tcPr>
                </a:tc>
              </a:tr>
              <a:tr h="3591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TPC with Temporary Removal (TPC-TR)</a:t>
                      </a:r>
                    </a:p>
                  </a:txBody>
                  <a:tcPr marL="91439" marR="91439" marT="45716" marB="45716">
                    <a:solidFill>
                      <a:srgbClr val="FFDECB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9" marR="91439" marT="45716" marB="45716"/>
                </a:tc>
                <a:tc vMerge="1"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endParaRPr lang="en-US" sz="1600" b="1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9" marR="91439" marT="45716" marB="45716"/>
                </a:tc>
              </a:tr>
              <a:tr h="3184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TPC with soft removal (TPC-SR)</a:t>
                      </a:r>
                    </a:p>
                  </a:txBody>
                  <a:tcPr marL="91439" marR="91439" marT="45716" marB="45716">
                    <a:solidFill>
                      <a:srgbClr val="FFDECB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</a:tr>
              <a:tr h="712166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Pareto and energy efficient target-SIR tracking with feasibility check (DFC)</a:t>
                      </a:r>
                    </a:p>
                  </a:txBody>
                  <a:tcPr marL="91439" marR="91439" marT="45716" marB="45716">
                    <a:solidFill>
                      <a:srgbClr val="FFDECB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9" marR="91439" marT="45716" marB="45716"/>
                </a:tc>
                <a:tc vMerge="1"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endParaRPr lang="en-US" sz="1600" b="1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9" marR="91439" marT="45716" marB="4571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08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/>
              <a:t>5</a:t>
            </a:r>
            <a:r>
              <a:rPr lang="en-US" dirty="0" smtClean="0"/>
              <a:t> Outline</a:t>
            </a:r>
            <a:endParaRPr lang="fa-IR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17000"/>
              </a:lnSpc>
            </a:pPr>
            <a:r>
              <a:rPr lang="en-US" dirty="0" smtClean="0"/>
              <a:t>Existing Distributed Power Control Algorithms</a:t>
            </a:r>
          </a:p>
          <a:p>
            <a:pPr lvl="2">
              <a:lnSpc>
                <a:spcPct val="117000"/>
              </a:lnSpc>
            </a:pPr>
            <a:r>
              <a:rPr lang="en-US" dirty="0" smtClean="0"/>
              <a:t>TPC,</a:t>
            </a:r>
            <a:r>
              <a:rPr lang="en-US" dirty="0" smtClean="0">
                <a:solidFill>
                  <a:srgbClr val="FF0000"/>
                </a:solidFill>
              </a:rPr>
              <a:t>TPC-PR,TPC-TR</a:t>
            </a:r>
            <a:r>
              <a:rPr lang="en-US" dirty="0" smtClean="0"/>
              <a:t>, TPC-SR, DFC</a:t>
            </a:r>
          </a:p>
          <a:p>
            <a:pPr lvl="2">
              <a:lnSpc>
                <a:spcPct val="117000"/>
              </a:lnSpc>
            </a:pPr>
            <a:r>
              <a:rPr lang="en-US" dirty="0" smtClean="0"/>
              <a:t>OPC, DTPC</a:t>
            </a:r>
          </a:p>
          <a:p>
            <a:pPr lvl="1">
              <a:lnSpc>
                <a:spcPct val="117000"/>
              </a:lnSpc>
            </a:pPr>
            <a:endParaRPr lang="en-US" dirty="0" smtClean="0"/>
          </a:p>
          <a:p>
            <a:pPr>
              <a:lnSpc>
                <a:spcPct val="117000"/>
              </a:lnSpc>
            </a:pPr>
            <a:endParaRPr lang="en-US" dirty="0" smtClean="0"/>
          </a:p>
          <a:p>
            <a:pPr>
              <a:lnSpc>
                <a:spcPct val="117000"/>
              </a:lnSpc>
            </a:pPr>
            <a:endParaRPr lang="en-US" dirty="0" smtClean="0"/>
          </a:p>
          <a:p>
            <a:endParaRPr lang="fa-IR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BA508607-91F6-483C-A475-4C9EA73577AB}" type="slidenum">
              <a:rPr lang="ar-SA" smtClean="0"/>
              <a:pPr eaLnBrk="1" hangingPunct="1"/>
              <a:t>66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1947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Uplink and Downlink Power Control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 control is needed at both uplink and downlink</a:t>
            </a:r>
          </a:p>
          <a:p>
            <a:endParaRPr lang="en-US" dirty="0"/>
          </a:p>
          <a:p>
            <a:r>
              <a:rPr lang="en-US" dirty="0" smtClean="0"/>
              <a:t>Most of </a:t>
            </a:r>
            <a:r>
              <a:rPr lang="en-US" dirty="0"/>
              <a:t>the treatment is devoted to uplink transmission from mobile </a:t>
            </a:r>
            <a:r>
              <a:rPr lang="en-US" dirty="0" smtClean="0"/>
              <a:t>station (MS</a:t>
            </a:r>
            <a:r>
              <a:rPr lang="en-US" dirty="0"/>
              <a:t>) to base station (BS), although extensions to downlink </a:t>
            </a:r>
            <a:r>
              <a:rPr lang="en-US" dirty="0" smtClean="0"/>
              <a:t>transmission from </a:t>
            </a:r>
            <a:r>
              <a:rPr lang="en-US" dirty="0"/>
              <a:t>a BS to MSs are sometimes discussed as well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focus on uplink power control</a:t>
            </a:r>
          </a:p>
          <a:p>
            <a:pPr marL="457200" lvl="1" indent="0">
              <a:buNone/>
            </a:pP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28D079-2BAD-4D5D-ABAD-822F90E0E949}" type="slidenum">
              <a:rPr lang="ar-SA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6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SIR at Downlink and Uplink</a:t>
            </a:r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SIR at uplink</a:t>
                </a: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a-IR" i="1"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fa-IR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fa-IR" i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fa-I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a-I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fa-I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fa-I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fa-IR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fa-IR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fa-IR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a-IR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a-IR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w</a:t>
                </a:r>
                <a:r>
                  <a:rPr lang="fa-IR" dirty="0" smtClean="0"/>
                  <a:t>here</a:t>
                </a:r>
                <a:r>
                  <a:rPr lang="fa-IR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a-IR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b>
                        <m:r>
                          <a:rPr lang="fa-IR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a-IR" dirty="0" smtClean="0"/>
                  <a:t> is the transmit power </a:t>
                </a:r>
                <a:r>
                  <a:rPr lang="en-US" dirty="0" smtClean="0"/>
                  <a:t>set by</a:t>
                </a:r>
                <a:r>
                  <a:rPr lang="fa-IR" dirty="0" smtClean="0"/>
                  <a:t> user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𝑖</m:t>
                    </m:r>
                    <m:r>
                      <a:rPr lang="fa-IR" b="0" i="1" smtClean="0">
                        <a:latin typeface="Cambria Math"/>
                      </a:rPr>
                      <m:t>, </m:t>
                    </m:r>
                  </m:oMath>
                </a14:m>
                <a:r>
                  <a:rPr lang="fa-IR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a-IR" i="1">
                            <a:latin typeface="Cambria Math"/>
                            <a:ea typeface="Cambria Math"/>
                          </a:rPr>
                          <m:t>h</m:t>
                        </m:r>
                      </m:e>
                      <m:sub>
                        <m:r>
                          <a:rPr lang="fa-IR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path-gain from </a:t>
                </a:r>
                <a:r>
                  <a:rPr lang="en-US" dirty="0" smtClean="0"/>
                  <a:t> </a:t>
                </a:r>
                <a:r>
                  <a:rPr lang="en-US" dirty="0"/>
                  <a:t>user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to </a:t>
                </a:r>
                <a:r>
                  <a:rPr lang="en-US" dirty="0"/>
                  <a:t>the base station </a:t>
                </a:r>
                <a:endParaRPr lang="fa-IR" dirty="0"/>
              </a:p>
              <a:p>
                <a:pPr lvl="1"/>
                <a:endParaRPr lang="en-US" dirty="0"/>
              </a:p>
              <a:p>
                <a:r>
                  <a:rPr lang="en-US" dirty="0"/>
                  <a:t>SIR at </a:t>
                </a:r>
                <a:r>
                  <a:rPr lang="en-US" dirty="0" smtClean="0"/>
                  <a:t>downlink ….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a-IR" i="1"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fa-IR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fa-IR" i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fa-I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a-I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fa-I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a-I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lang="fa-I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fa-IR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fa-IR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a-IR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fa-IR" dirty="0" smtClean="0"/>
                  <a:t>where</a:t>
                </a:r>
                <a:r>
                  <a:rPr lang="fa-IR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a-IR" i="1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b>
                        <m:r>
                          <a:rPr lang="fa-IR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a-IR" dirty="0"/>
                  <a:t> is </a:t>
                </a:r>
                <a:r>
                  <a:rPr lang="fa-IR" dirty="0" smtClean="0"/>
                  <a:t>the transmit power set by the base-sation for user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fa-I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a-IR" i="1">
                            <a:latin typeface="Cambria Math"/>
                            <a:ea typeface="Cambria Math"/>
                          </a:rPr>
                          <m:t>h</m:t>
                        </m:r>
                      </m:e>
                      <m:sub>
                        <m:r>
                          <a:rPr lang="fa-IR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the path-gain from the base station to user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endParaRPr lang="fa-I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67" t="-1346" r="-519" b="-18304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28D079-2BAD-4D5D-ABAD-822F90E0E949}" type="slidenum">
              <a:rPr lang="ar-SA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9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focusing on uplink power control?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8150" indent="-381000" eaLnBrk="1" hangingPunct="1">
              <a:buSzTx/>
              <a:buBlip>
                <a:blip r:embed="rId2"/>
              </a:buBlip>
            </a:pPr>
            <a:r>
              <a:rPr lang="en-US" sz="2400" dirty="0">
                <a:latin typeface="+mj-lt"/>
                <a:cs typeface="Times New Roman" pitchFamily="18" charset="0"/>
              </a:rPr>
              <a:t>In many formulations uplink problems are more difficult to solve, although there are exceptions like joint power control and </a:t>
            </a:r>
            <a:r>
              <a:rPr lang="en-US" sz="2400" dirty="0" err="1">
                <a:latin typeface="+mj-lt"/>
                <a:cs typeface="Times New Roman" pitchFamily="18" charset="0"/>
              </a:rPr>
              <a:t>beamforming</a:t>
            </a:r>
            <a:endParaRPr lang="en-US" sz="2400" dirty="0">
              <a:latin typeface="+mj-lt"/>
              <a:cs typeface="Times New Roman" pitchFamily="18" charset="0"/>
            </a:endParaRPr>
          </a:p>
          <a:p>
            <a:pPr marL="438150" indent="-381000" eaLnBrk="1" hangingPunct="1">
              <a:buSzTx/>
              <a:buBlip>
                <a:blip r:embed="rId2"/>
              </a:buBlip>
            </a:pPr>
            <a:endParaRPr lang="en-US" sz="2400" dirty="0">
              <a:latin typeface="+mj-lt"/>
              <a:cs typeface="Times New Roman" pitchFamily="18" charset="0"/>
            </a:endParaRPr>
          </a:p>
          <a:p>
            <a:pPr marL="438150" indent="-381000" eaLnBrk="1" hangingPunct="1">
              <a:buSzTx/>
              <a:buBlip>
                <a:blip r:embed="rId2"/>
              </a:buBlip>
            </a:pPr>
            <a:r>
              <a:rPr lang="en-US" sz="2400" dirty="0">
                <a:latin typeface="+mj-lt"/>
                <a:cs typeface="Times New Roman" pitchFamily="18" charset="0"/>
              </a:rPr>
              <a:t>Uplink power control is also often more important in systems engineering of cellular networks</a:t>
            </a:r>
          </a:p>
          <a:p>
            <a:pPr marL="838200" lvl="2" indent="-381000" eaLnBrk="1" hangingPunct="1">
              <a:buClr>
                <a:schemeClr val="bg2"/>
              </a:buClr>
              <a:buSzTx/>
              <a:buBlip>
                <a:blip r:embed="rId2"/>
              </a:buBlip>
            </a:pPr>
            <a:r>
              <a:rPr lang="en-US" sz="1800" dirty="0">
                <a:latin typeface="+mj-lt"/>
                <a:ea typeface="+mn-ea"/>
                <a:cs typeface="Times New Roman" pitchFamily="18" charset="0"/>
              </a:rPr>
              <a:t>BS power consumption is of less importance in comparison to MS power consumption.</a:t>
            </a:r>
          </a:p>
          <a:p>
            <a:pPr marL="838200" lvl="2" indent="-381000" eaLnBrk="1" hangingPunct="1">
              <a:buClr>
                <a:schemeClr val="bg2"/>
              </a:buClr>
              <a:buSzTx/>
              <a:buBlip>
                <a:blip r:embed="rId2"/>
              </a:buBlip>
            </a:pPr>
            <a:r>
              <a:rPr lang="en-US" sz="1800" dirty="0">
                <a:latin typeface="+mj-lt"/>
                <a:ea typeface="+mn-ea"/>
                <a:cs typeface="Times New Roman" pitchFamily="18" charset="0"/>
              </a:rPr>
              <a:t>the downlink intra-cell interference is much smaller in comparison to uplink intra-cell interference, because maintaining </a:t>
            </a:r>
            <a:r>
              <a:rPr lang="en-US" sz="1800" dirty="0" err="1">
                <a:latin typeface="+mj-lt"/>
                <a:ea typeface="+mn-ea"/>
                <a:cs typeface="Times New Roman" pitchFamily="18" charset="0"/>
              </a:rPr>
              <a:t>orthogonality</a:t>
            </a:r>
            <a:r>
              <a:rPr lang="en-US" sz="1800" dirty="0">
                <a:latin typeface="+mj-lt"/>
                <a:ea typeface="+mn-ea"/>
                <a:cs typeface="Times New Roman" pitchFamily="18" charset="0"/>
              </a:rPr>
              <a:t> of resource allocation (e.g., code allocation in CDMA, tone allocation in OFDM) to MSs within a cell on the downlink is easily accomplished by the BS</a:t>
            </a:r>
            <a:endParaRPr lang="fa-IR" sz="1800" dirty="0">
              <a:latin typeface="+mj-lt"/>
              <a:ea typeface="+mn-ea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28D079-2BAD-4D5D-ABAD-822F90E0E949}" type="slidenum">
              <a:rPr lang="ar-SA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74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 templates (7)">
  <a:themeElements>
    <a:clrScheme name="Level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Custom 1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 templates (7)</Template>
  <TotalTime>32279</TotalTime>
  <Words>3148</Words>
  <Application>Microsoft Office PowerPoint</Application>
  <PresentationFormat>On-screen Show (4:3)</PresentationFormat>
  <Paragraphs>706</Paragraphs>
  <Slides>66</Slides>
  <Notes>34</Notes>
  <HiddenSlides>1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7" baseType="lpstr">
      <vt:lpstr>Arial</vt:lpstr>
      <vt:lpstr>B Traffic</vt:lpstr>
      <vt:lpstr>Cambria Math</vt:lpstr>
      <vt:lpstr>Comic Sans MS</vt:lpstr>
      <vt:lpstr>Times New Roman</vt:lpstr>
      <vt:lpstr>Titr</vt:lpstr>
      <vt:lpstr>Webdings</vt:lpstr>
      <vt:lpstr>Wingdings</vt:lpstr>
      <vt:lpstr>Yagut</vt:lpstr>
      <vt:lpstr>Pres templates (7)</vt:lpstr>
      <vt:lpstr>Formula</vt:lpstr>
      <vt:lpstr>    Resource Allocation in Wireless Cellular Networks</vt:lpstr>
      <vt:lpstr>Course Syllabus</vt:lpstr>
      <vt:lpstr>Power Control in Wireless Cellular Networks Lecture 5 Outline</vt:lpstr>
      <vt:lpstr>Performance Measures</vt:lpstr>
      <vt:lpstr>Power Control in Wireless Cellular Networks Lecture 5 Outline</vt:lpstr>
      <vt:lpstr>Why Power Control? Need for Power Control</vt:lpstr>
      <vt:lpstr>Uplink and Downlink Power Control</vt:lpstr>
      <vt:lpstr>SIR at Downlink and Uplink</vt:lpstr>
      <vt:lpstr>Why focusing on uplink power control?</vt:lpstr>
      <vt:lpstr>Power Control in Wireless Cellular Networks Lecture 5 Outline</vt:lpstr>
      <vt:lpstr>Existing Approaches for Power Control</vt:lpstr>
      <vt:lpstr>Conventional Centralized Uplink Power Control Schemes in Existing Standards</vt:lpstr>
      <vt:lpstr>Uplink Open Loop Power Control</vt:lpstr>
      <vt:lpstr>Flaw in Uplink Open Loop Power Control </vt:lpstr>
      <vt:lpstr>Close-Loop Power Control Properties </vt:lpstr>
      <vt:lpstr>PCGs</vt:lpstr>
      <vt:lpstr>Power Control in Wireless Cellular Networks Lecture 5 Outline</vt:lpstr>
      <vt:lpstr>Possible Objective Functions in Power Control Problems….</vt:lpstr>
      <vt:lpstr>Some Power Control Problems</vt:lpstr>
      <vt:lpstr>Some Power Control Problems</vt:lpstr>
      <vt:lpstr>Some Power Control Problems</vt:lpstr>
      <vt:lpstr>Possible Objective Functions in Power Control Problems…</vt:lpstr>
      <vt:lpstr>Power Control in Wireless Cellular Networks Lecture 5 Outline</vt:lpstr>
      <vt:lpstr>Distributed Power Control Algorithms</vt:lpstr>
      <vt:lpstr>Distributed Power Control Algorithms</vt:lpstr>
      <vt:lpstr>Distributed Power Control Algorithms- Analysis</vt:lpstr>
      <vt:lpstr>Distributed Power Control Algorithms- Analysis</vt:lpstr>
      <vt:lpstr>Power Control in Wireless Cellular Networks Lecture 5 Outline</vt:lpstr>
      <vt:lpstr> Distributed Power Control (DPC) </vt:lpstr>
      <vt:lpstr> Existing Theoretical Frameworks for Convergence Analysis of DPC Algorithms </vt:lpstr>
      <vt:lpstr> Existing Distributed Power Control Algorithms </vt:lpstr>
      <vt:lpstr>Theoretical Frameworks for Convergence Analysis of DPC Algorithms</vt:lpstr>
      <vt:lpstr>Theoretical Frameworks for Convergence Analysis of DPC Algorithms</vt:lpstr>
      <vt:lpstr>Theoretical Frameworks for Convergence Analysis of DPC Algorithms</vt:lpstr>
      <vt:lpstr>PowerPoint Presentation</vt:lpstr>
      <vt:lpstr>Theoretical Frameworks for Convergence Analysis of DPC Algorithms</vt:lpstr>
      <vt:lpstr>Theoretical Frameworks for Convergence Analysis of DPC Algorithms</vt:lpstr>
      <vt:lpstr>Power Control in Wireless Cellular Networks Lecture 5 Outline</vt:lpstr>
      <vt:lpstr> Distributed Power Control (DPC) </vt:lpstr>
      <vt:lpstr>Power Control Papers-To be reviewed</vt:lpstr>
      <vt:lpstr>Power Control Papers-To be reviewed</vt:lpstr>
      <vt:lpstr>Power Control Papers-To be reviewed</vt:lpstr>
      <vt:lpstr>Two Main Distributed Power Control Algorithm</vt:lpstr>
      <vt:lpstr> Distributed Power Control (DPC)</vt:lpstr>
      <vt:lpstr>Lecture 5 Outline</vt:lpstr>
      <vt:lpstr>Target-SIR Tracking Power Control (TPC)</vt:lpstr>
      <vt:lpstr>Target-SIR Tracking Power Control (TPC)</vt:lpstr>
      <vt:lpstr>Target-SIR Tracking Power Control (TPC)</vt:lpstr>
      <vt:lpstr>Target-SIR Tracking Power Control (TPC)- Analysis</vt:lpstr>
      <vt:lpstr>Target-SIR Tracking Power Control (TPC)- Analysis</vt:lpstr>
      <vt:lpstr>Target-SIR Tracking Power Control (TPC)- Analysis</vt:lpstr>
      <vt:lpstr>Target-SIR Tracking Power Control (TPC)- Analysis</vt:lpstr>
      <vt:lpstr>Distributed Power Control Algorithms- Analysis</vt:lpstr>
      <vt:lpstr>Target-SIR Tracking Power Control (TPC)</vt:lpstr>
      <vt:lpstr>Target-SIR Tracking Power Control (TPC)</vt:lpstr>
      <vt:lpstr>Distributed Target-SIR Tracking Power Control (TPC)</vt:lpstr>
      <vt:lpstr>Numerical Results</vt:lpstr>
      <vt:lpstr>Numerical Results: Constrained TPC in feasible System</vt:lpstr>
      <vt:lpstr>Numerical Results: Constrained TPC in Infeasible System</vt:lpstr>
      <vt:lpstr>Numerical Results: Constrained TPC in Infeasible System</vt:lpstr>
      <vt:lpstr>Drawbacks of TPC</vt:lpstr>
      <vt:lpstr>Drawbacks of TPC</vt:lpstr>
      <vt:lpstr>The Problem Statement</vt:lpstr>
      <vt:lpstr>Gradual Removal Problem: Motivating Example</vt:lpstr>
      <vt:lpstr>Existing Gradual Removal Algorithms</vt:lpstr>
      <vt:lpstr>Lecture 5 Outline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Mehdi</dc:creator>
  <cp:lastModifiedBy>jaberALU</cp:lastModifiedBy>
  <cp:revision>1072</cp:revision>
  <cp:lastPrinted>2012-10-13T11:11:04Z</cp:lastPrinted>
  <dcterms:created xsi:type="dcterms:W3CDTF">2009-04-17T06:12:38Z</dcterms:created>
  <dcterms:modified xsi:type="dcterms:W3CDTF">2019-04-06T23:29:20Z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TC060874521033</vt:lpwstr>
  </property>
</Properties>
</file>