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1185" r:id="rId2"/>
    <p:sldId id="1233" r:id="rId3"/>
    <p:sldId id="1159" r:id="rId4"/>
    <p:sldId id="1222" r:id="rId5"/>
    <p:sldId id="1186" r:id="rId6"/>
    <p:sldId id="1231" r:id="rId7"/>
    <p:sldId id="1200" r:id="rId8"/>
    <p:sldId id="1199" r:id="rId9"/>
    <p:sldId id="1201" r:id="rId10"/>
    <p:sldId id="1202" r:id="rId11"/>
    <p:sldId id="1204" r:id="rId12"/>
    <p:sldId id="1211" r:id="rId13"/>
    <p:sldId id="1190" r:id="rId14"/>
    <p:sldId id="1229" r:id="rId15"/>
    <p:sldId id="1223" r:id="rId16"/>
    <p:sldId id="1221" r:id="rId17"/>
    <p:sldId id="1206" r:id="rId18"/>
    <p:sldId id="1220" r:id="rId19"/>
    <p:sldId id="1207" r:id="rId20"/>
    <p:sldId id="1218" r:id="rId21"/>
    <p:sldId id="1215" r:id="rId22"/>
    <p:sldId id="1224" r:id="rId23"/>
    <p:sldId id="1208" r:id="rId24"/>
    <p:sldId id="1210" r:id="rId25"/>
    <p:sldId id="1219" r:id="rId26"/>
    <p:sldId id="1209" r:id="rId27"/>
    <p:sldId id="1225" r:id="rId28"/>
    <p:sldId id="1212" r:id="rId29"/>
    <p:sldId id="1230" r:id="rId30"/>
    <p:sldId id="1232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C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2500" autoAdjust="0"/>
    <p:restoredTop sz="85790" autoAdjust="0"/>
  </p:normalViewPr>
  <p:slideViewPr>
    <p:cSldViewPr>
      <p:cViewPr varScale="1">
        <p:scale>
          <a:sx n="74" d="100"/>
          <a:sy n="74" d="100"/>
        </p:scale>
        <p:origin x="1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4FAA473-331A-443C-B52D-135E13668A76}" type="datetimeFigureOut">
              <a:rPr lang="en-US"/>
              <a:pPr>
                <a:defRPr/>
              </a:pPr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60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1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C47424-0F36-4A97-97A8-2F96D5A1D53D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8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9BF79-EF30-45F8-8593-208C2A4CE25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6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alar_(mathematics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760" indent="-28567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708" indent="-22854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99791" indent="-22854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6875" indent="-22854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3959" indent="-22854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042" indent="-22854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126" indent="-22854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208" indent="-22854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DDF9C6-36A1-4BF7-8D62-DFF36D5FCED0}" type="slidenum">
              <a:rPr lang="ar-SA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2CD06-2599-4582-9BF6-11E644B2E286}" type="slidenum">
              <a:rPr lang="ar-SA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to 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to 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defined notation \gamma _</a:t>
            </a:r>
            <a:r>
              <a:rPr lang="en-US" dirty="0" err="1" smtClean="0"/>
              <a:t>ik</a:t>
            </a:r>
            <a:r>
              <a:rPr lang="en-US" baseline="0" dirty="0" smtClean="0"/>
              <a:t> as SINR of user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at base station k, because we don’t need it.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2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1">
              <a:defRPr/>
            </a:pPr>
            <a:r>
              <a:rPr lang="en-US" dirty="0" smtClean="0"/>
              <a:t>The mathematical expression of this idea is as follows: if </a:t>
            </a:r>
            <a:r>
              <a:rPr lang="en-US" i="1" dirty="0" smtClean="0"/>
              <a:t>A</a:t>
            </a:r>
            <a:r>
              <a:rPr lang="en-US" dirty="0" smtClean="0"/>
              <a:t> is a square matrix, a non-zero vector </a:t>
            </a:r>
            <a:r>
              <a:rPr lang="en-US" b="1" dirty="0" smtClean="0"/>
              <a:t>v</a:t>
            </a:r>
            <a:r>
              <a:rPr lang="en-US" dirty="0" smtClean="0"/>
              <a:t> is an eigenvector of </a:t>
            </a:r>
            <a:r>
              <a:rPr lang="en-US" i="1" dirty="0" smtClean="0"/>
              <a:t>A</a:t>
            </a:r>
            <a:r>
              <a:rPr lang="en-US" dirty="0" smtClean="0"/>
              <a:t> if there is a </a:t>
            </a:r>
            <a:r>
              <a:rPr lang="en-US" dirty="0" smtClean="0">
                <a:hlinkClick r:id="rId3" tooltip="Scalar (mathematics)"/>
              </a:rPr>
              <a:t>scalar</a:t>
            </a:r>
            <a:r>
              <a:rPr lang="en-US" dirty="0" smtClean="0"/>
              <a:t> </a:t>
            </a:r>
            <a:r>
              <a:rPr lang="en-US" i="1" dirty="0" smtClean="0"/>
              <a:t>λ</a:t>
            </a:r>
            <a:r>
              <a:rPr lang="en-US" dirty="0" smtClean="0"/>
              <a:t> (lambda) such that Av=\</a:t>
            </a:r>
            <a:r>
              <a:rPr lang="en-US" dirty="0" err="1" smtClean="0"/>
              <a:t>lamba</a:t>
            </a:r>
            <a:r>
              <a:rPr lang="en-US" dirty="0" smtClean="0"/>
              <a:t> V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2CD06-2599-4582-9BF6-11E644B2E286}" type="slidenum">
              <a:rPr lang="ar-SA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2CD06-2599-4582-9BF6-11E644B2E286}" type="slidenum">
              <a:rPr lang="ar-SA"/>
              <a:pPr/>
              <a:t>22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2CD06-2599-4582-9BF6-11E644B2E286}" type="slidenum">
              <a:rPr lang="ar-SA"/>
              <a:pPr/>
              <a:t>27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80E03-DE61-4338-94AE-9C75F64F02D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9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A3CC-D05B-4B6B-AD91-F2A24FFFAA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7E334-7E4F-4CE4-B5CD-950AC5A9A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EDED-A48F-4C65-B458-3BB1AA9CF6D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AD2C9-A3EA-414E-82D0-8DAE28E76B5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8D079-2BAD-4D5D-ABAD-822F90E0E94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41EB-3F6D-48F4-90D2-1C0F62D61C5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E26F-8904-439F-B017-1B5A8DF9D9C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EDB25-0AFA-4878-A3E8-C91B8E8ECEA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DAA1-D0B4-4B1B-9DE1-4643E23F1AF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8F5A-B0C1-4DF2-893B-C82DC967A88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1210-5CDB-41C3-9C87-9D956CC7842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F4B-AC70-4745-9A85-1AFEEC9F308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861EAF7-512B-4E62-91B9-DBFC9D98EE4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63"/>
            <a:ext cx="7772400" cy="21272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cs typeface="Titr" pitchFamily="2" charset="-78"/>
              </a:rPr>
              <a:t>Resource Allocation in Wireless Cellular Networks</a:t>
            </a:r>
            <a:endParaRPr lang="en-US" sz="3200" dirty="0" smtClean="0">
              <a:solidFill>
                <a:srgbClr val="FF0000"/>
              </a:solidFill>
              <a:cs typeface="Titr" pitchFamily="2" charset="-7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270250"/>
            <a:ext cx="7129463" cy="15875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M. </a:t>
            </a:r>
            <a:r>
              <a:rPr lang="en-US" sz="2800" b="1" dirty="0" err="1" smtClean="0"/>
              <a:t>Rasti</a:t>
            </a:r>
            <a:endParaRPr lang="en-US" sz="2800" b="1" dirty="0" smtClean="0"/>
          </a:p>
          <a:p>
            <a:pPr eaLnBrk="1" hangingPunct="1">
              <a:defRPr/>
            </a:pPr>
            <a:endParaRPr lang="en-US" sz="2800" b="1" dirty="0" smtClean="0"/>
          </a:p>
          <a:p>
            <a:pPr eaLnBrk="1" hangingPunct="1">
              <a:defRPr/>
            </a:pPr>
            <a:r>
              <a:rPr lang="en-US" sz="2800" b="1" dirty="0" err="1"/>
              <a:t>Amirkabir</a:t>
            </a:r>
            <a:r>
              <a:rPr lang="en-US" sz="2800" b="1" dirty="0"/>
              <a:t> University of Technology</a:t>
            </a:r>
          </a:p>
          <a:p>
            <a:pPr eaLnBrk="1" hangingPunct="1"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C5F97F-D668-41CD-B50A-A014256E2B9A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6836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many number of possible base-station assignment vector? 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number the base station assignments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 smtClean="0"/>
                  <a:t> and associate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with the assignment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𝐬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346" r="-44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base station assignment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𝐬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 corresponding path gains matrix is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𝒔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125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Multicell</a:t>
            </a:r>
            <a:r>
              <a:rPr lang="en-US" dirty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SIR achieved </a:t>
                </a:r>
                <a:r>
                  <a:rPr lang="en-US" dirty="0"/>
                  <a:t>by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 smtClean="0"/>
                  <a:t>its assigned base </a:t>
                </a:r>
                <a:r>
                  <a:rPr lang="en-US" dirty="0"/>
                  <a:t>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Multicell</a:t>
            </a:r>
            <a:r>
              <a:rPr lang="en-US" dirty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5069160"/>
              </a:xfrm>
            </p:spPr>
            <p:txBody>
              <a:bodyPr/>
              <a:lstStyle/>
              <a:p>
                <a:r>
                  <a:rPr lang="fa-IR" dirty="0" smtClean="0"/>
                  <a:t>Interference caused to user </a:t>
                </a:r>
                <a14:m>
                  <m:oMath xmlns:m="http://schemas.openxmlformats.org/officeDocument/2006/math">
                    <m:r>
                      <a:rPr lang="fa-I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at base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fa-IR" dirty="0"/>
                  <a:t>Interference caused to user </a:t>
                </a:r>
                <a14:m>
                  <m:oMath xmlns:m="http://schemas.openxmlformats.org/officeDocument/2006/math">
                    <m:r>
                      <a:rPr lang="fa-I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 smtClean="0"/>
                  <a:t>its assigned base </a:t>
                </a:r>
                <a:r>
                  <a:rPr lang="en-US" dirty="0"/>
                  <a:t>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a-IR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sz="1400" dirty="0" smtClean="0"/>
              </a:p>
              <a:p>
                <a:r>
                  <a:rPr lang="en-US" dirty="0" smtClean="0"/>
                  <a:t>Effective interference experienced by user </a:t>
                </a:r>
                <a14:m>
                  <m:oMath xmlns:m="http://schemas.openxmlformats.org/officeDocument/2006/math">
                    <m:r>
                      <a:rPr lang="fa-I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at base station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𝑘𝑖</m:t>
                        </m:r>
                      </m:sub>
                    </m:sSub>
                    <m:r>
                      <a:rPr lang="fa-I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Effective interference experienced by user </a:t>
                </a:r>
                <a14:m>
                  <m:oMath xmlns:m="http://schemas.openxmlformats.org/officeDocument/2006/math">
                    <m:r>
                      <a:rPr lang="fa-I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at base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5069160"/>
              </a:xfrm>
              <a:blipFill rotWithShape="1">
                <a:blip r:embed="rId2"/>
                <a:stretch>
                  <a:fillRect l="-630" t="-1324" r="-42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SIR feasibility in a general system </a:t>
            </a:r>
            <a:r>
              <a:rPr lang="en-US" sz="3200" dirty="0" smtClean="0"/>
              <a:t>model for a given assignment of base stations</a:t>
            </a:r>
            <a:endParaRPr lang="fa-I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Theorem: An </a:t>
                </a:r>
                <a:r>
                  <a:rPr lang="en-US" dirty="0"/>
                  <a:t>SIR </a:t>
                </a:r>
                <a:r>
                  <a:rPr lang="en-US" dirty="0" smtClean="0"/>
                  <a:t>vector                        is </a:t>
                </a:r>
                <a:r>
                  <a:rPr lang="en-US" dirty="0"/>
                  <a:t>feasible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under the base station assignment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𝑙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:r>
                  <a:rPr lang="en-US" dirty="0"/>
                  <a:t>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is the spectral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maximum of the absolute value of the eigenvalues of a </a:t>
                </a:r>
                <a:r>
                  <a:rPr lang="en-US" dirty="0" smtClean="0"/>
                  <a:t>matrix)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481" t="-1346" r="-2741" b="-2072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71700" y="1844824"/>
                <a:ext cx="5912668" cy="225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00" y="1844824"/>
                <a:ext cx="5912668" cy="22568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3148"/>
              </p:ext>
            </p:extLst>
          </p:nvPr>
        </p:nvGraphicFramePr>
        <p:xfrm>
          <a:off x="5004048" y="4221088"/>
          <a:ext cx="2401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r:id="rId6" imgW="1211580" imgH="185420" progId="Equation.Ribbit">
                  <p:embed/>
                </p:oleObj>
              </mc:Choice>
              <mc:Fallback>
                <p:oleObj r:id="rId6" imgW="121158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221088"/>
                        <a:ext cx="2401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2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37D4-5F0B-4BF5-B737-629961C49431}" type="slidenum">
              <a:rPr lang="ar-SA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9310"/>
            <a:ext cx="8350696" cy="679450"/>
          </a:xfrm>
        </p:spPr>
        <p:txBody>
          <a:bodyPr/>
          <a:lstStyle/>
          <a:p>
            <a:r>
              <a:rPr lang="en-US" sz="4000" dirty="0"/>
              <a:t>Lecture </a:t>
            </a:r>
            <a:r>
              <a:rPr lang="en-US" sz="4000" dirty="0" smtClean="0"/>
              <a:t>8 </a:t>
            </a:r>
            <a:r>
              <a:rPr lang="en-US" sz="4000" dirty="0"/>
              <a:t>Outline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3865"/>
            <a:ext cx="8091488" cy="5043487"/>
          </a:xfrm>
        </p:spPr>
        <p:txBody>
          <a:bodyPr/>
          <a:lstStyle/>
          <a:p>
            <a:r>
              <a:rPr lang="en-US" dirty="0" smtClean="0"/>
              <a:t>System Model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Joint Power Control and Base Station Assignment Problem Statement</a:t>
            </a:r>
          </a:p>
          <a:p>
            <a:endParaRPr lang="en-US" dirty="0" smtClean="0"/>
          </a:p>
          <a:p>
            <a:r>
              <a:rPr lang="en-US" dirty="0" smtClean="0"/>
              <a:t>Distributed Power Control and Base Station Assignment Algorithm</a:t>
            </a:r>
          </a:p>
          <a:p>
            <a:endParaRPr lang="en-US" dirty="0" smtClean="0"/>
          </a:p>
          <a:p>
            <a:r>
              <a:rPr lang="en-US" dirty="0" smtClean="0"/>
              <a:t>Open 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Joint Power Control and Base station assignment Problem Statement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5069160"/>
              </a:xfrm>
            </p:spPr>
            <p:txBody>
              <a:bodyPr/>
              <a:lstStyle/>
              <a:p>
                <a:r>
                  <a:rPr lang="en-US" dirty="0" smtClean="0">
                    <a:cs typeface="Times New Roman" pitchFamily="18" charset="0"/>
                  </a:rPr>
                  <a:t>For </a:t>
                </a:r>
                <a:r>
                  <a:rPr lang="en-US" dirty="0">
                    <a:cs typeface="Times New Roman" pitchFamily="18" charset="0"/>
                  </a:rPr>
                  <a:t>any given base-station assignment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, the target SINR vector may be feasible or </a:t>
                </a:r>
                <a:r>
                  <a:rPr lang="en-US" dirty="0" smtClean="0">
                    <a:cs typeface="Times New Roman" pitchFamily="18" charset="0"/>
                  </a:rPr>
                  <a:t>infeasible</a:t>
                </a:r>
              </a:p>
              <a:p>
                <a:endParaRPr lang="en-US" dirty="0"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Among all base station assignment vectors for which the target SINR vector is feasible,  the vector(s) which results in minimum aggregate transmit power is optimal  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5069160"/>
              </a:xfrm>
              <a:blipFill rotWithShape="1">
                <a:blip r:embed="rId2"/>
                <a:stretch>
                  <a:fillRect l="-630" t="-1203" r="-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Joint Power Control and Base station assignment Problem Statement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Minimum aggregate transmit power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subject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to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fa-I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∈{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};∀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Joint Power Control and Base station assignment Problem Statement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corresponds to the target SINR vector which is feasible under base station assignment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/>
                  <a:t>, i.e.,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we have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equivalently</a:t>
                </a:r>
                <a:endParaRPr lang="en-US" dirty="0"/>
              </a:p>
              <a:p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b="0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808" b="-1090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Joint Power Control and Base station assignment Problem Statement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Among all feasible transmit power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there exist a transmit power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/>
                              </a:rPr>
                              <m:t>𝐩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Over all feasible power vectors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𝐩</m:t>
                    </m:r>
                  </m:oMath>
                </a14:m>
                <a:r>
                  <a:rPr lang="en-US" dirty="0" smtClean="0"/>
                  <a:t> and base station assignment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its corresponding base-station assignment vectors solve the joint power control and base station assignment problem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14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Course Syllabus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8964612" cy="5256213"/>
          </a:xfrm>
        </p:spPr>
        <p:txBody>
          <a:bodyPr/>
          <a:lstStyle/>
          <a:p>
            <a:pPr>
              <a:defRPr/>
            </a:pPr>
            <a:r>
              <a:rPr lang="en-US" altLang="fa-IR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 Basics of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 Introduction of Wireless Networks and Radio Resources</a:t>
            </a:r>
            <a:endParaRPr lang="en-US" altLang="fa-IR" sz="16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Categories of Wireless Networks and Taxonomy of 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Hot Topics Research Areas on Resource Allocation in Wireless Networks</a:t>
            </a:r>
          </a:p>
          <a:p>
            <a:pPr>
              <a:defRPr/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II- Techniques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Modeling and Analysis of Radio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Allocation in Wireless Networks</a:t>
            </a:r>
            <a:endParaRPr lang="en-US" altLang="fa-IR" sz="1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Convex Optimization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Game Theory</a:t>
            </a:r>
            <a:endParaRPr lang="en-US" altLang="fa-IR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9100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III- Physical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 Resource Allocation in Wireless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altLang="fa-IR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General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Model and Preliminary Concepts</a:t>
            </a:r>
            <a:endParaRPr lang="en-US" altLang="fa-IR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Power Control in Wireless Cellular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7- Joint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and Admission Control in Cellular Wireless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8- Cell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Power Control in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Cellular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Application of Game Theory in Physical Layer Resource Allocation in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10-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Joint Power and Admission Control in Cognitive Radio Network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Joint Power Control and Base station assignment Problem Statement</a:t>
            </a:r>
            <a:endParaRPr lang="fa-I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632820" y="2636912"/>
                <a:ext cx="2019300" cy="542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1" i="1" spc="75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 spc="75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𝝂</m:t>
                      </m:r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)/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200" b="1" i="1" spc="75" dirty="0">
                  <a:solidFill>
                    <a:srgbClr val="4F81BD"/>
                  </a:solidFill>
                  <a:effectLst/>
                  <a:latin typeface="Cambria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2820" y="2636912"/>
                <a:ext cx="2019300" cy="542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ne 1090"/>
          <p:cNvCxnSpPr>
            <a:cxnSpLocks noChangeShapeType="1"/>
          </p:cNvCxnSpPr>
          <p:nvPr/>
        </p:nvCxnSpPr>
        <p:spPr bwMode="auto">
          <a:xfrm flipH="1" flipV="1">
            <a:off x="2883113" y="2684239"/>
            <a:ext cx="9525" cy="302196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1091"/>
          <p:cNvCxnSpPr>
            <a:cxnSpLocks noChangeShapeType="1"/>
          </p:cNvCxnSpPr>
          <p:nvPr/>
        </p:nvCxnSpPr>
        <p:spPr bwMode="auto">
          <a:xfrm>
            <a:off x="2888828" y="5674127"/>
            <a:ext cx="3724275" cy="76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1092"/>
          <p:cNvCxnSpPr>
            <a:cxnSpLocks noChangeShapeType="1"/>
          </p:cNvCxnSpPr>
          <p:nvPr/>
        </p:nvCxnSpPr>
        <p:spPr bwMode="auto">
          <a:xfrm flipV="1">
            <a:off x="2911688" y="3538949"/>
            <a:ext cx="3720465" cy="1897380"/>
          </a:xfrm>
          <a:prstGeom prst="line">
            <a:avLst/>
          </a:prstGeom>
          <a:noFill/>
          <a:ln w="254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1093"/>
          <p:cNvCxnSpPr>
            <a:cxnSpLocks noChangeShapeType="1"/>
          </p:cNvCxnSpPr>
          <p:nvPr/>
        </p:nvCxnSpPr>
        <p:spPr bwMode="auto">
          <a:xfrm flipV="1">
            <a:off x="3845138" y="2963639"/>
            <a:ext cx="704850" cy="2701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1098"/>
          <p:cNvCxnSpPr>
            <a:cxnSpLocks noChangeShapeType="1"/>
          </p:cNvCxnSpPr>
          <p:nvPr/>
        </p:nvCxnSpPr>
        <p:spPr bwMode="auto">
          <a:xfrm flipV="1">
            <a:off x="3168863" y="3291299"/>
            <a:ext cx="3152775" cy="236982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1099"/>
          <p:cNvCxnSpPr>
            <a:cxnSpLocks noChangeShapeType="1"/>
          </p:cNvCxnSpPr>
          <p:nvPr/>
        </p:nvCxnSpPr>
        <p:spPr bwMode="auto">
          <a:xfrm flipV="1">
            <a:off x="2888828" y="3801204"/>
            <a:ext cx="3729990" cy="604520"/>
          </a:xfrm>
          <a:prstGeom prst="line">
            <a:avLst/>
          </a:prstGeom>
          <a:noFill/>
          <a:ln w="254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/>
              <p:cNvSpPr txBox="1">
                <a:spLocks noChangeArrowheads="1"/>
              </p:cNvSpPr>
              <p:nvPr/>
            </p:nvSpPr>
            <p:spPr bwMode="auto">
              <a:xfrm>
                <a:off x="5329768" y="3001104"/>
                <a:ext cx="2194560" cy="27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1" i="1" spc="75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 spc="75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𝝂</m:t>
                      </m:r>
                      <m:r>
                        <a:rPr lang="en-US" sz="1200" b="1" i="1" spc="75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)/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200" b="1" i="1" spc="75">
                  <a:solidFill>
                    <a:srgbClr val="4F81BD"/>
                  </a:solidFill>
                  <a:effectLst/>
                  <a:latin typeface="Cambria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9768" y="3001104"/>
                <a:ext cx="2194560" cy="278765"/>
              </a:xfrm>
              <a:prstGeom prst="rect">
                <a:avLst/>
              </a:prstGeom>
              <a:blipFill rotWithShape="1">
                <a:blip r:embed="rId3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"/>
              <p:cNvSpPr txBox="1">
                <a:spLocks noChangeArrowheads="1"/>
              </p:cNvSpPr>
              <p:nvPr/>
            </p:nvSpPr>
            <p:spPr bwMode="auto">
              <a:xfrm>
                <a:off x="1146056" y="4011791"/>
                <a:ext cx="2849880" cy="281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pc="75" smtClean="0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1" i="1" spc="75">
                                  <a:solidFill>
                                    <a:srgbClr val="4F81B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 spc="75">
                                  <a:solidFill>
                                    <a:srgbClr val="4F81BD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n-US" sz="1200" b="1" i="1" spc="75" smtClean="0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𝝂</m:t>
                      </m:r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)/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200" b="1" i="1" spc="75" dirty="0">
                  <a:solidFill>
                    <a:srgbClr val="4F81BD"/>
                  </a:solidFill>
                  <a:effectLst/>
                  <a:latin typeface="Cambria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6056" y="4011791"/>
                <a:ext cx="2849880" cy="281305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"/>
              <p:cNvSpPr txBox="1">
                <a:spLocks noChangeArrowheads="1"/>
              </p:cNvSpPr>
              <p:nvPr/>
            </p:nvSpPr>
            <p:spPr bwMode="auto">
              <a:xfrm>
                <a:off x="1441336" y="4869160"/>
                <a:ext cx="2194560" cy="27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pc="75" smtClean="0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1" i="1" spc="75">
                                  <a:solidFill>
                                    <a:srgbClr val="4F81B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 spc="75">
                                  <a:solidFill>
                                    <a:srgbClr val="4F81BD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n-US" sz="1200" b="1" i="1" spc="75" smtClean="0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𝟏𝟏</m:t>
                          </m:r>
                        </m:sub>
                      </m:sSub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𝝂</m:t>
                      </m:r>
                      <m:r>
                        <a:rPr lang="en-US" sz="1200" b="1" i="1" spc="75">
                          <a:solidFill>
                            <a:srgbClr val="4F81BD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)/</m:t>
                      </m:r>
                      <m:sSub>
                        <m:sSubPr>
                          <m:ctrlP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pc="75">
                              <a:solidFill>
                                <a:srgbClr val="4F81BD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200" b="1" i="1" spc="75" dirty="0">
                  <a:solidFill>
                    <a:srgbClr val="4F81BD"/>
                  </a:solidFill>
                  <a:effectLst/>
                  <a:latin typeface="Cambria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336" y="4869160"/>
                <a:ext cx="2194560" cy="278765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4275" algn="l"/>
              </a:tabLst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216238" y="1684749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6238" y="192287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4275" algn="l"/>
              </a:tabLst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"/>
              <p:cNvSpPr txBox="1">
                <a:spLocks noGrp="1" noChangeArrowheads="1"/>
              </p:cNvSpPr>
              <p:nvPr>
                <p:ph idx="1"/>
              </p:nvPr>
            </p:nvSpPr>
            <p:spPr bwMode="auto">
              <a:xfrm>
                <a:off x="2265873" y="2298358"/>
                <a:ext cx="1234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pc="75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b="1" i="1" spc="75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spc="75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b="1" i="1" spc="75" dirty="0">
                  <a:solidFill>
                    <a:schemeClr val="tx1"/>
                  </a:solidFill>
                  <a:effectLst/>
                  <a:latin typeface="Cambria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3" name="Text Box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265873" y="2298358"/>
                <a:ext cx="123448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73613" y="5435932"/>
                <a:ext cx="518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pc="75" smtClean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1" i="1" spc="75">
                              <a:latin typeface="Cambria Math"/>
                              <a:ea typeface="Times New Roman"/>
                              <a:cs typeface="Times New Roman"/>
                            </a:rPr>
                            <m:t>𝒑</m:t>
                          </m:r>
                        </m:e>
                        <m:sub>
                          <m:r>
                            <a:rPr lang="en-US" b="1" i="1" spc="75" smtClean="0"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613" y="5435932"/>
                <a:ext cx="5186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16024" y="1556792"/>
            <a:ext cx="8460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800" dirty="0" smtClean="0">
                <a:latin typeface="+mn-lt"/>
                <a:cs typeface="+mn-cs"/>
              </a:rPr>
              <a:t>Example: Consider </a:t>
            </a:r>
            <a:r>
              <a:rPr lang="en-US" sz="2800" dirty="0">
                <a:latin typeface="+mn-lt"/>
                <a:cs typeface="+mn-cs"/>
              </a:rPr>
              <a:t>a system with two users and two base stations</a:t>
            </a:r>
            <a:endParaRPr lang="fa-IR" sz="28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2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Joint Power Control and Base station assignment Problem Statement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the power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unique, however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may be the vertex of more than one cone.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case, there would be multiple base station assignments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the vertex power vector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274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37D4-5F0B-4BF5-B737-629961C49431}" type="slidenum">
              <a:rPr lang="ar-SA"/>
              <a:pPr/>
              <a:t>22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9310"/>
            <a:ext cx="8350696" cy="679450"/>
          </a:xfrm>
        </p:spPr>
        <p:txBody>
          <a:bodyPr/>
          <a:lstStyle/>
          <a:p>
            <a:r>
              <a:rPr lang="en-US" sz="4000" dirty="0"/>
              <a:t>Lecture 6</a:t>
            </a:r>
            <a:r>
              <a:rPr lang="en-US" sz="4000" dirty="0" smtClean="0"/>
              <a:t> </a:t>
            </a:r>
            <a:r>
              <a:rPr lang="en-US" sz="4000" dirty="0"/>
              <a:t>Outline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3865"/>
            <a:ext cx="8091488" cy="5043487"/>
          </a:xfrm>
        </p:spPr>
        <p:txBody>
          <a:bodyPr/>
          <a:lstStyle/>
          <a:p>
            <a:r>
              <a:rPr lang="en-US" dirty="0" smtClean="0"/>
              <a:t>System Model</a:t>
            </a:r>
          </a:p>
          <a:p>
            <a:endParaRPr lang="en-US" dirty="0" smtClean="0"/>
          </a:p>
          <a:p>
            <a:r>
              <a:rPr lang="en-US" dirty="0" smtClean="0"/>
              <a:t>Joint Power Control and Base Station Assignment Problem Statement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Distributed Power Control and Base Station Assignment Algorithm</a:t>
            </a:r>
          </a:p>
          <a:p>
            <a:endParaRPr lang="en-US" dirty="0" smtClean="0"/>
          </a:p>
          <a:p>
            <a:r>
              <a:rPr lang="en-US" dirty="0" smtClean="0"/>
              <a:t>Open 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Distributed Power Control and Base-Station Assignment Algorithm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Each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sets its assigned base station and its transmit power, assuming that all other users don’t change their transmit power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fa-IR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,…,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acc>
                            <m:accPr>
                              <m:chr m:val="̂"/>
                              <m:ctrlPr>
                                <a:rPr lang="fa-I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b="1">
                                  <a:latin typeface="Cambria Math"/>
                                </a:rPr>
                                <m:t>𝐩</m:t>
                              </m:r>
                              <m:d>
                                <m:d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𝑘𝑖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min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{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b="1">
                                  <a:latin typeface="Cambria Math"/>
                                </a:rPr>
                                <m:t>𝐩</m:t>
                              </m:r>
                              <m:d>
                                <m:d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min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b="1">
                              <a:latin typeface="Cambria Math"/>
                            </a:rPr>
                            <m:t>𝐩</m:t>
                          </m:r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Distributed Power Control and Base-Station Assignment Algorithm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Each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sets its assigned base station and its transmit power, according to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fa-IR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min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b="1">
                              <a:latin typeface="Cambria Math"/>
                            </a:rPr>
                            <m:t>𝐩</m:t>
                          </m:r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lit/>
                        </m:rPr>
                        <a:rPr lang="en-US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thus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, the base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assigned to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arg</m:t>
                    </m:r>
                  </m:oMath>
                </a14:m>
                <a:r>
                  <a:rPr lang="fa-I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min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fa-I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b="1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Distributed Power Control and Base-Station Assignment Algorithm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</a:t>
                </a:r>
              </a:p>
              <a:p>
                <a:pPr lvl="1"/>
                <a:r>
                  <a:rPr lang="en-US" dirty="0" smtClean="0"/>
                  <a:t>Starting from any initial transmit power vector, the proposed distributed joint power control and base station assignment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produces a sequence of transmit power vectors that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(solution of the joint power control and base station assignment problem)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Distributed Power Control and Base-Station Assignment Algorithm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decentralized is this algorithm?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Each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should be provided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a-IR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b="1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by each base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In practice, each user, only requires to consider nearby base stations, due to significant attenuation from far base stations.  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37D4-5F0B-4BF5-B737-629961C49431}" type="slidenum">
              <a:rPr lang="ar-SA"/>
              <a:pPr/>
              <a:t>27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9310"/>
            <a:ext cx="8350696" cy="679450"/>
          </a:xfrm>
        </p:spPr>
        <p:txBody>
          <a:bodyPr/>
          <a:lstStyle/>
          <a:p>
            <a:r>
              <a:rPr lang="en-US" sz="4000" dirty="0"/>
              <a:t>Lecture </a:t>
            </a:r>
            <a:r>
              <a:rPr lang="en-US" sz="4000" dirty="0" smtClean="0"/>
              <a:t>5 </a:t>
            </a:r>
            <a:r>
              <a:rPr lang="en-US" sz="4000" dirty="0"/>
              <a:t>Outline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3865"/>
            <a:ext cx="8091488" cy="5043487"/>
          </a:xfrm>
        </p:spPr>
        <p:txBody>
          <a:bodyPr/>
          <a:lstStyle/>
          <a:p>
            <a:r>
              <a:rPr lang="en-US" dirty="0" smtClean="0"/>
              <a:t>System Model</a:t>
            </a:r>
          </a:p>
          <a:p>
            <a:endParaRPr lang="en-US" dirty="0" smtClean="0"/>
          </a:p>
          <a:p>
            <a:r>
              <a:rPr lang="en-US" dirty="0" smtClean="0"/>
              <a:t>Joint Power Control and Base Station Assignment Problem Statement</a:t>
            </a:r>
          </a:p>
          <a:p>
            <a:endParaRPr lang="en-US" dirty="0" smtClean="0"/>
          </a:p>
          <a:p>
            <a:r>
              <a:rPr lang="en-US" dirty="0" smtClean="0"/>
              <a:t>Distributed Power Control and Base Station Assignment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Problems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9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5184576"/>
          </a:xfrm>
        </p:spPr>
        <p:txBody>
          <a:bodyPr/>
          <a:lstStyle/>
          <a:p>
            <a:r>
              <a:rPr lang="en-US" dirty="0" smtClean="0"/>
              <a:t>Extending existing distributed power control algorithms to joint power control and base station assignment algorithms</a:t>
            </a:r>
          </a:p>
          <a:p>
            <a:pPr lvl="1"/>
            <a:r>
              <a:rPr lang="en-US" dirty="0" smtClean="0"/>
              <a:t>Over power and base station assignment</a:t>
            </a:r>
          </a:p>
          <a:p>
            <a:pPr lvl="2"/>
            <a:r>
              <a:rPr lang="en-US" dirty="0"/>
              <a:t>Minimum aggregate power consumption subject to target-SIR</a:t>
            </a:r>
          </a:p>
          <a:p>
            <a:pPr lvl="2"/>
            <a:r>
              <a:rPr lang="en-US" dirty="0"/>
              <a:t>Minimum outage ratio</a:t>
            </a:r>
          </a:p>
          <a:p>
            <a:pPr lvl="2"/>
            <a:r>
              <a:rPr lang="en-US" dirty="0"/>
              <a:t>Maximizing System Throughput</a:t>
            </a:r>
          </a:p>
          <a:p>
            <a:pPr lvl="2"/>
            <a:r>
              <a:rPr lang="en-US" dirty="0"/>
              <a:t>Maximizing system throughput subject to a minimum target-SIR </a:t>
            </a:r>
            <a:r>
              <a:rPr lang="en-US" dirty="0" smtClean="0"/>
              <a:t>constraint</a:t>
            </a:r>
          </a:p>
          <a:p>
            <a:pPr lvl="1"/>
            <a:r>
              <a:rPr lang="en-US" dirty="0"/>
              <a:t>TPC (non-constrained TPC done by </a:t>
            </a:r>
            <a:r>
              <a:rPr lang="en-US" dirty="0" err="1"/>
              <a:t>Hanly</a:t>
            </a:r>
            <a:r>
              <a:rPr lang="en-US" dirty="0"/>
              <a:t> and Yates!)</a:t>
            </a:r>
          </a:p>
          <a:p>
            <a:pPr lvl="1"/>
            <a:r>
              <a:rPr lang="en-US" dirty="0"/>
              <a:t>Constrained TPC, TPC-SR, DFC, OPC, DTPC (have not been done)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theoretic Analysis of joint power control and base station assignment</a:t>
            </a:r>
          </a:p>
          <a:p>
            <a:pPr lvl="1"/>
            <a:r>
              <a:rPr lang="en-US" dirty="0" smtClean="0"/>
              <a:t>Non-cooperative power control and base station assignment game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37D4-5F0B-4BF5-B737-629961C49431}" type="slidenum">
              <a:rPr lang="ar-SA"/>
              <a:pPr/>
              <a:t>3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9310"/>
            <a:ext cx="8350696" cy="679450"/>
          </a:xfrm>
        </p:spPr>
        <p:txBody>
          <a:bodyPr/>
          <a:lstStyle/>
          <a:p>
            <a:r>
              <a:rPr lang="en-US" sz="4000" dirty="0" smtClean="0"/>
              <a:t>Lecture 8 </a:t>
            </a:r>
            <a:r>
              <a:rPr lang="en-US" sz="4000" dirty="0"/>
              <a:t>Outline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3865"/>
            <a:ext cx="8091488" cy="50434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Model</a:t>
            </a:r>
          </a:p>
          <a:p>
            <a:endParaRPr lang="en-US" dirty="0" smtClean="0"/>
          </a:p>
          <a:p>
            <a:r>
              <a:rPr lang="en-US" dirty="0" smtClean="0"/>
              <a:t>Joint Power Control and Base Station Assignment Problem Statement</a:t>
            </a:r>
          </a:p>
          <a:p>
            <a:endParaRPr lang="en-US" dirty="0" smtClean="0"/>
          </a:p>
          <a:p>
            <a:r>
              <a:rPr lang="en-US" dirty="0" smtClean="0"/>
              <a:t>Distributed Power Control and Base Station Assignment Algorithm</a:t>
            </a:r>
          </a:p>
          <a:p>
            <a:endParaRPr lang="en-US" dirty="0" smtClean="0"/>
          </a:p>
          <a:p>
            <a:r>
              <a:rPr lang="en-US" dirty="0" smtClean="0"/>
              <a:t>Open 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R.D Yates, and C. Huang, “Integrated power control and base station assignment”, </a:t>
            </a:r>
            <a:r>
              <a:rPr lang="en-US" sz="2000" i="1" dirty="0"/>
              <a:t>IEEE Transactions on Vehicular Technology</a:t>
            </a:r>
            <a:r>
              <a:rPr lang="en-US" sz="2000" dirty="0"/>
              <a:t>, </a:t>
            </a:r>
            <a:r>
              <a:rPr lang="en-US" sz="2000" dirty="0" smtClean="0"/>
              <a:t>1995</a:t>
            </a:r>
          </a:p>
          <a:p>
            <a:endParaRPr lang="en-US" sz="2000" dirty="0"/>
          </a:p>
          <a:p>
            <a:r>
              <a:rPr lang="en-US" sz="2000" dirty="0"/>
              <a:t>S. V. </a:t>
            </a:r>
            <a:r>
              <a:rPr lang="en-US" sz="2000" dirty="0" err="1"/>
              <a:t>Hanly</a:t>
            </a:r>
            <a:r>
              <a:rPr lang="en-US" sz="2000" dirty="0"/>
              <a:t>, “An algorithm for </a:t>
            </a:r>
            <a:r>
              <a:rPr lang="en-US" sz="2000" dirty="0" smtClean="0"/>
              <a:t>combined cell-site </a:t>
            </a:r>
            <a:r>
              <a:rPr lang="en-US" sz="2000" dirty="0"/>
              <a:t>selection and power control to maximize cellular spread spectrum capacity”, </a:t>
            </a:r>
            <a:r>
              <a:rPr lang="en-US" sz="2000" i="1" dirty="0"/>
              <a:t>IEEE Journal on Selected Areas in Communications</a:t>
            </a:r>
            <a:r>
              <a:rPr lang="en-US" sz="2000" dirty="0"/>
              <a:t>, 1995</a:t>
            </a:r>
            <a:endParaRPr lang="fa-I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System Model</a:t>
            </a:r>
            <a:endParaRPr lang="fa-IR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Multicell</a:t>
            </a:r>
            <a:endParaRPr lang="en-US" dirty="0" smtClean="0"/>
          </a:p>
          <a:p>
            <a:pPr lvl="1"/>
            <a:r>
              <a:rPr lang="en-US" dirty="0" smtClean="0"/>
              <a:t>M users (mobile station (MS)) establish links to K base station</a:t>
            </a:r>
          </a:p>
          <a:p>
            <a:pPr lvl="1"/>
            <a:r>
              <a:rPr lang="en-US" dirty="0" smtClean="0"/>
              <a:t>Each user is served by one of the K BSs</a:t>
            </a:r>
            <a:endParaRPr lang="fa-IR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66B1542-0DB0-448D-8B6A-27FF0A6870C9}" type="slidenum">
              <a:rPr lang="ar-SA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9680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Multicell</a:t>
            </a:r>
            <a:r>
              <a:rPr lang="en-US" dirty="0"/>
              <a:t> </a:t>
            </a:r>
            <a:r>
              <a:rPr lang="en-US" dirty="0" smtClean="0"/>
              <a:t>Networks (Uplink)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17759"/>
              </p:ext>
            </p:extLst>
          </p:nvPr>
        </p:nvGraphicFramePr>
        <p:xfrm>
          <a:off x="4234521" y="5661248"/>
          <a:ext cx="650875" cy="64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CorelDRAW 6.0" r:id="rId3" imgW="2104920" imgH="2452680" progId="CorelDRAW.Graphic.6">
                  <p:embed/>
                </p:oleObj>
              </mc:Choice>
              <mc:Fallback>
                <p:oleObj name="CorelDRAW 6.0" r:id="rId3" imgW="2104920" imgH="24526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521" y="5661248"/>
                        <a:ext cx="650875" cy="64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924646"/>
              </p:ext>
            </p:extLst>
          </p:nvPr>
        </p:nvGraphicFramePr>
        <p:xfrm>
          <a:off x="826952" y="3574083"/>
          <a:ext cx="708025" cy="53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CorelDRAW 6.0" r:id="rId5" imgW="1776240" imgH="2495520" progId="CorelDRAW.Graphic.6">
                  <p:embed/>
                </p:oleObj>
              </mc:Choice>
              <mc:Fallback>
                <p:oleObj name="CorelDRAW 6.0" r:id="rId5" imgW="1776240" imgH="24955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52" y="3574083"/>
                        <a:ext cx="708025" cy="53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11359"/>
              </p:ext>
            </p:extLst>
          </p:nvPr>
        </p:nvGraphicFramePr>
        <p:xfrm>
          <a:off x="2145371" y="2750170"/>
          <a:ext cx="5683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CorelDRAW 6.0" r:id="rId7" imgW="1319040" imgH="2890800" progId="CorelDRAW.Graphic.6">
                  <p:embed/>
                </p:oleObj>
              </mc:Choice>
              <mc:Fallback>
                <p:oleObj name="CorelDRAW 6.0" r:id="rId7" imgW="1319040" imgH="289080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371" y="2750170"/>
                        <a:ext cx="5683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252228" y="2924944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i1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2915816" y="3820336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grpSp>
        <p:nvGrpSpPr>
          <p:cNvPr id="2063" name="Group 17"/>
          <p:cNvGrpSpPr>
            <a:grpSpLocks/>
          </p:cNvGrpSpPr>
          <p:nvPr/>
        </p:nvGrpSpPr>
        <p:grpSpPr bwMode="auto">
          <a:xfrm>
            <a:off x="2321583" y="2407270"/>
            <a:ext cx="177800" cy="346075"/>
            <a:chOff x="2342" y="1176"/>
            <a:chExt cx="136" cy="302"/>
          </a:xfrm>
        </p:grpSpPr>
        <p:sp>
          <p:nvSpPr>
            <p:cNvPr id="2080" name="Line 18"/>
            <p:cNvSpPr>
              <a:spLocks noChangeShapeType="1"/>
            </p:cNvSpPr>
            <p:nvPr/>
          </p:nvSpPr>
          <p:spPr bwMode="auto">
            <a:xfrm>
              <a:off x="2410" y="1238"/>
              <a:ext cx="0" cy="240"/>
            </a:xfrm>
            <a:prstGeom prst="line">
              <a:avLst/>
            </a:prstGeom>
            <a:noFill/>
            <a:ln w="25400">
              <a:solidFill>
                <a:srgbClr val="00434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81" name="AutoShape 19"/>
            <p:cNvSpPr>
              <a:spLocks noChangeArrowheads="1"/>
            </p:cNvSpPr>
            <p:nvPr/>
          </p:nvSpPr>
          <p:spPr bwMode="auto">
            <a:xfrm rot="10800000">
              <a:off x="2342" y="1176"/>
              <a:ext cx="136" cy="184"/>
            </a:xfrm>
            <a:prstGeom prst="triangle">
              <a:avLst>
                <a:gd name="adj" fmla="val 49995"/>
              </a:avLst>
            </a:prstGeom>
            <a:solidFill>
              <a:srgbClr val="00434B"/>
            </a:solidFill>
            <a:ln w="12700">
              <a:solidFill>
                <a:srgbClr val="00434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67544" y="1628800"/>
            <a:ext cx="4085158" cy="3383433"/>
          </a:xfrm>
          <a:prstGeom prst="hexagon">
            <a:avLst>
              <a:gd name="adj" fmla="val 26471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fa-IR"/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558294"/>
              </p:ext>
            </p:extLst>
          </p:nvPr>
        </p:nvGraphicFramePr>
        <p:xfrm>
          <a:off x="2556508" y="4423396"/>
          <a:ext cx="70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3" name="CorelDRAW 6.0" r:id="rId9" imgW="1771650" imgH="2495550" progId="CorelDRAW.Graphic.6">
                  <p:embed/>
                </p:oleObj>
              </mc:Choice>
              <mc:Fallback>
                <p:oleObj name="CorelDRAW 6.0" r:id="rId9" imgW="1771650" imgH="249555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508" y="4423396"/>
                        <a:ext cx="70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628492" y="3357935"/>
            <a:ext cx="4085158" cy="3383433"/>
          </a:xfrm>
          <a:prstGeom prst="hexagon">
            <a:avLst>
              <a:gd name="adj" fmla="val 26471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fa-IR"/>
          </a:p>
        </p:txBody>
      </p:sp>
      <p:graphicFrame>
        <p:nvGraphicFramePr>
          <p:cNvPr id="3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96948"/>
              </p:ext>
            </p:extLst>
          </p:nvPr>
        </p:nvGraphicFramePr>
        <p:xfrm>
          <a:off x="5397698" y="4491980"/>
          <a:ext cx="5683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CorelDRAW 6.0" r:id="rId10" imgW="1319040" imgH="2890800" progId="CorelDRAW.Graphic.6">
                  <p:embed/>
                </p:oleObj>
              </mc:Choice>
              <mc:Fallback>
                <p:oleObj name="CorelDRAW 6.0" r:id="rId10" imgW="1319040" imgH="289080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698" y="4491980"/>
                        <a:ext cx="5683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5573910" y="4149080"/>
            <a:ext cx="177800" cy="346075"/>
            <a:chOff x="2342" y="1176"/>
            <a:chExt cx="136" cy="302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410" y="1238"/>
              <a:ext cx="0" cy="240"/>
            </a:xfrm>
            <a:prstGeom prst="line">
              <a:avLst/>
            </a:prstGeom>
            <a:noFill/>
            <a:ln w="25400">
              <a:solidFill>
                <a:srgbClr val="00434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 rot="10800000">
              <a:off x="2342" y="1176"/>
              <a:ext cx="136" cy="184"/>
            </a:xfrm>
            <a:prstGeom prst="triangle">
              <a:avLst>
                <a:gd name="adj" fmla="val 49995"/>
              </a:avLst>
            </a:prstGeom>
            <a:solidFill>
              <a:srgbClr val="00434B"/>
            </a:solidFill>
            <a:ln w="12700">
              <a:solidFill>
                <a:srgbClr val="00434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139952" y="4725144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21582" y="2615833"/>
            <a:ext cx="2466442" cy="3117423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V="1">
            <a:off x="1404628" y="2640741"/>
            <a:ext cx="1005854" cy="1019931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081" idx="0"/>
          </p:cNvCxnSpPr>
          <p:nvPr/>
        </p:nvCxnSpPr>
        <p:spPr bwMode="auto">
          <a:xfrm flipH="1" flipV="1">
            <a:off x="2410492" y="2618124"/>
            <a:ext cx="720714" cy="1877031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3" idx="5"/>
          </p:cNvCxnSpPr>
          <p:nvPr/>
        </p:nvCxnSpPr>
        <p:spPr bwMode="auto">
          <a:xfrm flipV="1">
            <a:off x="4788024" y="4254507"/>
            <a:ext cx="830340" cy="1478749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4686399" y="4725144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jj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34482"/>
              </p:ext>
            </p:extLst>
          </p:nvPr>
        </p:nvGraphicFramePr>
        <p:xfrm>
          <a:off x="3274479" y="2514516"/>
          <a:ext cx="70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CorelDRAW 6.0" r:id="rId11" imgW="1771650" imgH="2495550" progId="CorelDRAW.Graphic.6">
                  <p:embed/>
                </p:oleObj>
              </mc:Choice>
              <mc:Fallback>
                <p:oleObj name="CorelDRAW 6.0" r:id="rId11" imgW="1771650" imgH="249555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479" y="2514516"/>
                        <a:ext cx="70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>
            <a:endCxn id="2081" idx="0"/>
          </p:cNvCxnSpPr>
          <p:nvPr/>
        </p:nvCxnSpPr>
        <p:spPr bwMode="auto">
          <a:xfrm flipH="1">
            <a:off x="2410492" y="2565410"/>
            <a:ext cx="1441428" cy="52714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3050310" y="2132856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80" name="Straight Arrow Connector 79"/>
          <p:cNvCxnSpPr>
            <a:endCxn id="43" idx="5"/>
          </p:cNvCxnSpPr>
          <p:nvPr/>
        </p:nvCxnSpPr>
        <p:spPr bwMode="auto">
          <a:xfrm>
            <a:off x="3853188" y="2636912"/>
            <a:ext cx="1765176" cy="1617595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958528" y="3388288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83" name="Straight Arrow Connector 82"/>
          <p:cNvCxnSpPr>
            <a:endCxn id="43" idx="5"/>
          </p:cNvCxnSpPr>
          <p:nvPr/>
        </p:nvCxnSpPr>
        <p:spPr bwMode="auto">
          <a:xfrm>
            <a:off x="1404628" y="3660672"/>
            <a:ext cx="4213736" cy="593835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547664" y="3460296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j1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>
            <a:endCxn id="43" idx="5"/>
          </p:cNvCxnSpPr>
          <p:nvPr/>
        </p:nvCxnSpPr>
        <p:spPr bwMode="auto">
          <a:xfrm flipV="1">
            <a:off x="3132474" y="4254507"/>
            <a:ext cx="2485890" cy="259437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3203848" y="4116752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j2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683568" y="3501008"/>
            <a:ext cx="3286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2411760" y="4540416"/>
            <a:ext cx="3286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2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3059832" y="2740216"/>
            <a:ext cx="2436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4243384" y="5692544"/>
            <a:ext cx="2436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40152" y="1728498"/>
                <a:ext cx="3096344" cy="9456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Path </a:t>
                </a:r>
                <a:r>
                  <a:rPr lang="en-US" dirty="0"/>
                  <a:t>(channel) gain between </a:t>
                </a:r>
                <a:r>
                  <a:rPr lang="en-US" dirty="0" smtClean="0"/>
                  <a:t>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transmitter and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‘s </a:t>
                </a:r>
                <a:r>
                  <a:rPr lang="en-US" dirty="0" smtClean="0"/>
                  <a:t>receiver</a:t>
                </a:r>
                <a:endParaRPr lang="fa-IR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28498"/>
                <a:ext cx="3096344" cy="945643"/>
              </a:xfrm>
              <a:prstGeom prst="rect">
                <a:avLst/>
              </a:prstGeom>
              <a:blipFill rotWithShape="1">
                <a:blip r:embed="rId12"/>
                <a:stretch>
                  <a:fillRect l="-1575" t="-3226" r="-787" b="-967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5760" y="5733256"/>
                <a:ext cx="4572000" cy="7013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We make a little change in this notation!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   </m:t>
                              </m:r>
                            </m:e>
                          </m:groupCh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a-I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5733256"/>
                <a:ext cx="4572000" cy="701346"/>
              </a:xfrm>
              <a:prstGeom prst="rect">
                <a:avLst/>
              </a:prstGeom>
              <a:blipFill rotWithShape="1">
                <a:blip r:embed="rId13"/>
                <a:stretch>
                  <a:fillRect l="-1200" t="-4310" b="-25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686800" cy="4997152"/>
              </a:xfrm>
            </p:spPr>
            <p:txBody>
              <a:bodyPr/>
              <a:lstStyle/>
              <a:p>
                <a:r>
                  <a:rPr lang="en-US" i="1" dirty="0" smtClean="0"/>
                  <a:t>M</a:t>
                </a:r>
                <a:r>
                  <a:rPr lang="en-US" dirty="0" smtClean="0"/>
                  <a:t> number of users denoted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i="1" dirty="0" smtClean="0"/>
                  <a:t>K</a:t>
                </a:r>
                <a:r>
                  <a:rPr lang="en-US" dirty="0" smtClean="0"/>
                  <a:t> number of base-stations denoted by: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Transmit power of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Base statin assigned to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Path </a:t>
                </a:r>
                <a:r>
                  <a:rPr lang="en-US" dirty="0"/>
                  <a:t>(channel) gain between </a:t>
                </a:r>
                <a:r>
                  <a:rPr lang="en-US" dirty="0" smtClean="0"/>
                  <a:t> </a:t>
                </a:r>
                <a:r>
                  <a:rPr lang="en-US" dirty="0"/>
                  <a:t>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’s transmitter and base station assigned to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686800" cy="4997152"/>
              </a:xfrm>
              <a:blipFill rotWithShape="1">
                <a:blip r:embed="rId2"/>
                <a:stretch>
                  <a:fillRect l="-632" t="-1221" r="-1684" b="-42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base station assignment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𝐬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specifies an assigned base station for each </a:t>
                </a:r>
                <a:r>
                  <a:rPr lang="en-US" dirty="0" smtClean="0"/>
                  <a:t>user,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many number of possible base-station assignment vector?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base station assignment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𝐬</m:t>
                    </m:r>
                  </m:oMath>
                </a14:m>
                <a:r>
                  <a:rPr lang="en-US" dirty="0" smtClean="0"/>
                  <a:t>, the corresponding path gains matrix is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𝒔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 templates (7)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 templates (7)</Template>
  <TotalTime>32594</TotalTime>
  <Words>954</Words>
  <Application>Microsoft Office PowerPoint</Application>
  <PresentationFormat>On-screen Show (4:3)</PresentationFormat>
  <Paragraphs>237</Paragraphs>
  <Slides>30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Cambria</vt:lpstr>
      <vt:lpstr>Cambria Math</vt:lpstr>
      <vt:lpstr>Comic Sans MS</vt:lpstr>
      <vt:lpstr>Times New Roman</vt:lpstr>
      <vt:lpstr>Titr</vt:lpstr>
      <vt:lpstr>Wingdings</vt:lpstr>
      <vt:lpstr>Pres templates (7)</vt:lpstr>
      <vt:lpstr>CorelDRAW 6.0</vt:lpstr>
      <vt:lpstr>Equation.Ribbit</vt:lpstr>
      <vt:lpstr>    Resource Allocation in Wireless Cellular Networks</vt:lpstr>
      <vt:lpstr>Course Syllabus</vt:lpstr>
      <vt:lpstr>Lecture 8 Outline</vt:lpstr>
      <vt:lpstr>References</vt:lpstr>
      <vt:lpstr>General System Model</vt:lpstr>
      <vt:lpstr>Multicell Networks (Uplink)</vt:lpstr>
      <vt:lpstr>Multicell System Model</vt:lpstr>
      <vt:lpstr>Multicell System Model</vt:lpstr>
      <vt:lpstr>Multicell System Model</vt:lpstr>
      <vt:lpstr>Multicell System Model</vt:lpstr>
      <vt:lpstr>Multicell System Model</vt:lpstr>
      <vt:lpstr>Multicell System Model</vt:lpstr>
      <vt:lpstr>Multicell System Model</vt:lpstr>
      <vt:lpstr>SIR feasibility in a general system model for a given assignment of base stations</vt:lpstr>
      <vt:lpstr>Lecture 8 Outline</vt:lpstr>
      <vt:lpstr>Joint Power Control and Base station assignment Problem Statement</vt:lpstr>
      <vt:lpstr>Joint Power Control and Base station assignment Problem Statement</vt:lpstr>
      <vt:lpstr>Joint Power Control and Base station assignment Problem Statement</vt:lpstr>
      <vt:lpstr>Joint Power Control and Base station assignment Problem Statement</vt:lpstr>
      <vt:lpstr>Joint Power Control and Base station assignment Problem Statement</vt:lpstr>
      <vt:lpstr>Joint Power Control and Base station assignment Problem Statement</vt:lpstr>
      <vt:lpstr>Lecture 6 Outline</vt:lpstr>
      <vt:lpstr>Distributed Power Control and Base-Station Assignment Algorithm</vt:lpstr>
      <vt:lpstr>Distributed Power Control and Base-Station Assignment Algorithm</vt:lpstr>
      <vt:lpstr>Distributed Power Control and Base-Station Assignment Algorithm</vt:lpstr>
      <vt:lpstr>Distributed Power Control and Base-Station Assignment Algorithm</vt:lpstr>
      <vt:lpstr>Lecture 5 Outline</vt:lpstr>
      <vt:lpstr>Open Problems</vt:lpstr>
      <vt:lpstr>Open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mehdi</cp:lastModifiedBy>
  <cp:revision>1223</cp:revision>
  <cp:lastPrinted>2012-10-13T11:11:04Z</cp:lastPrinted>
  <dcterms:created xsi:type="dcterms:W3CDTF">2009-04-17T06:12:38Z</dcterms:created>
  <dcterms:modified xsi:type="dcterms:W3CDTF">2016-12-11T11:33:40Z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