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72" r:id="rId1"/>
  </p:sldMasterIdLst>
  <p:notesMasterIdLst>
    <p:notesMasterId r:id="rId25"/>
  </p:notesMasterIdLst>
  <p:sldIdLst>
    <p:sldId id="772" r:id="rId2"/>
    <p:sldId id="791" r:id="rId3"/>
    <p:sldId id="792" r:id="rId4"/>
    <p:sldId id="793" r:id="rId5"/>
    <p:sldId id="794" r:id="rId6"/>
    <p:sldId id="795" r:id="rId7"/>
    <p:sldId id="814" r:id="rId8"/>
    <p:sldId id="798" r:id="rId9"/>
    <p:sldId id="800" r:id="rId10"/>
    <p:sldId id="801" r:id="rId11"/>
    <p:sldId id="799" r:id="rId12"/>
    <p:sldId id="803" r:id="rId13"/>
    <p:sldId id="805" r:id="rId14"/>
    <p:sldId id="806" r:id="rId15"/>
    <p:sldId id="807" r:id="rId16"/>
    <p:sldId id="808" r:id="rId17"/>
    <p:sldId id="809" r:id="rId18"/>
    <p:sldId id="810" r:id="rId19"/>
    <p:sldId id="811" r:id="rId20"/>
    <p:sldId id="812" r:id="rId21"/>
    <p:sldId id="813" r:id="rId22"/>
    <p:sldId id="815" r:id="rId23"/>
    <p:sldId id="787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odoni MT Condensed" panose="02070606080606020203" pitchFamily="18" charset="0"/>
      <p:regular r:id="rId30"/>
      <p:bold r:id="rId31"/>
      <p:italic r:id="rId32"/>
      <p:boldItalic r:id="rId33"/>
    </p:embeddedFont>
    <p:embeddedFont>
      <p:font typeface="XB Niloofar" panose="02000503080000020003" pitchFamily="2" charset="-78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  <p:embeddedFont>
      <p:font typeface="B Titr" panose="00000700000000000000" pitchFamily="2" charset="-78"/>
      <p:bold r:id="rId39"/>
    </p:embeddedFont>
    <p:embeddedFont>
      <p:font typeface="Bodoni MT Black" panose="02070A03080606020203" pitchFamily="18" charset="0"/>
      <p:bold r:id="rId40"/>
      <p:boldItalic r:id="rId41"/>
    </p:embeddedFont>
    <p:embeddedFont>
      <p:font typeface="Constantia" panose="02030602050306030303" pitchFamily="18" charset="0"/>
      <p:regular r:id="rId42"/>
      <p:bold r:id="rId43"/>
      <p:italic r:id="rId44"/>
      <p:boldItalic r:id="rId45"/>
    </p:embeddedFont>
    <p:embeddedFont>
      <p:font typeface="B Nazanin" panose="00000400000000000000" pitchFamily="2" charset="-78"/>
      <p:regular r:id="rId46"/>
      <p:bold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RT" initials="M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8E"/>
    <a:srgbClr val="0099CC"/>
    <a:srgbClr val="66CCFF"/>
    <a:srgbClr val="FFFFFF"/>
    <a:srgbClr val="680000"/>
    <a:srgbClr val="0033CC"/>
    <a:srgbClr val="000000"/>
    <a:srgbClr val="003600"/>
    <a:srgbClr val="FFB7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DCB38-0AE0-4CB2-828B-EA8FE6C3D77B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AC2F-E3DB-4666-9DC0-20638175C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6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56260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571472" y="2590800"/>
            <a:ext cx="8001056" cy="1676400"/>
          </a:xfrm>
          <a:prstGeom prst="roundRect">
            <a:avLst/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57163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4400" b="1">
                <a:cs typeface="B Nazanin" pitchFamily="2" charset="-78"/>
              </a:defRPr>
            </a:lvl1pPr>
          </a:lstStyle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 Nazanin" pitchFamily="2" charset="-78"/>
              </a:rPr>
              <a:t>Click to edit Master title style</a:t>
            </a:r>
            <a:endParaRPr kumimoji="0" lang="fr-CA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292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6629400" cy="685800"/>
          </a:xfrm>
        </p:spPr>
        <p:txBody>
          <a:bodyPr>
            <a:normAutofit/>
          </a:bodyPr>
          <a:lstStyle>
            <a:lvl1pPr>
              <a:defRPr sz="3600" b="1">
                <a:latin typeface="Euclid" pitchFamily="18" charset="0"/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800" baseline="0">
                <a:latin typeface="+mn-lt"/>
              </a:defRPr>
            </a:lvl1pPr>
            <a:lvl2pPr algn="just"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algn="just"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3pPr>
            <a:lvl4pPr algn="just">
              <a:defRPr sz="180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algn="just">
              <a:defRPr sz="160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556260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705600" cy="609600"/>
          </a:xfrm>
        </p:spPr>
        <p:txBody>
          <a:bodyPr>
            <a:normAutofit/>
          </a:bodyPr>
          <a:lstStyle>
            <a:lvl1pPr>
              <a:defRPr sz="3600" b="1">
                <a:latin typeface="Euclid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685800" y="2895600"/>
            <a:ext cx="7696200" cy="2057400"/>
          </a:xfrm>
          <a:prstGeom prst="roundRect">
            <a:avLst/>
          </a:prstGeom>
          <a:solidFill>
            <a:srgbClr val="0C5598"/>
          </a:solidFill>
          <a:effectLst>
            <a:outerShdw blurRad="203200" dist="63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124200"/>
            <a:ext cx="7543800" cy="1143000"/>
          </a:xfrm>
        </p:spPr>
        <p:txBody>
          <a:bodyPr vert="horz" tIns="4572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1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bg1"/>
                </a:solidFill>
                <a:effectLst/>
                <a:latin typeface="Bodoni MT Black" pitchFamily="18" charset="0"/>
                <a:ea typeface="+mj-ea"/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359E"/>
              </a:gs>
            </a:gsLst>
            <a:lin ang="10800000" scaled="1"/>
            <a:tileRect/>
          </a:gradFill>
          <a:ln>
            <a:noFill/>
          </a:ln>
          <a:effectLst>
            <a:outerShdw blurRad="127000" dist="1016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14400" y="38100"/>
            <a:ext cx="7581900" cy="762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76600" y="6629400"/>
            <a:ext cx="58674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cs typeface="B Nazanin" pitchFamily="2" charset="-78"/>
              </a:rPr>
              <a:t>Introduction to Mininet</a:t>
            </a:r>
            <a:r>
              <a:rPr lang="en-US" sz="1400" baseline="0" smtClean="0">
                <a:cs typeface="B Nazanin" pitchFamily="2" charset="-78"/>
              </a:rPr>
              <a:t> </a:t>
            </a:r>
            <a:r>
              <a:rPr lang="en-US" sz="1400" smtClean="0">
                <a:cs typeface="B Nazanin" pitchFamily="2" charset="-78"/>
              </a:rPr>
              <a:t>/ POX / Pyretic</a:t>
            </a:r>
            <a:endParaRPr lang="en-US" sz="1400" dirty="0">
              <a:cs typeface="B Nazanin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6629400"/>
            <a:ext cx="2362200" cy="228600"/>
          </a:xfrm>
          <a:prstGeom prst="rect">
            <a:avLst/>
          </a:prstGeom>
          <a:solidFill>
            <a:srgbClr val="002570"/>
          </a:solidFill>
          <a:ln>
            <a:noFill/>
          </a:ln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1200" smtClean="0">
                <a:solidFill>
                  <a:schemeClr val="lt1"/>
                </a:solidFill>
                <a:latin typeface="+mn-lt"/>
                <a:ea typeface="+mn-ea"/>
                <a:cs typeface="B Nazanin" pitchFamily="2" charset="-78"/>
              </a:rPr>
              <a:t>High</a:t>
            </a:r>
            <a:r>
              <a: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B Nazanin" pitchFamily="2" charset="-78"/>
              </a:rPr>
              <a:t> Speed Networks Lab</a:t>
            </a:r>
            <a:endParaRPr lang="en-US" sz="1400" kern="1200" dirty="0">
              <a:solidFill>
                <a:schemeClr val="lt1"/>
              </a:solidFill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629400"/>
            <a:ext cx="914400" cy="228600"/>
          </a:xfrm>
          <a:prstGeom prst="rect">
            <a:avLst/>
          </a:prstGeom>
          <a:solidFill>
            <a:srgbClr val="3333CC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1200" dirty="0">
              <a:solidFill>
                <a:schemeClr val="lt1"/>
              </a:solidFill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 rot="5400000" flipV="1">
            <a:off x="-2834639" y="3749041"/>
            <a:ext cx="5715002" cy="45719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263640" y="3749042"/>
            <a:ext cx="5715000" cy="45719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chemeClr val="tx1"/>
              </a:gs>
            </a:gsLst>
            <a:lin ang="10800000" scaled="1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800"/>
            <a:ext cx="609600" cy="763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4" r:id="rId2"/>
    <p:sldLayoutId id="2147483676" r:id="rId3"/>
    <p:sldLayoutId id="214748367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B Titr" pitchFamily="2" charset="-78"/>
        </a:defRPr>
      </a:lvl1pPr>
    </p:titleStyle>
    <p:bodyStyle>
      <a:lvl1pPr marL="403225" indent="-403225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" pitchFamily="2" charset="2"/>
        <a:buChar char="q"/>
        <a:defRPr kumimoji="0" sz="2800" kern="1200">
          <a:solidFill>
            <a:schemeClr val="tx1"/>
          </a:solidFill>
          <a:latin typeface="+mn-lt"/>
          <a:ea typeface="+mn-ea"/>
          <a:cs typeface="B Nazanin" pitchFamily="2" charset="-78"/>
        </a:defRPr>
      </a:lvl1pPr>
      <a:lvl2pPr marL="688975" indent="-295275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 2" pitchFamily="18" charset="2"/>
        <a:buChar char=""/>
        <a:defRPr kumimoji="0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itchFamily="2" charset="-78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B Nazanin" pitchFamily="2" charset="-78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bg1">
              <a:lumMod val="50000"/>
            </a:schemeClr>
          </a:solidFill>
          <a:latin typeface="+mn-lt"/>
          <a:ea typeface="+mn-ea"/>
          <a:cs typeface="B Nazanin" pitchFamily="2" charset="-78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bg1">
              <a:lumMod val="65000"/>
            </a:schemeClr>
          </a:solidFill>
          <a:latin typeface="+mn-lt"/>
          <a:ea typeface="+mn-ea"/>
          <a:cs typeface="B Nazanin" pitchFamily="2" charset="-78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oxrepo/po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netic-lang/pyretic/wiki/Building-the-Pyretic-V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ninet@192.168.206.13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z330.sasan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851775" cy="1371600"/>
          </a:xfrm>
        </p:spPr>
        <p:txBody>
          <a:bodyPr>
            <a:noAutofit/>
          </a:bodyPr>
          <a:lstStyle/>
          <a:p>
            <a:r>
              <a:rPr lang="en-US" sz="3600" smtClean="0">
                <a:latin typeface="Bodoni MT Condensed" pitchFamily="18" charset="0"/>
                <a:cs typeface="B Titr" pitchFamily="2" charset="-78"/>
              </a:rPr>
              <a:t>Introduction to Mininet / POX / Pyretic </a:t>
            </a:r>
            <a:endParaRPr lang="en-US" sz="3600" dirty="0">
              <a:latin typeface="Bodoni MT Condensed" pitchFamily="18" charset="0"/>
              <a:cs typeface="B Titr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4724400"/>
            <a:ext cx="37338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1"/>
            <a:endParaRPr lang="en-US" sz="2400" b="1">
              <a:solidFill>
                <a:schemeClr val="tx2">
                  <a:lumMod val="10000"/>
                </a:schemeClr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rtl="1"/>
            <a:endParaRPr lang="en-US" sz="24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algn="ctr" rtl="1"/>
            <a:r>
              <a:rPr lang="en-US" sz="1600" b="1" smtClean="0">
                <a:solidFill>
                  <a:srgbClr val="990000"/>
                </a:solidFill>
                <a:cs typeface="B Nazanin" pitchFamily="2" charset="-78"/>
              </a:rPr>
              <a:t> December 2017</a:t>
            </a:r>
            <a:endParaRPr lang="fa-IR" sz="1400" dirty="0" smtClean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24510" y="152400"/>
            <a:ext cx="3621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In the name of Allah</a:t>
            </a:r>
            <a:endParaRPr lang="fa-IR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POX Controller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$ sudo  mn </a:t>
            </a:r>
            <a:r>
              <a:rPr lang="en-US"/>
              <a:t>--controller=remote</a:t>
            </a:r>
            <a:r>
              <a:rPr lang="en-US" smtClean="0"/>
              <a:t>, ip</a:t>
            </a:r>
            <a:r>
              <a:rPr lang="en-US"/>
              <a:t>=[controller IP</a:t>
            </a:r>
            <a:r>
              <a:rPr lang="en-US" smtClean="0"/>
              <a:t>], port</a:t>
            </a:r>
            <a:r>
              <a:rPr lang="en-US"/>
              <a:t>=[controller listening port</a:t>
            </a:r>
            <a:r>
              <a:rPr lang="en-US" smtClean="0"/>
              <a:t>]</a:t>
            </a:r>
            <a:endParaRPr lang="en-US"/>
          </a:p>
          <a:p>
            <a:endParaRPr lang="en-US" smtClean="0"/>
          </a:p>
          <a:p>
            <a:r>
              <a:rPr lang="en-US" smtClean="0"/>
              <a:t>Getting </a:t>
            </a:r>
            <a:r>
              <a:rPr lang="en-US"/>
              <a:t>the Code / Installing </a:t>
            </a:r>
            <a:r>
              <a:rPr lang="en-US" smtClean="0"/>
              <a:t>POX</a:t>
            </a:r>
          </a:p>
          <a:p>
            <a:pPr lvl="1"/>
            <a:r>
              <a:rPr lang="en-US"/>
              <a:t>$ git clone </a:t>
            </a: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github.com/noxrepo/pox</a:t>
            </a:r>
            <a:endParaRPr lang="en-US" smtClean="0"/>
          </a:p>
          <a:p>
            <a:pPr lvl="1"/>
            <a:r>
              <a:rPr lang="en-US" smtClean="0"/>
              <a:t>$ </a:t>
            </a:r>
            <a:r>
              <a:rPr lang="en-US"/>
              <a:t>cd </a:t>
            </a:r>
            <a:r>
              <a:rPr lang="en-US" smtClean="0"/>
              <a:t>pox</a:t>
            </a:r>
          </a:p>
          <a:p>
            <a:pPr marL="393700" lvl="1" indent="0">
              <a:buNone/>
            </a:pPr>
            <a:endParaRPr lang="en-US" smtClean="0"/>
          </a:p>
          <a:p>
            <a:r>
              <a:rPr lang="en-US"/>
              <a:t>Invoking </a:t>
            </a:r>
            <a:r>
              <a:rPr lang="en-US" smtClean="0"/>
              <a:t>POX</a:t>
            </a:r>
          </a:p>
          <a:p>
            <a:pPr lvl="1"/>
            <a:r>
              <a:rPr lang="en-US"/>
              <a:t>./pox.py </a:t>
            </a:r>
            <a:r>
              <a:rPr lang="en-US" smtClean="0"/>
              <a:t>forwarding.l2_learning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0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629400" cy="685800"/>
          </a:xfrm>
        </p:spPr>
        <p:txBody>
          <a:bodyPr/>
          <a:lstStyle/>
          <a:p>
            <a:r>
              <a:rPr lang="en-US" smtClean="0"/>
              <a:t>Hub </a:t>
            </a:r>
            <a:r>
              <a:rPr lang="en-US"/>
              <a:t>Behavior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root@Ubuntu:# mn --topo </a:t>
            </a:r>
            <a:r>
              <a:rPr lang="en-US"/>
              <a:t>single,3 --</a:t>
            </a:r>
            <a:r>
              <a:rPr lang="en-US" smtClean="0"/>
              <a:t>controller=remote,ip=127.0.0.1,port=6633</a:t>
            </a:r>
          </a:p>
          <a:p>
            <a:pPr marL="0" indent="0">
              <a:buNone/>
            </a:pPr>
            <a:r>
              <a:rPr lang="pt-BR"/>
              <a:t>mininet&gt; xterm h1 h2 h3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root@ubuntu:~/pox# ./pox.py </a:t>
            </a:r>
            <a:r>
              <a:rPr lang="en-US" smtClean="0"/>
              <a:t>forwarding.hub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In </a:t>
            </a:r>
            <a:r>
              <a:rPr lang="en-US"/>
              <a:t>the xterms for h2 and h3, run tcpdump, a utility to print the packets seen by a host: </a:t>
            </a:r>
            <a:endParaRPr lang="en-US" smtClean="0"/>
          </a:p>
          <a:p>
            <a:pPr lvl="1"/>
            <a:r>
              <a:rPr lang="en-US" smtClean="0"/>
              <a:t># </a:t>
            </a:r>
            <a:r>
              <a:rPr lang="en-US"/>
              <a:t>tcpdump -XX -n -i </a:t>
            </a:r>
            <a:r>
              <a:rPr lang="en-US" smtClean="0"/>
              <a:t>h2-eth0</a:t>
            </a:r>
          </a:p>
          <a:p>
            <a:pPr lvl="1"/>
            <a:r>
              <a:rPr lang="pt-BR"/>
              <a:t># tcpdump -XX -n -i </a:t>
            </a:r>
            <a:r>
              <a:rPr lang="pt-BR" smtClean="0"/>
              <a:t>h3-eth0</a:t>
            </a:r>
          </a:p>
          <a:p>
            <a:r>
              <a:rPr lang="en-US"/>
              <a:t>In the xterm for h1, send a ping: </a:t>
            </a:r>
            <a:endParaRPr lang="en-US" smtClean="0"/>
          </a:p>
          <a:p>
            <a:pPr lvl="1"/>
            <a:r>
              <a:rPr lang="en-US" smtClean="0"/>
              <a:t># </a:t>
            </a:r>
            <a:r>
              <a:rPr lang="en-US"/>
              <a:t>ping -c1 </a:t>
            </a:r>
            <a:r>
              <a:rPr lang="en-US" smtClean="0"/>
              <a:t>10.0.0.2</a:t>
            </a:r>
          </a:p>
          <a:p>
            <a:pPr lvl="1"/>
            <a:endParaRPr lang="en-US"/>
          </a:p>
          <a:p>
            <a:r>
              <a:rPr lang="en-US"/>
              <a:t>Now, see what happens when a non-existent host doesn't reply</a:t>
            </a:r>
            <a:r>
              <a:rPr lang="en-US" smtClean="0"/>
              <a:t>.</a:t>
            </a:r>
          </a:p>
          <a:p>
            <a:pPr lvl="1"/>
            <a:r>
              <a:rPr lang="en-US"/>
              <a:t># ping -c1 10.0.0.5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880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pox/forwarding/l2_learning.py</a:t>
            </a:r>
            <a:endParaRPr lang="fa-I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150512"/>
            <a:ext cx="8534400" cy="509788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03225" indent="-403225" algn="just" rtl="0" eaLnBrk="1" latinLnBrk="0" hangingPunct="1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Char char="q"/>
              <a:defRPr kumimoji="0" sz="28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88975" indent="-295275" algn="just" rtl="0" eaLnBrk="1" latinLnBrk="0" hangingPunct="1">
              <a:spcBef>
                <a:spcPct val="20000"/>
              </a:spcBef>
              <a:buClr>
                <a:srgbClr val="C00000"/>
              </a:buClr>
              <a:buSzPct val="65000"/>
              <a:buFont typeface="Wingdings 2" pitchFamily="18" charset="2"/>
              <a:buChar char=""/>
              <a:defRPr kumimoji="0"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210312" algn="just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210312" algn="just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/>
              <a:t>The launch </a:t>
            </a:r>
            <a:r>
              <a:rPr lang="en-US" sz="2400" smtClean="0"/>
              <a:t>function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C00000"/>
                </a:solidFill>
              </a:rPr>
              <a:t>def</a:t>
            </a:r>
            <a:r>
              <a:rPr lang="en-US" smtClean="0"/>
              <a:t> </a:t>
            </a:r>
            <a:r>
              <a:rPr lang="en-US">
                <a:solidFill>
                  <a:schemeClr val="tx1"/>
                </a:solidFill>
              </a:rPr>
              <a:t>launch</a:t>
            </a:r>
            <a:r>
              <a:rPr lang="en-US"/>
              <a:t> (transparent=False, hold_down=_flood_delay</a:t>
            </a:r>
            <a:r>
              <a:rPr lang="en-US" smtClean="0"/>
              <a:t>):</a:t>
            </a:r>
            <a:endParaRPr lang="en-US"/>
          </a:p>
          <a:p>
            <a:pPr marL="457200" lvl="1" indent="0">
              <a:buNone/>
            </a:pPr>
            <a:r>
              <a:rPr lang="en-US"/>
              <a:t>  </a:t>
            </a:r>
            <a:r>
              <a:rPr lang="en-US" smtClean="0"/>
              <a:t>core.registerNew(l2_learning)</a:t>
            </a:r>
            <a:endParaRPr lang="en-US"/>
          </a:p>
          <a:p>
            <a:pPr marL="457200" lvl="1" indent="0">
              <a:buNone/>
            </a:pPr>
            <a:endParaRPr lang="en-US" smtClean="0"/>
          </a:p>
          <a:p>
            <a:r>
              <a:rPr lang="en-US"/>
              <a:t>A Class with Component name:</a:t>
            </a:r>
          </a:p>
          <a:p>
            <a:pPr marL="0" indent="0">
              <a:buNone/>
            </a:pPr>
            <a:endParaRPr lang="en-US"/>
          </a:p>
          <a:p>
            <a:pPr marL="285750" lvl="1" indent="0">
              <a:buNone/>
            </a:pPr>
            <a:r>
              <a:rPr lang="en-US">
                <a:solidFill>
                  <a:srgbClr val="C00000"/>
                </a:solidFill>
              </a:rPr>
              <a:t>class</a:t>
            </a:r>
            <a:r>
              <a:rPr lang="en-US"/>
              <a:t> l2_learning (object):</a:t>
            </a:r>
          </a:p>
          <a:p>
            <a:pPr marL="619125" lvl="2" indent="0">
              <a:buNone/>
            </a:pP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__init__ </a:t>
            </a:r>
            <a:r>
              <a:rPr lang="en-US"/>
              <a:t>(self, transparent):</a:t>
            </a:r>
          </a:p>
          <a:p>
            <a:pPr marL="785495" lvl="3" indent="0">
              <a:buNone/>
            </a:pPr>
            <a:r>
              <a:rPr lang="en-US"/>
              <a:t>    core.openflow.addListeners(self)</a:t>
            </a:r>
          </a:p>
          <a:p>
            <a:pPr marL="785495" lvl="3" indent="0">
              <a:buNone/>
            </a:pPr>
            <a:r>
              <a:rPr lang="en-US"/>
              <a:t>    self.transparent = transparent</a:t>
            </a:r>
          </a:p>
          <a:p>
            <a:pPr marL="285750" lvl="1" indent="0">
              <a:buNone/>
            </a:pPr>
            <a:endParaRPr lang="en-US"/>
          </a:p>
          <a:p>
            <a:pPr marL="511175" lvl="2" indent="0">
              <a:buNone/>
            </a:pPr>
            <a:r>
              <a:rPr lang="en-US"/>
              <a:t>  </a:t>
            </a: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_handle_ConnectionUp </a:t>
            </a:r>
            <a:r>
              <a:rPr lang="en-US"/>
              <a:t>(self, event):</a:t>
            </a:r>
          </a:p>
          <a:p>
            <a:pPr marL="1059815" lvl="4" indent="0">
              <a:buNone/>
            </a:pPr>
            <a:r>
              <a:rPr lang="en-US"/>
              <a:t>LearningSwitch(event.connection, self.transparent)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LearningSwitch 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class LearningSwitch (object</a:t>
            </a:r>
            <a:r>
              <a:rPr lang="en-US" smtClean="0"/>
              <a:t>):</a:t>
            </a:r>
          </a:p>
          <a:p>
            <a:pPr marL="393700" lvl="1" indent="0">
              <a:buNone/>
            </a:pP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__init__ </a:t>
            </a:r>
            <a:r>
              <a:rPr lang="en-US"/>
              <a:t>(self, connection, transparent):</a:t>
            </a:r>
          </a:p>
          <a:p>
            <a:pPr marL="393700" lvl="1" indent="0">
              <a:buNone/>
            </a:pPr>
            <a:r>
              <a:rPr lang="en-US" smtClean="0"/>
              <a:t>    self.connection </a:t>
            </a:r>
            <a:r>
              <a:rPr lang="en-US"/>
              <a:t>= connection</a:t>
            </a:r>
          </a:p>
          <a:p>
            <a:pPr marL="393700" lvl="1" indent="0">
              <a:buNone/>
            </a:pPr>
            <a:r>
              <a:rPr lang="en-US"/>
              <a:t>    self.transparent = </a:t>
            </a:r>
            <a:r>
              <a:rPr lang="en-US" smtClean="0"/>
              <a:t>transparent</a:t>
            </a:r>
          </a:p>
          <a:p>
            <a:pPr marL="393700" lvl="1" indent="0">
              <a:buNone/>
            </a:pPr>
            <a:r>
              <a:rPr lang="en-US"/>
              <a:t>    self.macToPort = </a:t>
            </a:r>
            <a:r>
              <a:rPr lang="en-US" smtClean="0"/>
              <a:t>{}</a:t>
            </a:r>
          </a:p>
          <a:p>
            <a:pPr marL="393700" lvl="1" indent="0">
              <a:buNone/>
            </a:pP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_handle_PacketIn </a:t>
            </a:r>
            <a:r>
              <a:rPr lang="en-US"/>
              <a:t>(self, event</a:t>
            </a:r>
            <a:r>
              <a:rPr lang="en-US" smtClean="0"/>
              <a:t>):</a:t>
            </a:r>
          </a:p>
          <a:p>
            <a:pPr marL="619125" lvl="2" indent="0">
              <a:buNone/>
            </a:pP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flood (message = None</a:t>
            </a:r>
            <a:r>
              <a:rPr lang="en-US" smtClean="0"/>
              <a:t>):</a:t>
            </a:r>
          </a:p>
          <a:p>
            <a:pPr marL="619125" lvl="2" indent="0">
              <a:buNone/>
            </a:pPr>
            <a:r>
              <a:rPr lang="en-US">
                <a:solidFill>
                  <a:srgbClr val="C00000"/>
                </a:solidFill>
              </a:rPr>
              <a:t>def</a:t>
            </a:r>
            <a:r>
              <a:rPr lang="en-US"/>
              <a:t> drop (duration = None</a:t>
            </a:r>
            <a:r>
              <a:rPr lang="en-US" smtClean="0"/>
              <a:t>):</a:t>
            </a:r>
          </a:p>
          <a:p>
            <a:pPr marL="619125" lvl="2" indent="0">
              <a:buNone/>
            </a:pPr>
            <a:r>
              <a:rPr lang="en-US"/>
              <a:t>self.macToPort[packet.src] = event.port # 1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02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Packet_In Handler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if</a:t>
            </a:r>
            <a:r>
              <a:rPr lang="en-US"/>
              <a:t> packet.dst.is_multicast:</a:t>
            </a:r>
          </a:p>
          <a:p>
            <a:pPr marL="0" indent="0">
              <a:buNone/>
            </a:pPr>
            <a:r>
              <a:rPr lang="en-US"/>
              <a:t>      flood()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rgbClr val="C00000"/>
                </a:solidFill>
              </a:rPr>
              <a:t>else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rPr lang="en-US">
                <a:solidFill>
                  <a:srgbClr val="C00000"/>
                </a:solidFill>
              </a:rPr>
              <a:t>if</a:t>
            </a:r>
            <a:r>
              <a:rPr lang="en-US"/>
              <a:t> packet.dst not in self.macToPort</a:t>
            </a:r>
            <a:r>
              <a:rPr lang="en-US" smtClean="0"/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 smtClean="0"/>
              <a:t>flood()               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en-US" smtClean="0">
                <a:solidFill>
                  <a:srgbClr val="C00000"/>
                </a:solidFill>
              </a:rPr>
              <a:t>else</a:t>
            </a:r>
            <a:r>
              <a:rPr lang="en-US" smtClean="0"/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        port = self.macToPort[packet.dst]</a:t>
            </a:r>
          </a:p>
          <a:p>
            <a:pPr marL="0" indent="0">
              <a:buNone/>
            </a:pPr>
            <a:r>
              <a:rPr lang="en-US"/>
              <a:t>        </a:t>
            </a:r>
            <a:r>
              <a:rPr lang="en-US">
                <a:solidFill>
                  <a:srgbClr val="C00000"/>
                </a:solidFill>
              </a:rPr>
              <a:t>if</a:t>
            </a:r>
            <a:r>
              <a:rPr lang="en-US"/>
              <a:t> port == event.port</a:t>
            </a:r>
            <a:r>
              <a:rPr lang="en-US" smtClean="0"/>
              <a:t>:</a:t>
            </a:r>
            <a:endParaRPr lang="en-US"/>
          </a:p>
          <a:p>
            <a:pPr marL="0" indent="0">
              <a:buNone/>
            </a:pPr>
            <a:r>
              <a:rPr lang="en-US" smtClean="0"/>
              <a:t>           drop()</a:t>
            </a:r>
            <a:endParaRPr lang="en-US"/>
          </a:p>
          <a:p>
            <a:pPr marL="0" indent="0">
              <a:buNone/>
            </a:pPr>
            <a:r>
              <a:rPr lang="en-US"/>
              <a:t>          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return</a:t>
            </a:r>
            <a:endParaRPr lang="fa-I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629400" cy="685800"/>
          </a:xfrm>
        </p:spPr>
        <p:txBody>
          <a:bodyPr/>
          <a:lstStyle/>
          <a:p>
            <a:r>
              <a:rPr lang="en-US"/>
              <a:t>Packet_In Handler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msg = of.ofp_flow_mod()</a:t>
            </a:r>
          </a:p>
          <a:p>
            <a:pPr marL="0" indent="0">
              <a:buNone/>
            </a:pPr>
            <a:r>
              <a:rPr lang="en-US" smtClean="0"/>
              <a:t>msg.match=of.ofp_match.from_packet(packet</a:t>
            </a:r>
            <a:r>
              <a:rPr lang="en-US"/>
              <a:t>, event.port)</a:t>
            </a:r>
          </a:p>
          <a:p>
            <a:pPr marL="0" indent="0">
              <a:buNone/>
            </a:pPr>
            <a:r>
              <a:rPr lang="en-US" smtClean="0"/>
              <a:t>msg.idle_timeout </a:t>
            </a:r>
            <a:r>
              <a:rPr lang="en-US"/>
              <a:t>= 10</a:t>
            </a:r>
          </a:p>
          <a:p>
            <a:pPr marL="0" indent="0">
              <a:buNone/>
            </a:pPr>
            <a:r>
              <a:rPr lang="en-US" smtClean="0"/>
              <a:t>msg.hard_timeout </a:t>
            </a:r>
            <a:r>
              <a:rPr lang="en-US"/>
              <a:t>= 30</a:t>
            </a:r>
          </a:p>
          <a:p>
            <a:pPr marL="0" indent="0">
              <a:buNone/>
            </a:pPr>
            <a:r>
              <a:rPr lang="en-US" smtClean="0"/>
              <a:t>msg.actions.append(of.ofp_action_output(port </a:t>
            </a:r>
            <a:r>
              <a:rPr lang="en-US"/>
              <a:t>= port))</a:t>
            </a:r>
          </a:p>
          <a:p>
            <a:pPr marL="0" indent="0">
              <a:buNone/>
            </a:pPr>
            <a:r>
              <a:rPr lang="en-US" smtClean="0"/>
              <a:t>msg.data </a:t>
            </a:r>
            <a:r>
              <a:rPr lang="en-US"/>
              <a:t>= event.ofp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self.connection.send(msg</a:t>
            </a:r>
            <a:r>
              <a:rPr lang="en-US"/>
              <a:t>)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POX APIs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Working with POX: The POX Core </a:t>
            </a:r>
            <a:r>
              <a:rPr lang="en-US" smtClean="0"/>
              <a:t>object</a:t>
            </a:r>
          </a:p>
          <a:p>
            <a:pPr lvl="1"/>
            <a:r>
              <a:rPr lang="en-US"/>
              <a:t>from pox.core import </a:t>
            </a:r>
            <a:r>
              <a:rPr lang="en-US" smtClean="0"/>
              <a:t>core</a:t>
            </a:r>
          </a:p>
          <a:p>
            <a:pPr marL="565150" indent="-457200"/>
            <a:r>
              <a:rPr lang="en-US"/>
              <a:t>Working with Addresses: </a:t>
            </a:r>
            <a:r>
              <a:rPr lang="en-US" smtClean="0"/>
              <a:t>pox.lib.addresses</a:t>
            </a:r>
          </a:p>
          <a:p>
            <a:pPr marL="850900" lvl="1" indent="-457200"/>
            <a:r>
              <a:rPr lang="en-US"/>
              <a:t>from pox.lib.addresses import IPAddr, IPAddr6, EthAddr</a:t>
            </a:r>
          </a:p>
          <a:p>
            <a:pPr marL="850900" lvl="1" indent="-457200"/>
            <a:r>
              <a:rPr lang="en-US"/>
              <a:t>ip = IPAddr("192.168.1.1")</a:t>
            </a:r>
          </a:p>
          <a:p>
            <a:pPr marL="565150" indent="-457200"/>
            <a:r>
              <a:rPr lang="en-US"/>
              <a:t>Events With Multiple </a:t>
            </a:r>
            <a:r>
              <a:rPr lang="en-US" smtClean="0"/>
              <a:t>Listeners</a:t>
            </a:r>
          </a:p>
          <a:p>
            <a:pPr marL="850900" lvl="1" indent="-457200"/>
            <a:r>
              <a:rPr lang="en-US" smtClean="0"/>
              <a:t>specifying </a:t>
            </a:r>
            <a:r>
              <a:rPr lang="en-US"/>
              <a:t>priority in </a:t>
            </a:r>
            <a:r>
              <a:rPr lang="en-US" smtClean="0"/>
              <a:t>addListener</a:t>
            </a:r>
            <a:r>
              <a:rPr lang="en-US"/>
              <a:t>() or </a:t>
            </a:r>
            <a:r>
              <a:rPr lang="en-US" smtClean="0"/>
              <a:t>addListeners()</a:t>
            </a:r>
          </a:p>
          <a:p>
            <a:pPr marL="850900" lvl="1" indent="-457200"/>
            <a:r>
              <a:rPr lang="en-US"/>
              <a:t>halting events 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086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OpenFlow Events &amp; Messages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ConnectionUp</a:t>
            </a:r>
          </a:p>
          <a:p>
            <a:r>
              <a:rPr lang="en-US" smtClean="0"/>
              <a:t>ConnectionDown</a:t>
            </a:r>
          </a:p>
          <a:p>
            <a:r>
              <a:rPr lang="en-US" smtClean="0"/>
              <a:t>PacketIn</a:t>
            </a:r>
          </a:p>
          <a:p>
            <a:r>
              <a:rPr lang="en-US"/>
              <a:t>packet_out </a:t>
            </a:r>
            <a:endParaRPr lang="en-US" smtClean="0"/>
          </a:p>
          <a:p>
            <a:r>
              <a:rPr lang="en-US"/>
              <a:t>flow_mod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92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629400" cy="685800"/>
          </a:xfrm>
        </p:spPr>
        <p:txBody>
          <a:bodyPr>
            <a:normAutofit/>
          </a:bodyPr>
          <a:lstStyle/>
          <a:p>
            <a:r>
              <a:rPr lang="en-US"/>
              <a:t>Pyretic </a:t>
            </a:r>
            <a:r>
              <a:rPr lang="en-US" smtClean="0"/>
              <a:t>Language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Existing </a:t>
            </a:r>
            <a:r>
              <a:rPr lang="en-US"/>
              <a:t>SDN controllers offer programmers a </a:t>
            </a:r>
            <a:r>
              <a:rPr lang="en-US" u="sng" smtClean="0"/>
              <a:t>low-level programming </a:t>
            </a:r>
            <a:r>
              <a:rPr lang="en-US" u="sng"/>
              <a:t>interface </a:t>
            </a:r>
            <a:r>
              <a:rPr lang="en-US"/>
              <a:t>akin to assembly language. </a:t>
            </a:r>
            <a:endParaRPr lang="en-US" smtClean="0"/>
          </a:p>
          <a:p>
            <a:r>
              <a:rPr lang="en-US" smtClean="0"/>
              <a:t>We present </a:t>
            </a:r>
            <a:r>
              <a:rPr lang="en-US">
                <a:solidFill>
                  <a:srgbClr val="FF0000"/>
                </a:solidFill>
              </a:rPr>
              <a:t>Pyretic</a:t>
            </a:r>
            <a:r>
              <a:rPr lang="en-US"/>
              <a:t>, a programming platform that raises the level of abstraction </a:t>
            </a:r>
            <a:r>
              <a:rPr lang="en-US" smtClean="0"/>
              <a:t>and enables </a:t>
            </a:r>
            <a:r>
              <a:rPr lang="en-US"/>
              <a:t>the creation of modular software, allowing programmers to </a:t>
            </a:r>
            <a:r>
              <a:rPr lang="en-US" smtClean="0"/>
              <a:t>create sophisticated </a:t>
            </a:r>
            <a:r>
              <a:rPr lang="en-US"/>
              <a:t>SDN </a:t>
            </a:r>
            <a:r>
              <a:rPr lang="en-US" smtClean="0"/>
              <a:t>applications.</a:t>
            </a:r>
          </a:p>
          <a:p>
            <a:r>
              <a:rPr lang="en-US"/>
              <a:t>Pyretic encourages programmers to focus on how to specify </a:t>
            </a:r>
            <a:r>
              <a:rPr lang="en-US" smtClean="0"/>
              <a:t>a network </a:t>
            </a:r>
            <a:r>
              <a:rPr lang="en-US"/>
              <a:t>policy at a high level of abstraction, rather than how </a:t>
            </a:r>
            <a:r>
              <a:rPr lang="en-US" smtClean="0"/>
              <a:t>to implement </a:t>
            </a:r>
            <a:r>
              <a:rPr lang="en-US"/>
              <a:t>it using low-level OpenFlow mechanisms.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49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Policy as a Function</a:t>
            </a:r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62724"/>
            <a:ext cx="5571429" cy="2990476"/>
          </a:xfrm>
        </p:spPr>
      </p:pic>
      <p:sp>
        <p:nvSpPr>
          <p:cNvPr id="5" name="Rectangle 4"/>
          <p:cNvSpPr/>
          <p:nvPr/>
        </p:nvSpPr>
        <p:spPr>
          <a:xfrm>
            <a:off x="381000" y="1143000"/>
            <a:ext cx="7467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Building the Pyretic </a:t>
            </a:r>
            <a:r>
              <a:rPr lang="en-US" sz="2000" smtClean="0"/>
              <a:t>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Install Python </a:t>
            </a:r>
            <a:r>
              <a:rPr lang="en-US" smtClean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Patch asynchat Python dependency 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Install git </a:t>
            </a:r>
            <a:r>
              <a:rPr lang="en-US" smtClean="0"/>
              <a:t>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Clone the pyretic repository to your home </a:t>
            </a:r>
            <a:r>
              <a:rPr lang="en-US" smtClean="0"/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Setup your environment variables EITHER by adding the following lines to end of .</a:t>
            </a:r>
            <a:r>
              <a:rPr lang="en-US" smtClean="0"/>
              <a:t>profile</a:t>
            </a:r>
          </a:p>
          <a:p>
            <a:r>
              <a:rPr lang="en-US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smtClean="0">
                <a:solidFill>
                  <a:srgbClr val="FF0000"/>
                </a:solidFill>
                <a:hlinkClick r:id="rId3"/>
              </a:rPr>
              <a:t>github.com/frenetic-lang/pyretic/wiki/Building-the-Pyretic-VM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/>
          </a:p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504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848600" cy="685800"/>
          </a:xfrm>
        </p:spPr>
        <p:txBody>
          <a:bodyPr>
            <a:normAutofit/>
          </a:bodyPr>
          <a:lstStyle/>
          <a:p>
            <a:r>
              <a:rPr lang="en-US" smtClean="0"/>
              <a:t>What Will </a:t>
            </a:r>
            <a:r>
              <a:rPr lang="en-US"/>
              <a:t>We T</a:t>
            </a:r>
            <a:r>
              <a:rPr lang="en-US" smtClean="0"/>
              <a:t>alk About?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Mininet</a:t>
            </a:r>
          </a:p>
          <a:p>
            <a:pPr lvl="1"/>
            <a:r>
              <a:rPr lang="en-US" smtClean="0"/>
              <a:t>Installation</a:t>
            </a:r>
            <a:endParaRPr lang="fa-IR" smtClean="0"/>
          </a:p>
          <a:p>
            <a:pPr lvl="1"/>
            <a:r>
              <a:rPr lang="en-US"/>
              <a:t>Basic </a:t>
            </a:r>
            <a:r>
              <a:rPr lang="en-US" smtClean="0"/>
              <a:t>Commands</a:t>
            </a:r>
          </a:p>
          <a:p>
            <a:pPr lvl="1"/>
            <a:r>
              <a:rPr lang="en-US" smtClean="0"/>
              <a:t>Mininet with default controller</a:t>
            </a:r>
          </a:p>
          <a:p>
            <a:pPr lvl="1"/>
            <a:endParaRPr lang="en-US" smtClean="0"/>
          </a:p>
          <a:p>
            <a:r>
              <a:rPr lang="en-US" smtClean="0"/>
              <a:t>POX Controller</a:t>
            </a:r>
          </a:p>
          <a:p>
            <a:pPr lvl="1"/>
            <a:r>
              <a:rPr lang="en-US" smtClean="0"/>
              <a:t>Installation</a:t>
            </a:r>
          </a:p>
          <a:p>
            <a:pPr lvl="1"/>
            <a:r>
              <a:rPr lang="en-US" smtClean="0"/>
              <a:t>Layer 2 Learning Switch</a:t>
            </a:r>
          </a:p>
          <a:p>
            <a:pPr lvl="1"/>
            <a:r>
              <a:rPr lang="en-US" smtClean="0"/>
              <a:t>Spanning Tree Switch</a:t>
            </a:r>
          </a:p>
          <a:p>
            <a:pPr lvl="1"/>
            <a:r>
              <a:rPr lang="en-US" smtClean="0"/>
              <a:t>Exercise 1 </a:t>
            </a:r>
          </a:p>
          <a:p>
            <a:pPr lvl="1"/>
            <a:endParaRPr lang="en-US"/>
          </a:p>
          <a:p>
            <a:r>
              <a:rPr lang="en-US" smtClean="0"/>
              <a:t>Pyretic language</a:t>
            </a:r>
          </a:p>
          <a:p>
            <a:pPr lvl="1"/>
            <a:r>
              <a:rPr lang="en-US" smtClean="0"/>
              <a:t>Installation</a:t>
            </a:r>
          </a:p>
          <a:p>
            <a:pPr lvl="1"/>
            <a:r>
              <a:rPr lang="en-US" smtClean="0"/>
              <a:t>Example</a:t>
            </a:r>
          </a:p>
          <a:p>
            <a:pPr lvl="1"/>
            <a:r>
              <a:rPr lang="en-US" smtClean="0"/>
              <a:t>Exercise 2</a:t>
            </a:r>
            <a:endParaRPr lang="en-US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758"/>
            <a:ext cx="6629400" cy="685800"/>
          </a:xfrm>
        </p:spPr>
        <p:txBody>
          <a:bodyPr>
            <a:normAutofit fontScale="90000"/>
          </a:bodyPr>
          <a:lstStyle/>
          <a:p>
            <a:r>
              <a:rPr lang="en-US"/>
              <a:t>Parallel and Sequential Composition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match(dstip=’2.2.2.8’) &gt;&gt; fwd(1</a:t>
            </a:r>
            <a:r>
              <a:rPr lang="en-US" smtClean="0"/>
              <a:t>)</a:t>
            </a:r>
          </a:p>
          <a:p>
            <a:r>
              <a:rPr lang="en-US"/>
              <a:t>match(switch=1) &gt;&gt; match(dstip=’2.2.2.8’) &gt;&gt; fwd(1</a:t>
            </a:r>
            <a:r>
              <a:rPr lang="en-US" smtClean="0"/>
              <a:t>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L = match(dstip=’1.2.3.4’) &gt;&gt;</a:t>
            </a:r>
          </a:p>
          <a:p>
            <a:pPr marL="0" indent="0">
              <a:buNone/>
            </a:pPr>
            <a:r>
              <a:rPr lang="en-US" smtClean="0"/>
              <a:t>((match(srcip</a:t>
            </a:r>
            <a:r>
              <a:rPr lang="en-US"/>
              <a:t>=’0.0.0.0/1</a:t>
            </a:r>
            <a:r>
              <a:rPr lang="en-US" smtClean="0"/>
              <a:t>’)&gt;&gt; </a:t>
            </a:r>
            <a:r>
              <a:rPr lang="en-US"/>
              <a:t>modify(dstip=’2.2.2.8’)) +</a:t>
            </a:r>
          </a:p>
          <a:p>
            <a:pPr marL="0" indent="0">
              <a:buNone/>
            </a:pPr>
            <a:r>
              <a:rPr lang="en-US" smtClean="0"/>
              <a:t>(-match(srcip</a:t>
            </a:r>
            <a:r>
              <a:rPr lang="en-US"/>
              <a:t>=’0.0.0.0/1</a:t>
            </a:r>
            <a:r>
              <a:rPr lang="en-US" smtClean="0"/>
              <a:t>’)&gt;&gt; modify(dstip</a:t>
            </a:r>
            <a:r>
              <a:rPr lang="en-US"/>
              <a:t>=’2.2.2.9</a:t>
            </a:r>
            <a:r>
              <a:rPr lang="en-US" smtClean="0"/>
              <a:t>’)))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L=match(dstip</a:t>
            </a:r>
            <a:r>
              <a:rPr lang="en-US"/>
              <a:t>=’1.2.3.4’) </a:t>
            </a:r>
            <a:r>
              <a:rPr lang="en-US" smtClean="0"/>
              <a:t>&gt;&gt;if</a:t>
            </a:r>
            <a:r>
              <a:rPr lang="en-US"/>
              <a:t>_(match(srcip=’0.0.0.0/1’),</a:t>
            </a:r>
          </a:p>
          <a:p>
            <a:pPr marL="0" indent="0">
              <a:buNone/>
            </a:pPr>
            <a:r>
              <a:rPr lang="en-US"/>
              <a:t>modify(dstip=’2.2.2.8</a:t>
            </a:r>
            <a:r>
              <a:rPr lang="en-US" smtClean="0"/>
              <a:t>’),modify(dstip</a:t>
            </a:r>
            <a:r>
              <a:rPr lang="en-US"/>
              <a:t>=’2.2.2.9’))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67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Exercises Explanation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Control Module in POX Controller</a:t>
            </a:r>
          </a:p>
          <a:p>
            <a:r>
              <a:rPr lang="en-US" smtClean="0"/>
              <a:t>Firewall Module in Pyretic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561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Codes &amp; Commands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sudo apt-get update</a:t>
            </a:r>
          </a:p>
          <a:p>
            <a:pPr marL="0" indent="0">
              <a:buNone/>
            </a:pPr>
            <a:r>
              <a:rPr lang="en-US" sz="2400" smtClean="0"/>
              <a:t>sudo apt-get upgrade</a:t>
            </a:r>
          </a:p>
          <a:p>
            <a:pPr marL="0" indent="0">
              <a:buNone/>
            </a:pPr>
            <a:r>
              <a:rPr lang="en-US" sz="2400" smtClean="0"/>
              <a:t>sudo apt-get install python</a:t>
            </a:r>
          </a:p>
          <a:p>
            <a:pPr marL="0" indent="0">
              <a:buNone/>
            </a:pPr>
            <a:r>
              <a:rPr lang="en-US" sz="2400" smtClean="0"/>
              <a:t>sudo apt-get install git</a:t>
            </a:r>
          </a:p>
          <a:p>
            <a:pPr marL="0" indent="0">
              <a:buNone/>
            </a:pPr>
            <a:r>
              <a:rPr lang="en-US" sz="2400" smtClean="0"/>
              <a:t>ssh </a:t>
            </a:r>
            <a:r>
              <a:rPr lang="en-US" sz="2400" smtClean="0">
                <a:hlinkClick r:id="rId2"/>
              </a:rPr>
              <a:t>mininet@192.168.206.137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export pythonpath=$home/pyretic:$home/mininet:$home/pox</a:t>
            </a:r>
          </a:p>
          <a:p>
            <a:pPr marL="0" indent="0">
              <a:buNone/>
            </a:pPr>
            <a:r>
              <a:rPr lang="en-US" sz="2400" smtClean="0"/>
              <a:t>chmod 777 –r .</a:t>
            </a:r>
          </a:p>
          <a:p>
            <a:pPr marL="0" indent="0" algn="l">
              <a:buNone/>
            </a:pPr>
            <a:r>
              <a:rPr lang="en-US" sz="2400" smtClean="0"/>
              <a:t>scp my_firewall.py mininet@192.168.206.137:pyretic/pyretic/modules</a:t>
            </a:r>
          </a:p>
          <a:p>
            <a:endParaRPr lang="en-US" smtClean="0"/>
          </a:p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64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543800" cy="1143000"/>
          </a:xfrm>
        </p:spPr>
        <p:txBody>
          <a:bodyPr/>
          <a:lstStyle/>
          <a:p>
            <a:r>
              <a:rPr lang="en-US" sz="3600" smtClean="0"/>
              <a:t>Email: </a:t>
            </a:r>
            <a:r>
              <a:rPr lang="en-US" sz="3600" smtClean="0">
                <a:hlinkClick r:id="rId2"/>
              </a:rPr>
              <a:t>z330.sasan@gmail.com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||</a:t>
            </a:r>
            <a:br>
              <a:rPr lang="en-US" sz="3600" smtClean="0"/>
            </a:br>
            <a:r>
              <a:rPr lang="en-US" sz="3600" smtClean="0"/>
              <a:t>High Speed Networks Lab</a:t>
            </a:r>
            <a:endParaRPr lang="fa-I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658377" cy="685800"/>
          </a:xfrm>
        </p:spPr>
        <p:txBody>
          <a:bodyPr>
            <a:normAutofit/>
          </a:bodyPr>
          <a:lstStyle/>
          <a:p>
            <a:r>
              <a:rPr lang="en-US"/>
              <a:t>SDN </a:t>
            </a:r>
            <a:r>
              <a:rPr lang="en-US" smtClean="0"/>
              <a:t>Philosophy</a:t>
            </a:r>
            <a:endParaRPr lang="fa-I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5450094" cy="3200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"/>
          <a:stretch/>
        </p:blipFill>
        <p:spPr>
          <a:xfrm>
            <a:off x="4283298" y="3200400"/>
            <a:ext cx="4562105" cy="30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4876800" cy="346268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66800" y="36490"/>
            <a:ext cx="6658377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ln>
                  <a:noFill/>
                </a:ln>
                <a:solidFill>
                  <a:schemeClr val="bg1"/>
                </a:solidFill>
                <a:effectLst/>
                <a:latin typeface="Euclid" pitchFamily="18" charset="0"/>
                <a:ea typeface="+mj-ea"/>
                <a:cs typeface="B Titr" pitchFamily="2" charset="-78"/>
              </a:defRPr>
            </a:lvl1pPr>
          </a:lstStyle>
          <a:p>
            <a:r>
              <a:rPr lang="en-US" smtClean="0"/>
              <a:t>SDN Philosophy</a:t>
            </a:r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520170"/>
            <a:ext cx="3762019" cy="27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629400" cy="685800"/>
          </a:xfrm>
        </p:spPr>
        <p:txBody>
          <a:bodyPr/>
          <a:lstStyle/>
          <a:p>
            <a:r>
              <a:rPr lang="en-US" smtClean="0"/>
              <a:t>Mininet</a:t>
            </a:r>
            <a:endParaRPr lang="fa-IR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0"/>
          <a:stretch/>
        </p:blipFill>
        <p:spPr>
          <a:xfrm>
            <a:off x="5638800" y="1155879"/>
            <a:ext cx="3358692" cy="157460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1696" y="1143000"/>
            <a:ext cx="85344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03225" indent="-403225" algn="just" rtl="0" eaLnBrk="1" latinLnBrk="0" hangingPunct="1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Char char="q"/>
              <a:defRPr kumimoji="0" sz="2800" kern="1200" baseline="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88975" indent="-295275" algn="just" rtl="0" eaLnBrk="1" latinLnBrk="0" hangingPunct="1">
              <a:spcBef>
                <a:spcPct val="20000"/>
              </a:spcBef>
              <a:buClr>
                <a:srgbClr val="C00000"/>
              </a:buClr>
              <a:buSzPct val="65000"/>
              <a:buFont typeface="Wingdings 2" pitchFamily="18" charset="2"/>
              <a:buChar char=""/>
              <a:defRPr kumimoji="0"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210312" algn="just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210312" algn="just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Get Started With Mininet: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chemeClr val="tx1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Mininet VM Installation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chemeClr val="tx1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Installation from Packages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chemeClr val="tx1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Native Installation from </a:t>
            </a:r>
            <a:r>
              <a:rPr lang="en-US" sz="1600" smtClean="0">
                <a:solidFill>
                  <a:schemeClr val="tx1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Source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git clone git://</a:t>
            </a:r>
            <a:r>
              <a:rPr lang="en-US" sz="1800" b="1" smtClean="0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github.com/mininet/mininet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cd </a:t>
            </a:r>
            <a:r>
              <a:rPr lang="en-US" sz="1800" b="1" smtClean="0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mininet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git tag </a:t>
            </a:r>
            <a:endParaRPr lang="en-US" sz="1800" b="1" smtClean="0">
              <a:solidFill>
                <a:srgbClr val="FF0000"/>
              </a:solidFill>
              <a:latin typeface="XB Niloofar" panose="02000503080000020003" pitchFamily="2" charset="-78"/>
              <a:ea typeface="Calibri" panose="020F0502020204030204" pitchFamily="34" charset="0"/>
              <a:cs typeface="XB Niloofar" panose="02000503080000020003" pitchFamily="2" charset="-78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git checkout </a:t>
            </a:r>
            <a:r>
              <a:rPr lang="en-US" sz="1800" b="1" smtClean="0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2.2.2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cd </a:t>
            </a:r>
            <a:r>
              <a:rPr lang="en-US" sz="1800" b="1" smtClean="0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..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b="1">
                <a:solidFill>
                  <a:srgbClr val="FF0000"/>
                </a:solidFill>
                <a:latin typeface="XB Niloofar" panose="02000503080000020003" pitchFamily="2" charset="-78"/>
                <a:ea typeface="Calibri" panose="020F0502020204030204" pitchFamily="34" charset="0"/>
                <a:cs typeface="XB Niloofar" panose="02000503080000020003" pitchFamily="2" charset="-78"/>
              </a:rPr>
              <a:t>mininet/util/install.sh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1600">
              <a:solidFill>
                <a:schemeClr val="tx1"/>
              </a:solidFill>
              <a:latin typeface="XB Niloofar" panose="02000503080000020003" pitchFamily="2" charset="-78"/>
              <a:ea typeface="Calibri" panose="020F0502020204030204" pitchFamily="34" charset="0"/>
              <a:cs typeface="XB Niloofar" panose="0200050308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4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Creating </a:t>
            </a:r>
            <a:r>
              <a:rPr lang="en-US" smtClean="0"/>
              <a:t>First Network with Mininet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sudo mn </a:t>
            </a:r>
            <a:r>
              <a:rPr lang="en-US" smtClean="0"/>
              <a:t>--</a:t>
            </a:r>
            <a:r>
              <a:rPr lang="en-US"/>
              <a:t>topo tree,depth=2,fanout=8 --test </a:t>
            </a:r>
            <a:r>
              <a:rPr lang="en-US" smtClean="0"/>
              <a:t>pingall</a:t>
            </a:r>
          </a:p>
          <a:p>
            <a:r>
              <a:rPr lang="en-US"/>
              <a:t>$ sudo mn -c</a:t>
            </a:r>
          </a:p>
          <a:p>
            <a:r>
              <a:rPr lang="en-US"/>
              <a:t>Start a minimal topology and enter the CLI</a:t>
            </a:r>
            <a:r>
              <a:rPr lang="en-US" smtClean="0"/>
              <a:t>:</a:t>
            </a:r>
          </a:p>
          <a:p>
            <a:pPr lvl="1"/>
            <a:r>
              <a:rPr lang="nl-NL"/>
              <a:t>mininet&gt; help</a:t>
            </a:r>
          </a:p>
          <a:p>
            <a:pPr lvl="1"/>
            <a:r>
              <a:rPr lang="nl-NL"/>
              <a:t>mininet&gt; nodes</a:t>
            </a:r>
          </a:p>
          <a:p>
            <a:pPr lvl="1"/>
            <a:r>
              <a:rPr lang="nl-NL"/>
              <a:t>mininet&gt; net</a:t>
            </a:r>
          </a:p>
          <a:p>
            <a:pPr lvl="1"/>
            <a:r>
              <a:rPr lang="nl-NL"/>
              <a:t>mininet&gt; dump</a:t>
            </a:r>
          </a:p>
          <a:p>
            <a:pPr lvl="1"/>
            <a:r>
              <a:rPr lang="nl-NL"/>
              <a:t>mininet&gt; xterm h1 </a:t>
            </a:r>
            <a:r>
              <a:rPr lang="nl-NL" smtClean="0"/>
              <a:t>h2</a:t>
            </a:r>
          </a:p>
          <a:p>
            <a:pPr marL="393700" lvl="1" indent="0">
              <a:buNone/>
            </a:pPr>
            <a:endParaRPr lang="en-US" smtClean="0"/>
          </a:p>
          <a:p>
            <a:r>
              <a:rPr lang="en-US"/>
              <a:t>Mininet’s </a:t>
            </a:r>
            <a:r>
              <a:rPr lang="en-US" smtClean="0"/>
              <a:t>API in Python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94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Mininet’s API in Python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from mininet.topo import </a:t>
            </a:r>
            <a:r>
              <a:rPr lang="en-US" smtClean="0"/>
              <a:t>Topo</a:t>
            </a:r>
          </a:p>
          <a:p>
            <a:pPr marL="0" indent="0">
              <a:buNone/>
            </a:pPr>
            <a:r>
              <a:rPr lang="en-US"/>
              <a:t>from mininet.net import Mininet</a:t>
            </a:r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pPr marL="393700" lvl="1" indent="0">
              <a:buNone/>
            </a:pPr>
            <a:r>
              <a:rPr lang="en-US" smtClean="0"/>
              <a:t>class </a:t>
            </a:r>
            <a:r>
              <a:rPr lang="en-US"/>
              <a:t>DCTreeTopo(Topo</a:t>
            </a:r>
            <a:r>
              <a:rPr lang="en-US" smtClean="0"/>
              <a:t>):</a:t>
            </a:r>
          </a:p>
          <a:p>
            <a:pPr marL="393700" lvl="1" indent="0">
              <a:buNone/>
            </a:pPr>
            <a:r>
              <a:rPr lang="en-US" smtClean="0"/>
              <a:t>	def </a:t>
            </a:r>
            <a:r>
              <a:rPr lang="en-US"/>
              <a:t>build(self</a:t>
            </a:r>
            <a:r>
              <a:rPr lang="en-US" smtClean="0"/>
              <a:t>):</a:t>
            </a:r>
          </a:p>
          <a:p>
            <a:pPr marL="619125" lvl="2" indent="0">
              <a:buNone/>
            </a:pPr>
            <a:r>
              <a:rPr lang="en-US" smtClean="0"/>
              <a:t>		CoreSwitch1 </a:t>
            </a:r>
            <a:r>
              <a:rPr lang="en-US"/>
              <a:t>= self.addSwitch(</a:t>
            </a:r>
            <a:r>
              <a:rPr lang="en-US" smtClean="0"/>
              <a:t>'s1’)</a:t>
            </a:r>
          </a:p>
          <a:p>
            <a:pPr marL="619125" lvl="2" indent="0">
              <a:buNone/>
            </a:pPr>
            <a:r>
              <a:rPr lang="en-US" smtClean="0"/>
              <a:t>		AggSwitch1 </a:t>
            </a:r>
            <a:r>
              <a:rPr lang="en-US"/>
              <a:t>= self.addSwitch(</a:t>
            </a:r>
            <a:r>
              <a:rPr lang="en-US" smtClean="0"/>
              <a:t>'s' )</a:t>
            </a:r>
          </a:p>
          <a:p>
            <a:pPr marL="619125" lvl="2" indent="0">
              <a:buNone/>
            </a:pPr>
            <a:r>
              <a:rPr lang="en-US" smtClean="0"/>
              <a:t>		self.addLink(CoreSwitch1,AggSwitch1,bw=100</a:t>
            </a:r>
            <a:r>
              <a:rPr lang="en-US"/>
              <a:t>, </a:t>
            </a:r>
            <a:r>
              <a:rPr lang="en-US" smtClean="0"/>
              <a:t>delay</a:t>
            </a:r>
            <a:r>
              <a:rPr lang="en-US"/>
              <a:t>='5ms</a:t>
            </a:r>
            <a:r>
              <a:rPr lang="en-US" smtClean="0"/>
              <a:t>')</a:t>
            </a:r>
          </a:p>
          <a:p>
            <a:pPr marL="619125" lvl="2" indent="0">
              <a:buNone/>
            </a:pPr>
            <a:r>
              <a:rPr lang="en-US" smtClean="0"/>
              <a:t>		host1 </a:t>
            </a:r>
            <a:r>
              <a:rPr lang="en-US"/>
              <a:t>= self.addHost(</a:t>
            </a:r>
            <a:r>
              <a:rPr lang="en-US" smtClean="0"/>
              <a:t>'h1')</a:t>
            </a:r>
            <a:endParaRPr lang="en-US"/>
          </a:p>
          <a:p>
            <a:pPr marL="619125" lvl="2" indent="0">
              <a:buNone/>
            </a:pPr>
            <a:r>
              <a:rPr lang="en-US" smtClean="0"/>
              <a:t>		self.addLink(host1, EdgeSwitch1,bw=10</a:t>
            </a:r>
            <a:r>
              <a:rPr lang="en-US"/>
              <a:t>, delay='15ms</a:t>
            </a:r>
            <a:r>
              <a:rPr lang="en-US" smtClean="0"/>
              <a:t>')</a:t>
            </a:r>
          </a:p>
          <a:p>
            <a:pPr marL="393700" lvl="1" indent="0">
              <a:buNone/>
            </a:pPr>
            <a:r>
              <a:rPr lang="en-US"/>
              <a:t>if __name__ == '__main__':</a:t>
            </a:r>
          </a:p>
          <a:p>
            <a:pPr marL="393700" lvl="1" indent="0">
              <a:buNone/>
            </a:pPr>
            <a:r>
              <a:rPr lang="en-US" smtClean="0"/>
              <a:t>	topo </a:t>
            </a:r>
            <a:r>
              <a:rPr lang="en-US"/>
              <a:t>= DCTreeTopo(k)    </a:t>
            </a:r>
            <a:endParaRPr lang="en-US" smtClean="0"/>
          </a:p>
          <a:p>
            <a:pPr marL="393700" lvl="1" indent="0">
              <a:buNone/>
            </a:pPr>
            <a:r>
              <a:rPr lang="en-US" smtClean="0"/>
              <a:t>	net=Mininet(topo)    	net.addController(name</a:t>
            </a:r>
            <a:r>
              <a:rPr lang="en-US"/>
              <a:t>='c0',controller=RemoteController,ip='127.0.0.1',port=6633)    </a:t>
            </a:r>
            <a:endParaRPr lang="en-US" smtClean="0"/>
          </a:p>
          <a:p>
            <a:pPr marL="393700" lvl="1" indent="0">
              <a:buNone/>
            </a:pPr>
            <a:r>
              <a:rPr lang="en-US" smtClean="0"/>
              <a:t>	net.start()</a:t>
            </a:r>
          </a:p>
          <a:p>
            <a:pPr marL="393700" lvl="1" indent="0">
              <a:buNone/>
            </a:pPr>
            <a:r>
              <a:rPr lang="en-US" smtClean="0"/>
              <a:t>	CLI(net</a:t>
            </a:r>
            <a:r>
              <a:rPr lang="en-US"/>
              <a:t>)    </a:t>
            </a:r>
            <a:endParaRPr lang="en-US" smtClean="0"/>
          </a:p>
          <a:p>
            <a:pPr marL="393700" lvl="1" indent="0">
              <a:buNone/>
            </a:pPr>
            <a:r>
              <a:rPr lang="en-US" smtClean="0"/>
              <a:t>	net.stop</a:t>
            </a:r>
            <a:r>
              <a:rPr lang="en-US"/>
              <a:t>()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7060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Utility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iperf: </a:t>
            </a:r>
            <a:endParaRPr lang="en-US" smtClean="0"/>
          </a:p>
          <a:p>
            <a:pPr lvl="1"/>
            <a:r>
              <a:rPr lang="en-US"/>
              <a:t>Iperf is a tool to measure the bandwidth and the quality of a network link.</a:t>
            </a:r>
          </a:p>
          <a:p>
            <a:pPr lvl="1"/>
            <a:r>
              <a:rPr lang="en-US" smtClean="0"/>
              <a:t>On </a:t>
            </a:r>
            <a:r>
              <a:rPr lang="en-US"/>
              <a:t>server side (h2 for example):</a:t>
            </a:r>
          </a:p>
          <a:p>
            <a:pPr lvl="2"/>
            <a:r>
              <a:rPr lang="en-US"/>
              <a:t># iperf –</a:t>
            </a:r>
            <a:r>
              <a:rPr lang="en-US" smtClean="0"/>
              <a:t>s</a:t>
            </a:r>
          </a:p>
          <a:p>
            <a:pPr lvl="2"/>
            <a:endParaRPr lang="en-US"/>
          </a:p>
          <a:p>
            <a:pPr lvl="1"/>
            <a:r>
              <a:rPr lang="en-US"/>
              <a:t>On client side (h1 for example):</a:t>
            </a:r>
          </a:p>
          <a:p>
            <a:pPr lvl="2"/>
            <a:r>
              <a:rPr lang="en-US"/>
              <a:t># iperf –c 10.0.0.2</a:t>
            </a:r>
          </a:p>
          <a:p>
            <a:pPr marL="10795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3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629400" cy="685800"/>
          </a:xfrm>
        </p:spPr>
        <p:txBody>
          <a:bodyPr>
            <a:normAutofit/>
          </a:bodyPr>
          <a:lstStyle/>
          <a:p>
            <a:r>
              <a:rPr lang="en-US"/>
              <a:t>Controllers </a:t>
            </a:r>
            <a:r>
              <a:rPr lang="en-US" smtClean="0"/>
              <a:t>Suitable for Mininet</a:t>
            </a:r>
            <a:endParaRPr lang="fa-I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17" y="1143000"/>
            <a:ext cx="6161905" cy="37142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0"/>
          <a:stretch/>
        </p:blipFill>
        <p:spPr>
          <a:xfrm>
            <a:off x="1495117" y="4704886"/>
            <a:ext cx="6085714" cy="14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NSL-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DNSL-Template</Template>
  <TotalTime>2063</TotalTime>
  <Words>802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Calibri</vt:lpstr>
      <vt:lpstr>Times New Roman</vt:lpstr>
      <vt:lpstr>Bodoni MT Condensed</vt:lpstr>
      <vt:lpstr>XB Niloofar</vt:lpstr>
      <vt:lpstr>Wingdings</vt:lpstr>
      <vt:lpstr>Majalla UI</vt:lpstr>
      <vt:lpstr>Wingdings 2</vt:lpstr>
      <vt:lpstr>B Titr</vt:lpstr>
      <vt:lpstr>Bodoni MT Black</vt:lpstr>
      <vt:lpstr>Euclid</vt:lpstr>
      <vt:lpstr>Constantia</vt:lpstr>
      <vt:lpstr>B Nazanin</vt:lpstr>
      <vt:lpstr>Arial</vt:lpstr>
      <vt:lpstr>DNSL-Template</vt:lpstr>
      <vt:lpstr>Introduction to Mininet / POX / Pyretic </vt:lpstr>
      <vt:lpstr>What Will We Talk About?</vt:lpstr>
      <vt:lpstr>SDN Philosophy</vt:lpstr>
      <vt:lpstr>PowerPoint Presentation</vt:lpstr>
      <vt:lpstr>Mininet</vt:lpstr>
      <vt:lpstr>Creating First Network with Mininet </vt:lpstr>
      <vt:lpstr>Mininet’s API in Python</vt:lpstr>
      <vt:lpstr>Useful Utility</vt:lpstr>
      <vt:lpstr>Controllers Suitable for Mininet</vt:lpstr>
      <vt:lpstr>POX Controller</vt:lpstr>
      <vt:lpstr>Hub Behavior</vt:lpstr>
      <vt:lpstr>pox/forwarding/l2_learning.py</vt:lpstr>
      <vt:lpstr>LearningSwitch </vt:lpstr>
      <vt:lpstr>Packet_In Handler</vt:lpstr>
      <vt:lpstr>Packet_In Handler</vt:lpstr>
      <vt:lpstr>POX APIs</vt:lpstr>
      <vt:lpstr>OpenFlow Events &amp; Messages</vt:lpstr>
      <vt:lpstr>Pyretic Language</vt:lpstr>
      <vt:lpstr>Network Policy as a Function</vt:lpstr>
      <vt:lpstr>Parallel and Sequential Composition</vt:lpstr>
      <vt:lpstr>The Exercises Explanation</vt:lpstr>
      <vt:lpstr>Other Codes &amp; Commands</vt:lpstr>
      <vt:lpstr>Email: z330.sasan@gmail.com || High Speed Networks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hata</dc:creator>
  <cp:lastModifiedBy>Sasan</cp:lastModifiedBy>
  <cp:revision>49</cp:revision>
  <dcterms:created xsi:type="dcterms:W3CDTF">2013-12-10T10:51:17Z</dcterms:created>
  <dcterms:modified xsi:type="dcterms:W3CDTF">2017-12-04T10:38:25Z</dcterms:modified>
</cp:coreProperties>
</file>