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3" r:id="rId1"/>
  </p:sldMasterIdLst>
  <p:notesMasterIdLst>
    <p:notesMasterId r:id="rId14"/>
  </p:notesMasterIdLst>
  <p:handoutMasterIdLst>
    <p:handoutMasterId r:id="rId15"/>
  </p:handoutMasterIdLst>
  <p:sldIdLst>
    <p:sldId id="1183" r:id="rId2"/>
    <p:sldId id="1253" r:id="rId3"/>
    <p:sldId id="1295" r:id="rId4"/>
    <p:sldId id="1296" r:id="rId5"/>
    <p:sldId id="1298" r:id="rId6"/>
    <p:sldId id="1299" r:id="rId7"/>
    <p:sldId id="1300" r:id="rId8"/>
    <p:sldId id="1301" r:id="rId9"/>
    <p:sldId id="1302" r:id="rId10"/>
    <p:sldId id="1303" r:id="rId11"/>
    <p:sldId id="1297" r:id="rId12"/>
    <p:sldId id="1272" r:id="rId1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FF0000"/>
    <a:srgbClr val="ADB9CA"/>
    <a:srgbClr val="FF0066"/>
    <a:srgbClr val="385723"/>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86323" autoAdjust="0"/>
  </p:normalViewPr>
  <p:slideViewPr>
    <p:cSldViewPr>
      <p:cViewPr varScale="1">
        <p:scale>
          <a:sx n="71" d="100"/>
          <a:sy n="71" d="100"/>
        </p:scale>
        <p:origin x="1182" y="66"/>
      </p:cViewPr>
      <p:guideLst>
        <p:guide orient="horz" pos="2160"/>
        <p:guide pos="2880"/>
      </p:guideLst>
    </p:cSldViewPr>
  </p:slideViewPr>
  <p:outlineViewPr>
    <p:cViewPr>
      <p:scale>
        <a:sx n="33" d="100"/>
        <a:sy n="33" d="100"/>
      </p:scale>
      <p:origin x="0" y="37002"/>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4841" tIns="47419" rIns="94841" bIns="47419" rtlCol="0"/>
          <a:lstStyle>
            <a:lvl1pPr algn="l" rtl="0"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4841" tIns="47419" rIns="94841" bIns="47419" rtlCol="0"/>
          <a:lstStyle>
            <a:lvl1pPr algn="r" rtl="0" eaLnBrk="0" hangingPunct="0">
              <a:defRPr sz="1200">
                <a:cs typeface="+mn-cs"/>
              </a:defRPr>
            </a:lvl1pPr>
          </a:lstStyle>
          <a:p>
            <a:pPr>
              <a:defRPr/>
            </a:pPr>
            <a:fld id="{6C248C55-8B8F-432E-91E7-250742666A26}" type="datetimeFigureOut">
              <a:rPr lang="en-US"/>
              <a:pPr>
                <a:defRPr/>
              </a:pPr>
              <a:t>12/15/2019</a:t>
            </a:fld>
            <a:endParaRPr lang="en-US"/>
          </a:p>
        </p:txBody>
      </p:sp>
      <p:sp>
        <p:nvSpPr>
          <p:cNvPr id="4" name="Footer Placeholder 3"/>
          <p:cNvSpPr>
            <a:spLocks noGrp="1"/>
          </p:cNvSpPr>
          <p:nvPr>
            <p:ph type="ftr" sz="quarter" idx="2"/>
          </p:nvPr>
        </p:nvSpPr>
        <p:spPr>
          <a:xfrm>
            <a:off x="0" y="9118600"/>
            <a:ext cx="3170238" cy="481013"/>
          </a:xfrm>
          <a:prstGeom prst="rect">
            <a:avLst/>
          </a:prstGeom>
        </p:spPr>
        <p:txBody>
          <a:bodyPr vert="horz" lIns="94841" tIns="47419" rIns="94841" bIns="47419" rtlCol="0" anchor="b"/>
          <a:lstStyle>
            <a:lvl1pPr algn="l" rtl="0"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4841" tIns="47419" rIns="94841" bIns="47419" numCol="1" anchor="b" anchorCtr="0" compatLnSpc="1">
            <a:prstTxWarp prst="textNoShape">
              <a:avLst/>
            </a:prstTxWarp>
          </a:bodyPr>
          <a:lstStyle>
            <a:lvl1pPr algn="r" rtl="0" eaLnBrk="0" hangingPunct="0">
              <a:defRPr sz="1200" smtClean="0"/>
            </a:lvl1pPr>
          </a:lstStyle>
          <a:p>
            <a:pPr>
              <a:defRPr/>
            </a:pPr>
            <a:fld id="{ECBD37AB-F0B0-4972-BEEE-A2838C06943D}" type="slidenum">
              <a:rPr lang="ar-SA" altLang="en-US"/>
              <a:pPr>
                <a:defRPr/>
              </a:pPr>
              <a:t>‹#›</a:t>
            </a:fld>
            <a:endParaRPr lang="en-US" altLang="en-US"/>
          </a:p>
        </p:txBody>
      </p:sp>
    </p:spTree>
    <p:extLst>
      <p:ext uri="{BB962C8B-B14F-4D97-AF65-F5344CB8AC3E}">
        <p14:creationId xmlns:p14="http://schemas.microsoft.com/office/powerpoint/2010/main" val="1105616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41" tIns="47419" rIns="94841" bIns="47419" numCol="1" anchor="t" anchorCtr="0" compatLnSpc="1">
            <a:prstTxWarp prst="textNoShape">
              <a:avLst/>
            </a:prstTxWarp>
          </a:bodyPr>
          <a:lstStyle>
            <a:lvl1pPr algn="l" rtl="0" eaLnBrk="1" hangingPunct="1">
              <a:defRPr sz="1200">
                <a:cs typeface="+mn-cs"/>
              </a:defRPr>
            </a:lvl1pPr>
          </a:lstStyle>
          <a:p>
            <a:pPr>
              <a:defRPr/>
            </a:pPr>
            <a:endParaRPr lang="en-US"/>
          </a:p>
        </p:txBody>
      </p:sp>
      <p:sp>
        <p:nvSpPr>
          <p:cNvPr id="2355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41" tIns="47419" rIns="94841" bIns="47419" numCol="1" anchor="t" anchorCtr="0" compatLnSpc="1">
            <a:prstTxWarp prst="textNoShape">
              <a:avLst/>
            </a:prstTxWarp>
          </a:bodyPr>
          <a:lstStyle>
            <a:lvl1pPr algn="r" rtl="0" eaLnBrk="1" hangingPunct="1">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41" tIns="47419" rIns="94841" bIns="474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41" tIns="47419" rIns="94841" bIns="47419" numCol="1" anchor="b" anchorCtr="0" compatLnSpc="1">
            <a:prstTxWarp prst="textNoShape">
              <a:avLst/>
            </a:prstTxWarp>
          </a:bodyPr>
          <a:lstStyle>
            <a:lvl1pPr algn="l" rtl="0" eaLnBrk="1" hangingPunct="1">
              <a:defRPr sz="1200">
                <a:cs typeface="+mn-cs"/>
              </a:defRPr>
            </a:lvl1pPr>
          </a:lstStyle>
          <a:p>
            <a:pPr>
              <a:defRPr/>
            </a:pPr>
            <a:endParaRPr lang="en-US"/>
          </a:p>
        </p:txBody>
      </p:sp>
      <p:sp>
        <p:nvSpPr>
          <p:cNvPr id="2355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41" tIns="47419" rIns="94841" bIns="47419" numCol="1" anchor="b" anchorCtr="0" compatLnSpc="1">
            <a:prstTxWarp prst="textNoShape">
              <a:avLst/>
            </a:prstTxWarp>
          </a:bodyPr>
          <a:lstStyle>
            <a:lvl1pPr algn="r" rtl="0" eaLnBrk="1" hangingPunct="1">
              <a:defRPr sz="1200" smtClean="0"/>
            </a:lvl1pPr>
          </a:lstStyle>
          <a:p>
            <a:pPr>
              <a:defRPr/>
            </a:pPr>
            <a:fld id="{AA4C9388-6FB5-4E38-9F68-69EEF63C8201}" type="slidenum">
              <a:rPr lang="ar-SA" altLang="en-US"/>
              <a:pPr>
                <a:defRPr/>
              </a:pPr>
              <a:t>‹#›</a:t>
            </a:fld>
            <a:endParaRPr lang="en-US" altLang="en-US"/>
          </a:p>
        </p:txBody>
      </p:sp>
    </p:spTree>
    <p:extLst>
      <p:ext uri="{BB962C8B-B14F-4D97-AF65-F5344CB8AC3E}">
        <p14:creationId xmlns:p14="http://schemas.microsoft.com/office/powerpoint/2010/main" val="21623313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1</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7637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10</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8097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12</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23815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2</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12716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3</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723249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4</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2818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5</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9491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6</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59076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7</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17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8</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9918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9</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3717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CD79911-467F-45CC-A6DD-6724A350E5D7}" type="slidenum">
              <a:rPr lang="ar-SA" altLang="en-US" smtClean="0"/>
              <a:pPr>
                <a:defRPr/>
              </a:pPr>
              <a:t>‹#›</a:t>
            </a:fld>
            <a:endParaRPr lang="en-US" altLang="en-US"/>
          </a:p>
        </p:txBody>
      </p:sp>
    </p:spTree>
    <p:extLst>
      <p:ext uri="{BB962C8B-B14F-4D97-AF65-F5344CB8AC3E}">
        <p14:creationId xmlns:p14="http://schemas.microsoft.com/office/powerpoint/2010/main" val="102741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067754-C77E-4A3D-AED0-B540583AF538}" type="slidenum">
              <a:rPr lang="ar-SA" altLang="en-US" smtClean="0"/>
              <a:pPr>
                <a:defRPr/>
              </a:pPr>
              <a:t>‹#›</a:t>
            </a:fld>
            <a:endParaRPr lang="en-US" altLang="en-US"/>
          </a:p>
        </p:txBody>
      </p:sp>
    </p:spTree>
    <p:extLst>
      <p:ext uri="{BB962C8B-B14F-4D97-AF65-F5344CB8AC3E}">
        <p14:creationId xmlns:p14="http://schemas.microsoft.com/office/powerpoint/2010/main" val="381581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1AE456-039E-4DF1-BD69-38EB3F22968E}" type="slidenum">
              <a:rPr lang="ar-SA" altLang="en-US" smtClean="0"/>
              <a:pPr>
                <a:defRPr/>
              </a:pPr>
              <a:t>‹#›</a:t>
            </a:fld>
            <a:endParaRPr lang="en-US" altLang="en-US"/>
          </a:p>
        </p:txBody>
      </p:sp>
    </p:spTree>
    <p:extLst>
      <p:ext uri="{BB962C8B-B14F-4D97-AF65-F5344CB8AC3E}">
        <p14:creationId xmlns:p14="http://schemas.microsoft.com/office/powerpoint/2010/main" val="377989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C521B7-FAC6-42A4-802B-A888E145A8DD}" type="slidenum">
              <a:rPr lang="ar-SA" altLang="en-US" smtClean="0"/>
              <a:pPr>
                <a:defRPr/>
              </a:pPr>
              <a:t>‹#›</a:t>
            </a:fld>
            <a:endParaRPr lang="en-US" altLang="en-US"/>
          </a:p>
        </p:txBody>
      </p:sp>
    </p:spTree>
    <p:extLst>
      <p:ext uri="{BB962C8B-B14F-4D97-AF65-F5344CB8AC3E}">
        <p14:creationId xmlns:p14="http://schemas.microsoft.com/office/powerpoint/2010/main" val="20894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3AF2A1E-FA15-4D92-9AAE-C434D539194B}" type="slidenum">
              <a:rPr lang="ar-SA" altLang="en-US" smtClean="0"/>
              <a:pPr>
                <a:defRPr/>
              </a:pPr>
              <a:t>‹#›</a:t>
            </a:fld>
            <a:endParaRPr lang="en-US" altLang="en-US"/>
          </a:p>
        </p:txBody>
      </p:sp>
    </p:spTree>
    <p:extLst>
      <p:ext uri="{BB962C8B-B14F-4D97-AF65-F5344CB8AC3E}">
        <p14:creationId xmlns:p14="http://schemas.microsoft.com/office/powerpoint/2010/main" val="128709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56FEC4E-63C7-4C3A-8F3F-795801D09FBB}" type="slidenum">
              <a:rPr lang="ar-SA" altLang="en-US" smtClean="0"/>
              <a:pPr>
                <a:defRPr/>
              </a:pPr>
              <a:t>‹#›</a:t>
            </a:fld>
            <a:endParaRPr lang="en-US" altLang="en-US"/>
          </a:p>
        </p:txBody>
      </p:sp>
    </p:spTree>
    <p:extLst>
      <p:ext uri="{BB962C8B-B14F-4D97-AF65-F5344CB8AC3E}">
        <p14:creationId xmlns:p14="http://schemas.microsoft.com/office/powerpoint/2010/main" val="86050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3CD4CEF-5727-40B7-A3B4-C71DCE6ACB6D}" type="slidenum">
              <a:rPr lang="ar-SA" altLang="en-US" smtClean="0"/>
              <a:pPr>
                <a:defRPr/>
              </a:pPr>
              <a:t>‹#›</a:t>
            </a:fld>
            <a:endParaRPr lang="en-US" altLang="en-US"/>
          </a:p>
        </p:txBody>
      </p:sp>
    </p:spTree>
    <p:extLst>
      <p:ext uri="{BB962C8B-B14F-4D97-AF65-F5344CB8AC3E}">
        <p14:creationId xmlns:p14="http://schemas.microsoft.com/office/powerpoint/2010/main" val="129377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1CE08A0-8BE0-4992-9AE5-CD3255652C3F}" type="slidenum">
              <a:rPr lang="ar-SA" altLang="en-US" smtClean="0"/>
              <a:pPr>
                <a:defRPr/>
              </a:pPr>
              <a:t>‹#›</a:t>
            </a:fld>
            <a:endParaRPr lang="en-US" altLang="en-US"/>
          </a:p>
        </p:txBody>
      </p:sp>
    </p:spTree>
    <p:extLst>
      <p:ext uri="{BB962C8B-B14F-4D97-AF65-F5344CB8AC3E}">
        <p14:creationId xmlns:p14="http://schemas.microsoft.com/office/powerpoint/2010/main" val="12424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E48CC4-8F79-46C0-95B8-457F60563FDD}" type="slidenum">
              <a:rPr lang="ar-SA" altLang="en-US" smtClean="0"/>
              <a:pPr>
                <a:defRPr/>
              </a:pPr>
              <a:t>‹#›</a:t>
            </a:fld>
            <a:endParaRPr lang="en-US" altLang="en-US"/>
          </a:p>
        </p:txBody>
      </p:sp>
    </p:spTree>
    <p:extLst>
      <p:ext uri="{BB962C8B-B14F-4D97-AF65-F5344CB8AC3E}">
        <p14:creationId xmlns:p14="http://schemas.microsoft.com/office/powerpoint/2010/main" val="115138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A5055AA-4C7D-4373-8FAF-FE913B2440FE}" type="slidenum">
              <a:rPr lang="ar-SA" altLang="en-US" smtClean="0"/>
              <a:pPr>
                <a:defRPr/>
              </a:pPr>
              <a:t>‹#›</a:t>
            </a:fld>
            <a:endParaRPr lang="en-US" altLang="en-US"/>
          </a:p>
        </p:txBody>
      </p:sp>
    </p:spTree>
    <p:extLst>
      <p:ext uri="{BB962C8B-B14F-4D97-AF65-F5344CB8AC3E}">
        <p14:creationId xmlns:p14="http://schemas.microsoft.com/office/powerpoint/2010/main" val="327153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4D3F964-AD3D-4037-9CC0-F4775D51E66C}" type="slidenum">
              <a:rPr lang="ar-SA" altLang="en-US" smtClean="0"/>
              <a:pPr>
                <a:defRPr/>
              </a:pPr>
              <a:t>‹#›</a:t>
            </a:fld>
            <a:endParaRPr lang="en-US" altLang="en-US"/>
          </a:p>
        </p:txBody>
      </p:sp>
    </p:spTree>
    <p:extLst>
      <p:ext uri="{BB962C8B-B14F-4D97-AF65-F5344CB8AC3E}">
        <p14:creationId xmlns:p14="http://schemas.microsoft.com/office/powerpoint/2010/main" val="320648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CF916F8-98AD-48CF-B973-5AABB1ADC79D}" type="slidenum">
              <a:rPr lang="ar-SA" altLang="en-US" smtClean="0"/>
              <a:pPr>
                <a:defRPr/>
              </a:pPr>
              <a:t>‹#›</a:t>
            </a:fld>
            <a:endParaRPr lang="en-US" altLang="en-US"/>
          </a:p>
        </p:txBody>
      </p:sp>
    </p:spTree>
    <p:extLst>
      <p:ext uri="{BB962C8B-B14F-4D97-AF65-F5344CB8AC3E}">
        <p14:creationId xmlns:p14="http://schemas.microsoft.com/office/powerpoint/2010/main" val="1736844562"/>
      </p:ext>
    </p:extLst>
  </p:cSld>
  <p:clrMap bg1="lt1" tx1="dk1" bg2="lt2" tx2="dk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38" r:id="rId5"/>
    <p:sldLayoutId id="2147484739" r:id="rId6"/>
    <p:sldLayoutId id="2147484740" r:id="rId7"/>
    <p:sldLayoutId id="2147484741" r:id="rId8"/>
    <p:sldLayoutId id="2147484742" r:id="rId9"/>
    <p:sldLayoutId id="2147484743" r:id="rId10"/>
    <p:sldLayoutId id="214748474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64521" y="6381328"/>
            <a:ext cx="7772400" cy="38665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rtl="1" fontAlgn="auto">
              <a:spcAft>
                <a:spcPts val="0"/>
              </a:spcAft>
            </a:pPr>
            <a:r>
              <a:rPr lang="en-US" altLang="fa-IR" sz="1800" dirty="0">
                <a:solidFill>
                  <a:schemeClr val="bg2">
                    <a:lumMod val="75000"/>
                  </a:schemeClr>
                </a:solidFill>
                <a:latin typeface="Lucida Fax" panose="02060602050505020204" pitchFamily="18" charset="0"/>
                <a:cs typeface="Adobe Arabic" panose="02040503050201020203" pitchFamily="18" charset="-78"/>
              </a:rPr>
              <a:t>Think </a:t>
            </a:r>
            <a:r>
              <a:rPr lang="en-US" altLang="fa-IR" sz="1800" dirty="0" smtClean="0">
                <a:solidFill>
                  <a:schemeClr val="bg2">
                    <a:lumMod val="75000"/>
                  </a:schemeClr>
                </a:solidFill>
                <a:latin typeface="Lucida Fax" panose="02060602050505020204" pitchFamily="18" charset="0"/>
                <a:cs typeface="Adobe Arabic" panose="02040503050201020203" pitchFamily="18" charset="-78"/>
              </a:rPr>
              <a:t>big, Cleverly divide,  </a:t>
            </a:r>
            <a:r>
              <a:rPr lang="en-US" altLang="fa-IR" sz="1800" dirty="0">
                <a:solidFill>
                  <a:schemeClr val="bg2">
                    <a:lumMod val="75000"/>
                  </a:schemeClr>
                </a:solidFill>
                <a:latin typeface="Lucida Fax" panose="02060602050505020204" pitchFamily="18" charset="0"/>
                <a:cs typeface="Adobe Arabic" panose="02040503050201020203" pitchFamily="18" charset="-78"/>
              </a:rPr>
              <a:t>But start small</a:t>
            </a:r>
            <a:endParaRPr lang="en-US" altLang="fa-IR" sz="1800" dirty="0" smtClean="0">
              <a:solidFill>
                <a:schemeClr val="bg2">
                  <a:lumMod val="75000"/>
                </a:schemeClr>
              </a:solidFill>
              <a:latin typeface="Lucida Fax" panose="02060602050505020204" pitchFamily="18" charset="0"/>
              <a:cs typeface="Adobe Arabic" panose="02040503050201020203" pitchFamily="18" charset="-7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88640"/>
            <a:ext cx="1472011" cy="1313514"/>
          </a:xfrm>
          <a:prstGeom prst="rect">
            <a:avLst/>
          </a:prstGeom>
        </p:spPr>
      </p:pic>
      <p:sp>
        <p:nvSpPr>
          <p:cNvPr id="10" name="Rectangle 9"/>
          <p:cNvSpPr/>
          <p:nvPr/>
        </p:nvSpPr>
        <p:spPr>
          <a:xfrm>
            <a:off x="352980" y="1700808"/>
            <a:ext cx="8395483" cy="3816424"/>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p:cNvSpPr>
            <a:spLocks noGrp="1" noChangeArrowheads="1"/>
          </p:cNvSpPr>
          <p:nvPr>
            <p:ph type="ctrTitle"/>
          </p:nvPr>
        </p:nvSpPr>
        <p:spPr>
          <a:xfrm>
            <a:off x="467544" y="1916833"/>
            <a:ext cx="8950684" cy="720080"/>
          </a:xfrm>
        </p:spPr>
        <p:txBody>
          <a:bodyPr>
            <a:noAutofit/>
          </a:bodyPr>
          <a:lstStyle/>
          <a:p>
            <a:pPr algn="l" rtl="1">
              <a:lnSpc>
                <a:spcPct val="150000"/>
              </a:lnSpc>
            </a:pPr>
            <a:r>
              <a:rPr lang="en-US" altLang="fa-IR" sz="2400" b="1" dirty="0" smtClean="0">
                <a:solidFill>
                  <a:schemeClr val="bg1"/>
                </a:solidFill>
                <a:latin typeface="Lucida Fax" panose="02060602050505020204" pitchFamily="18" charset="0"/>
              </a:rPr>
              <a:t>IoT courses</a:t>
            </a:r>
            <a:endParaRPr lang="fa-IR" altLang="fa-IR" sz="2400" b="1" dirty="0">
              <a:solidFill>
                <a:schemeClr val="bg1"/>
              </a:solidFill>
              <a:latin typeface="Lucida Fax" panose="02060602050505020204" pitchFamily="18" charset="0"/>
            </a:endParaRPr>
          </a:p>
        </p:txBody>
      </p:sp>
      <p:sp>
        <p:nvSpPr>
          <p:cNvPr id="2051" name="Rectangle 3"/>
          <p:cNvSpPr>
            <a:spLocks noGrp="1" noChangeArrowheads="1"/>
          </p:cNvSpPr>
          <p:nvPr>
            <p:ph type="subTitle" idx="1"/>
          </p:nvPr>
        </p:nvSpPr>
        <p:spPr>
          <a:xfrm>
            <a:off x="467544" y="3243829"/>
            <a:ext cx="7790291" cy="2273403"/>
          </a:xfrm>
        </p:spPr>
        <p:txBody>
          <a:bodyPr>
            <a:normAutofit/>
          </a:bodyPr>
          <a:lstStyle/>
          <a:p>
            <a:pPr algn="l">
              <a:defRPr/>
            </a:pPr>
            <a:r>
              <a:rPr lang="en-US" sz="1600" dirty="0" smtClean="0">
                <a:solidFill>
                  <a:schemeClr val="bg1"/>
                </a:solidFill>
                <a:latin typeface="Lucida Fax" panose="02060602050505020204" pitchFamily="18" charset="0"/>
                <a:cs typeface="Adobe Arabic" panose="02040503050201020203" pitchFamily="18" charset="-78"/>
              </a:rPr>
              <a:t>Department </a:t>
            </a:r>
            <a:r>
              <a:rPr lang="en-US" sz="1600" dirty="0">
                <a:solidFill>
                  <a:schemeClr val="bg1"/>
                </a:solidFill>
                <a:latin typeface="Lucida Fax" panose="02060602050505020204" pitchFamily="18" charset="0"/>
                <a:cs typeface="Adobe Arabic" panose="02040503050201020203" pitchFamily="18" charset="-78"/>
              </a:rPr>
              <a:t>of Computer Engineering and Information </a:t>
            </a:r>
            <a:r>
              <a:rPr lang="en-US" sz="1600" dirty="0" smtClean="0">
                <a:solidFill>
                  <a:schemeClr val="bg1"/>
                </a:solidFill>
                <a:latin typeface="Lucida Fax" panose="02060602050505020204" pitchFamily="18" charset="0"/>
                <a:cs typeface="Adobe Arabic" panose="02040503050201020203" pitchFamily="18" charset="-78"/>
              </a:rPr>
              <a:t>Technology</a:t>
            </a:r>
          </a:p>
          <a:p>
            <a:pPr algn="l">
              <a:defRPr/>
            </a:pPr>
            <a:endParaRPr lang="en-US" sz="1600" dirty="0" smtClean="0">
              <a:solidFill>
                <a:schemeClr val="bg1"/>
              </a:solidFill>
              <a:latin typeface="Lucida Fax" panose="02060602050505020204" pitchFamily="18" charset="0"/>
              <a:cs typeface="Adobe Arabic" panose="02040503050201020203" pitchFamily="18" charset="-78"/>
            </a:endParaRPr>
          </a:p>
          <a:p>
            <a:pPr algn="l">
              <a:defRPr/>
            </a:pPr>
            <a:endParaRPr lang="en-US" sz="1600" dirty="0">
              <a:solidFill>
                <a:schemeClr val="bg1"/>
              </a:solidFill>
              <a:latin typeface="Lucida Fax" panose="02060602050505020204" pitchFamily="18" charset="0"/>
              <a:cs typeface="Adobe Arabic" panose="02040503050201020203" pitchFamily="18" charset="-78"/>
            </a:endParaRPr>
          </a:p>
          <a:p>
            <a:pPr algn="l">
              <a:defRPr/>
            </a:pPr>
            <a:endParaRPr lang="en-US" sz="1600" dirty="0">
              <a:solidFill>
                <a:schemeClr val="bg1"/>
              </a:solidFill>
              <a:latin typeface="Lucida Fax" panose="02060602050505020204" pitchFamily="18" charset="0"/>
              <a:cs typeface="Adobe Arabic" panose="02040503050201020203" pitchFamily="18" charset="-78"/>
            </a:endParaRPr>
          </a:p>
          <a:p>
            <a:pPr algn="l">
              <a:defRPr/>
            </a:pPr>
            <a:r>
              <a:rPr lang="en-US" sz="1600" dirty="0" smtClean="0">
                <a:solidFill>
                  <a:schemeClr val="bg1"/>
                </a:solidFill>
                <a:latin typeface="Lucida Fax" panose="02060602050505020204" pitchFamily="18" charset="0"/>
                <a:cs typeface="Adobe Arabic" panose="02040503050201020203" pitchFamily="18" charset="-78"/>
              </a:rPr>
              <a:t>Nov 2019</a:t>
            </a:r>
            <a:endParaRPr lang="en-US" sz="1600" dirty="0">
              <a:solidFill>
                <a:schemeClr val="bg1"/>
              </a:solidFill>
              <a:latin typeface="Lucida Fax" panose="02060602050505020204" pitchFamily="18" charset="0"/>
              <a:cs typeface="Adobe Arabic" panose="02040503050201020203" pitchFamily="18" charset="-78"/>
            </a:endParaRPr>
          </a:p>
        </p:txBody>
      </p:sp>
    </p:spTree>
    <p:extLst>
      <p:ext uri="{BB962C8B-B14F-4D97-AF65-F5344CB8AC3E}">
        <p14:creationId xmlns:p14="http://schemas.microsoft.com/office/powerpoint/2010/main" val="307704577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smtClean="0">
                <a:solidFill>
                  <a:schemeClr val="accent1">
                    <a:lumMod val="75000"/>
                  </a:schemeClr>
                </a:solidFill>
                <a:latin typeface="Adobe Arabic" panose="02040503050201020203" pitchFamily="18" charset="-78"/>
                <a:cs typeface="Adobe Arabic" panose="02040503050201020203" pitchFamily="18" charset="-78"/>
              </a:rPr>
              <a:t>کمیت های الکتریکی</a:t>
            </a:r>
            <a:endParaRPr lang="fa-IR"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742766"/>
            <a:ext cx="8424936" cy="4339650"/>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شدت جریان الکتریکی </a:t>
            </a:r>
          </a:p>
          <a:p>
            <a:pPr marL="457200" indent="-457200" algn="just" rtl="1">
              <a:buClr>
                <a:schemeClr val="accent1">
                  <a:lumMod val="75000"/>
                </a:schemeClr>
              </a:buClr>
              <a:buFont typeface="Wingdings" panose="05000000000000000000" pitchFamily="2" charset="2"/>
              <a:buChar char="Ø"/>
            </a:pP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اختلاف پتانسیل الکتریکی </a:t>
            </a:r>
          </a:p>
          <a:p>
            <a:pPr marL="457200" indent="-457200" algn="just" rtl="1">
              <a:buClr>
                <a:schemeClr val="accent1">
                  <a:lumMod val="75000"/>
                </a:schemeClr>
              </a:buClr>
              <a:buFont typeface="Wingdings" panose="05000000000000000000" pitchFamily="2" charset="2"/>
              <a:buChar char="Ø"/>
            </a:pP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مقاومت</a:t>
            </a: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59702868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749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95936" y="1656017"/>
            <a:ext cx="792088" cy="4508927"/>
          </a:xfrm>
          <a:prstGeom prst="rect">
            <a:avLst/>
          </a:prstGeom>
        </p:spPr>
        <p:txBody>
          <a:bodyPr wrap="square">
            <a:spAutoFit/>
          </a:bodyPr>
          <a:lstStyle/>
          <a:p>
            <a:pPr>
              <a:buClr>
                <a:schemeClr val="accent1">
                  <a:lumMod val="50000"/>
                </a:schemeClr>
              </a:buClr>
            </a:pPr>
            <a:r>
              <a:rPr lang="en-US" sz="28700" dirty="0" smtClean="0">
                <a:solidFill>
                  <a:schemeClr val="accent1">
                    <a:lumMod val="50000"/>
                  </a:schemeClr>
                </a:solidFill>
                <a:latin typeface="Arabic Typesetting" panose="03020402040406030203" pitchFamily="66" charset="-78"/>
                <a:cs typeface="Arabic Typesetting" panose="03020402040406030203" pitchFamily="66" charset="-78"/>
              </a:rPr>
              <a:t>?</a:t>
            </a:r>
          </a:p>
        </p:txBody>
      </p:sp>
      <p:sp>
        <p:nvSpPr>
          <p:cNvPr id="13" name="Rectangle 2"/>
          <p:cNvSpPr txBox="1">
            <a:spLocks noChangeArrowheads="1"/>
          </p:cNvSpPr>
          <p:nvPr/>
        </p:nvSpPr>
        <p:spPr>
          <a:xfrm>
            <a:off x="755576" y="6131824"/>
            <a:ext cx="7772400" cy="38665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rtl="1" fontAlgn="auto">
              <a:spcAft>
                <a:spcPts val="0"/>
              </a:spcAft>
            </a:pPr>
            <a:r>
              <a:rPr lang="en-US" altLang="fa-IR" sz="2400" dirty="0">
                <a:solidFill>
                  <a:schemeClr val="bg2">
                    <a:lumMod val="75000"/>
                  </a:schemeClr>
                </a:solidFill>
                <a:latin typeface="Lucida Fax" panose="02060602050505020204" pitchFamily="18" charset="0"/>
                <a:cs typeface="Adobe Arabic" panose="02040503050201020203" pitchFamily="18" charset="-78"/>
              </a:rPr>
              <a:t>Think </a:t>
            </a:r>
            <a:r>
              <a:rPr lang="en-US" altLang="fa-IR" sz="2400" dirty="0" smtClean="0">
                <a:solidFill>
                  <a:schemeClr val="bg2">
                    <a:lumMod val="75000"/>
                  </a:schemeClr>
                </a:solidFill>
                <a:latin typeface="Lucida Fax" panose="02060602050505020204" pitchFamily="18" charset="0"/>
                <a:cs typeface="Adobe Arabic" panose="02040503050201020203" pitchFamily="18" charset="-78"/>
              </a:rPr>
              <a:t>big, Cleverly divide,  </a:t>
            </a:r>
            <a:r>
              <a:rPr lang="en-US" altLang="fa-IR" sz="2400" dirty="0">
                <a:solidFill>
                  <a:schemeClr val="bg2">
                    <a:lumMod val="75000"/>
                  </a:schemeClr>
                </a:solidFill>
                <a:latin typeface="Lucida Fax" panose="02060602050505020204" pitchFamily="18" charset="0"/>
                <a:cs typeface="Adobe Arabic" panose="02040503050201020203" pitchFamily="18" charset="-78"/>
              </a:rPr>
              <a:t>But start small</a:t>
            </a:r>
            <a:endParaRPr lang="en-US" altLang="fa-IR" sz="2400" dirty="0" smtClean="0">
              <a:solidFill>
                <a:schemeClr val="bg2">
                  <a:lumMod val="75000"/>
                </a:schemeClr>
              </a:solidFill>
              <a:latin typeface="Lucida Fax" panose="02060602050505020204" pitchFamily="18" charset="0"/>
              <a:cs typeface="Adobe Arabic" panose="02040503050201020203" pitchFamily="18" charset="-78"/>
            </a:endParaRPr>
          </a:p>
        </p:txBody>
      </p:sp>
    </p:spTree>
    <p:extLst>
      <p:ext uri="{BB962C8B-B14F-4D97-AF65-F5344CB8AC3E}">
        <p14:creationId xmlns:p14="http://schemas.microsoft.com/office/powerpoint/2010/main" val="273781758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36004" y="-23286"/>
            <a:ext cx="9143999" cy="769441"/>
          </a:xfrm>
          <a:prstGeom prst="rect">
            <a:avLst/>
          </a:prstGeom>
        </p:spPr>
        <p:txBody>
          <a:bodyPr wrap="square">
            <a:spAutoFit/>
          </a:bodyPr>
          <a:lstStyle/>
          <a:p>
            <a:pPr algn="ctr"/>
            <a:r>
              <a:rPr lang="fa-IR" sz="4400" dirty="0" smtClean="0">
                <a:solidFill>
                  <a:schemeClr val="accent1">
                    <a:lumMod val="75000"/>
                  </a:schemeClr>
                </a:solidFill>
                <a:latin typeface="Adobe Arabic" panose="02040503050201020203" pitchFamily="18" charset="-78"/>
                <a:cs typeface="Adobe Arabic" panose="02040503050201020203" pitchFamily="18" charset="-78"/>
              </a:rPr>
              <a:t>مقدمه</a:t>
            </a:r>
            <a:endParaRPr lang="en-US"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958081"/>
            <a:ext cx="8424936" cy="2677656"/>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a:latin typeface="Adobe Arabic" panose="02040503050201020203" pitchFamily="18" charset="-78"/>
                <a:cs typeface="Adobe Arabic" panose="02040503050201020203" pitchFamily="18" charset="-78"/>
              </a:rPr>
              <a:t>امروزه تقريبا نمي توان دستگاهي را پيداکرد که در آن برد و مدارات الکتريکي وجود نداشته باشد</a:t>
            </a:r>
            <a:r>
              <a:rPr lang="fa-IR" sz="2400" dirty="0" smtClean="0">
                <a:latin typeface="Adobe Arabic" panose="02040503050201020203" pitchFamily="18" charset="-78"/>
                <a:cs typeface="Adobe Arabic" panose="02040503050201020203" pitchFamily="18" charset="-78"/>
              </a:rPr>
              <a:t>.</a:t>
            </a: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الکترونیک علم مطالعه عبور جریان الکتریکی از مواد مختلف نظیر هادی ها- مقاومت ها- سلف ها و خازن ها و... و آثار آن است.</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از وسایل ساده در منزل تا پیچیده ترین دستگاه های صنعتی، فضایی و ... صحبت از علم الکترونیک هست.</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6" y="3779754"/>
            <a:ext cx="3043798" cy="2025509"/>
          </a:xfrm>
          <a:prstGeom prst="rect">
            <a:avLst/>
          </a:prstGeom>
        </p:spPr>
      </p:pic>
    </p:spTree>
    <p:extLst>
      <p:ext uri="{BB962C8B-B14F-4D97-AF65-F5344CB8AC3E}">
        <p14:creationId xmlns:p14="http://schemas.microsoft.com/office/powerpoint/2010/main" val="102884974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a:solidFill>
                  <a:schemeClr val="accent1">
                    <a:lumMod val="75000"/>
                  </a:schemeClr>
                </a:solidFill>
                <a:latin typeface="Adobe Arabic" panose="02040503050201020203" pitchFamily="18" charset="-78"/>
                <a:cs typeface="Adobe Arabic" panose="02040503050201020203" pitchFamily="18" charset="-78"/>
              </a:rPr>
              <a:t>مقدمه</a:t>
            </a:r>
            <a:endParaRPr lang="en-US"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620688"/>
            <a:ext cx="8424936" cy="3785652"/>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هوایی که تنفس می‌کنیم، یک قطره آب، یک قطعه فلز، و هر آنچه در طبیعت وجو دارد بخلاف تفاوت ظاهری همه از ذرات ریزی تشکیل می شوند که مولکول نامیده می شوند.</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هر مولکول از تعدای اتم تشکیل شده است. </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اتم از سه جزء –پروتون –نوترون –الکترون تشکیل شده است.</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پروتون دارای بار الکتریکی مثبت، الکترون دارای بار الکتریکی مثبت، ونوترون خنثی است.</a:t>
            </a: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در حالت عادی یک اتم از نظر باز الکتریکی خنثی است، زیرا تعداد پروتون و الکترون یکسان است.</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 y="1390128"/>
            <a:ext cx="2066813" cy="1836799"/>
          </a:xfrm>
          <a:prstGeom prst="rect">
            <a:avLst/>
          </a:prstGeom>
        </p:spPr>
      </p:pic>
    </p:spTree>
    <p:extLst>
      <p:ext uri="{BB962C8B-B14F-4D97-AF65-F5344CB8AC3E}">
        <p14:creationId xmlns:p14="http://schemas.microsoft.com/office/powerpoint/2010/main" val="204570169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smtClean="0">
                <a:solidFill>
                  <a:schemeClr val="accent1">
                    <a:lumMod val="75000"/>
                  </a:schemeClr>
                </a:solidFill>
                <a:latin typeface="Adobe Arabic" panose="02040503050201020203" pitchFamily="18" charset="-78"/>
                <a:cs typeface="Adobe Arabic" panose="02040503050201020203" pitchFamily="18" charset="-78"/>
              </a:rPr>
              <a:t>رسانا و عایق </a:t>
            </a:r>
            <a:endParaRPr lang="en-US"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620688"/>
            <a:ext cx="8424936" cy="2308324"/>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a:latin typeface="Adobe Arabic" panose="02040503050201020203" pitchFamily="18" charset="-78"/>
                <a:cs typeface="Adobe Arabic" panose="02040503050201020203" pitchFamily="18" charset="-78"/>
              </a:rPr>
              <a:t>طبق نظریه الکترونی الکتریسیته هنگامی ایجاد می شود که الکترون ها از اتمشان خارج شوند . همانطور می دانیم که الکترون ها با سرعت بسیاری به دور هسته ی اتم در حال چرخش هستند و نیروی گریز از مرکز زیاد آن ها باعث خارج شدن آن ها از مدارشان می شود اما نیروی جاذبه ی مثبت هسته از این عمل جلوگیری می </a:t>
            </a:r>
            <a:r>
              <a:rPr lang="fa-IR" sz="2400" dirty="0" smtClean="0">
                <a:latin typeface="Adobe Arabic" panose="02040503050201020203" pitchFamily="18" charset="-78"/>
                <a:cs typeface="Adobe Arabic" panose="02040503050201020203" pitchFamily="18" charset="-78"/>
              </a:rPr>
              <a:t>کند.</a:t>
            </a: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901004"/>
            <a:ext cx="2317287" cy="1915624"/>
          </a:xfrm>
          <a:prstGeom prst="rect">
            <a:avLst/>
          </a:prstGeom>
        </p:spPr>
      </p:pic>
      <p:sp>
        <p:nvSpPr>
          <p:cNvPr id="13" name="Rectangle 12"/>
          <p:cNvSpPr/>
          <p:nvPr/>
        </p:nvSpPr>
        <p:spPr>
          <a:xfrm>
            <a:off x="467544" y="3784468"/>
            <a:ext cx="8424936" cy="830997"/>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a:latin typeface="Adobe Arabic" panose="02040503050201020203" pitchFamily="18" charset="-78"/>
                <a:cs typeface="Adobe Arabic" panose="02040503050201020203" pitchFamily="18" charset="-78"/>
              </a:rPr>
              <a:t>حال اگر یک نیروی خارجی خیلی قوی به اتم داده شود تا به این نیروی گریز از مرکز کمک کند ، الکترون از اتم خود خارج می شود.</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0" y="4262827"/>
            <a:ext cx="2179874" cy="1685769"/>
          </a:xfrm>
          <a:prstGeom prst="rect">
            <a:avLst/>
          </a:prstGeom>
        </p:spPr>
      </p:pic>
    </p:spTree>
    <p:extLst>
      <p:ext uri="{BB962C8B-B14F-4D97-AF65-F5344CB8AC3E}">
        <p14:creationId xmlns:p14="http://schemas.microsoft.com/office/powerpoint/2010/main" val="114382858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smtClean="0">
                <a:solidFill>
                  <a:schemeClr val="accent1">
                    <a:lumMod val="75000"/>
                  </a:schemeClr>
                </a:solidFill>
                <a:latin typeface="Adobe Arabic" panose="02040503050201020203" pitchFamily="18" charset="-78"/>
                <a:cs typeface="Adobe Arabic" panose="02040503050201020203" pitchFamily="18" charset="-78"/>
              </a:rPr>
              <a:t>رسانا و عایق </a:t>
            </a:r>
            <a:endParaRPr lang="en-US"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620688"/>
            <a:ext cx="8424936" cy="6124754"/>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b="1" dirty="0" smtClean="0">
                <a:latin typeface="Adobe Arabic" panose="02040503050201020203" pitchFamily="18" charset="-78"/>
                <a:cs typeface="Adobe Arabic" panose="02040503050201020203" pitchFamily="18" charset="-78"/>
              </a:rPr>
              <a:t>هادی</a:t>
            </a:r>
            <a:r>
              <a:rPr lang="fa-IR" sz="2400" b="1" dirty="0">
                <a:latin typeface="Adobe Arabic" panose="02040503050201020203" pitchFamily="18" charset="-78"/>
                <a:cs typeface="Adobe Arabic" panose="02040503050201020203" pitchFamily="18" charset="-78"/>
              </a:rPr>
              <a:t>:  </a:t>
            </a:r>
            <a:r>
              <a:rPr lang="fa-IR" sz="2400" dirty="0">
                <a:latin typeface="Adobe Arabic" panose="02040503050201020203" pitchFamily="18" charset="-78"/>
                <a:cs typeface="Adobe Arabic" panose="02040503050201020203" pitchFamily="18" charset="-78"/>
              </a:rPr>
              <a:t>به ماده ای که الکترون هایش به راحتی می توانند آزاد شوند ، هادی می </a:t>
            </a:r>
            <a:r>
              <a:rPr lang="fa-IR" sz="2400" dirty="0" smtClean="0">
                <a:latin typeface="Adobe Arabic" panose="02040503050201020203" pitchFamily="18" charset="-78"/>
                <a:cs typeface="Adobe Arabic" panose="02040503050201020203" pitchFamily="18" charset="-78"/>
              </a:rPr>
              <a:t>گویند. در واقع اتم هایی که خیلی از هسته اتم فاصله دارند و میتواندد از یک اتم جدا و وارد اتم دیگری شوند و مدتی به دور هسته اتم جدید بچرخنند و سپس وارد اتم جدید شوند و همینطور در کل ماده جابه جا شوند را هادی گویند.  </a:t>
            </a: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b="1" dirty="0">
                <a:latin typeface="Adobe Arabic" panose="02040503050201020203" pitchFamily="18" charset="-78"/>
                <a:cs typeface="Adobe Arabic" panose="02040503050201020203" pitchFamily="18" charset="-78"/>
              </a:rPr>
              <a:t>عایق: </a:t>
            </a:r>
            <a:r>
              <a:rPr lang="fa-IR" sz="2400" dirty="0">
                <a:latin typeface="Adobe Arabic" panose="02040503050201020203" pitchFamily="18" charset="-78"/>
                <a:cs typeface="Adobe Arabic" panose="02040503050201020203" pitchFamily="18" charset="-78"/>
              </a:rPr>
              <a:t>عایق ها موادی هستند که آزاد کردن الکترون </a:t>
            </a:r>
            <a:r>
              <a:rPr lang="fa-IR" sz="2400" dirty="0" smtClean="0">
                <a:latin typeface="Adobe Arabic" panose="02040503050201020203" pitchFamily="18" charset="-78"/>
                <a:cs typeface="Adobe Arabic" panose="02040503050201020203" pitchFamily="18" charset="-78"/>
              </a:rPr>
              <a:t>از آنها </a:t>
            </a:r>
            <a:r>
              <a:rPr lang="fa-IR" sz="2400" dirty="0">
                <a:latin typeface="Adobe Arabic" panose="02040503050201020203" pitchFamily="18" charset="-78"/>
                <a:cs typeface="Adobe Arabic" panose="02040503050201020203" pitchFamily="18" charset="-78"/>
              </a:rPr>
              <a:t>بسیار مشکل </a:t>
            </a:r>
            <a:r>
              <a:rPr lang="fa-IR" sz="2400" dirty="0" smtClean="0">
                <a:latin typeface="Adobe Arabic" panose="02040503050201020203" pitchFamily="18" charset="-78"/>
                <a:cs typeface="Adobe Arabic" panose="02040503050201020203" pitchFamily="18" charset="-78"/>
              </a:rPr>
              <a:t>است. حتی اگر بیرون اتم هم به آنها انرژی بدهیم باز هم اماکن جدا شدن الکترون از اتم وجود ندارد مانند شیشه،پلاستیک و...</a:t>
            </a:r>
          </a:p>
          <a:p>
            <a:pPr marL="457200" indent="-457200" algn="just" rtl="1">
              <a:buClr>
                <a:schemeClr val="accent1">
                  <a:lumMod val="75000"/>
                </a:schemeClr>
              </a:buClr>
              <a:buFont typeface="Wingdings" panose="05000000000000000000" pitchFamily="2" charset="2"/>
              <a:buChar char="Ø"/>
            </a:pPr>
            <a:endParaRPr lang="fa-IR" sz="28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94457440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smtClean="0">
                <a:solidFill>
                  <a:schemeClr val="accent1">
                    <a:lumMod val="75000"/>
                  </a:schemeClr>
                </a:solidFill>
                <a:latin typeface="Adobe Arabic" panose="02040503050201020203" pitchFamily="18" charset="-78"/>
                <a:cs typeface="Adobe Arabic" panose="02040503050201020203" pitchFamily="18" charset="-78"/>
              </a:rPr>
              <a:t>انواع میدان در الکتریسیته</a:t>
            </a:r>
            <a:endParaRPr lang="en-US"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620688"/>
            <a:ext cx="8424936" cy="4401205"/>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میدان الکترومغناطیسی</a:t>
            </a:r>
          </a:p>
          <a:p>
            <a:pPr marL="457200" indent="-457200" algn="just" rtl="1">
              <a:buClr>
                <a:schemeClr val="accent1">
                  <a:lumMod val="75000"/>
                </a:schemeClr>
              </a:buClr>
              <a:buFont typeface="Wingdings" panose="05000000000000000000" pitchFamily="2" charset="2"/>
              <a:buChar char="Ø"/>
            </a:pP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میدان الکتریکی</a:t>
            </a:r>
          </a:p>
          <a:p>
            <a:pPr marL="457200" indent="-457200" algn="just" rtl="1">
              <a:buClr>
                <a:schemeClr val="accent1">
                  <a:lumMod val="75000"/>
                </a:schemeClr>
              </a:buClr>
              <a:buFont typeface="Wingdings" panose="05000000000000000000" pitchFamily="2" charset="2"/>
              <a:buChar char="Ø"/>
            </a:pPr>
            <a:endParaRPr lang="fa-IR" sz="2800" b="1"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800" b="1"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800" b="1" dirty="0" smtClean="0">
                <a:latin typeface="Adobe Arabic" panose="02040503050201020203" pitchFamily="18" charset="-78"/>
                <a:cs typeface="Adobe Arabic" panose="02040503050201020203" pitchFamily="18" charset="-78"/>
              </a:rPr>
              <a:t>میدان الکترومغناطیسی</a:t>
            </a:r>
          </a:p>
          <a:p>
            <a:pPr marL="457200" indent="-457200" algn="just" rtl="1">
              <a:buClr>
                <a:schemeClr val="accent1">
                  <a:lumMod val="75000"/>
                </a:schemeClr>
              </a:buClr>
              <a:buFont typeface="Wingdings" panose="05000000000000000000" pitchFamily="2" charset="2"/>
              <a:buChar char="Ø"/>
            </a:pPr>
            <a:endParaRPr lang="fa-IR" sz="28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716830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a:solidFill>
                  <a:schemeClr val="accent1">
                    <a:lumMod val="75000"/>
                  </a:schemeClr>
                </a:solidFill>
                <a:latin typeface="Adobe Arabic" panose="02040503050201020203" pitchFamily="18" charset="-78"/>
                <a:cs typeface="Adobe Arabic" panose="02040503050201020203" pitchFamily="18" charset="-78"/>
              </a:rPr>
              <a:t>میدان الکترومغناطیسی</a:t>
            </a:r>
          </a:p>
        </p:txBody>
      </p:sp>
      <p:sp>
        <p:nvSpPr>
          <p:cNvPr id="15" name="Rectangle 14"/>
          <p:cNvSpPr/>
          <p:nvPr/>
        </p:nvSpPr>
        <p:spPr>
          <a:xfrm>
            <a:off x="467544" y="1099545"/>
            <a:ext cx="8424936" cy="1569660"/>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هرگاه از یک سیم جریان عبور کند در اطراف سیم یک میدان مغناطیسی ایجاد می شود. اگر مقدار جریان ثابت باشد، مقدار و جهت میدان مغناطیسی در هر نقطه از اطراف سیم ثابت خواهد بود. اما در صورتی که مقدار جریان متغییر باشد، در اطراف سیم یک میدان مغناطیسی متغییر ایجاد خواهد شد.</a:t>
            </a:r>
            <a:endParaRPr lang="fa-IR" sz="2400" dirty="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4783" y="2813222"/>
            <a:ext cx="4162425" cy="2457450"/>
          </a:xfrm>
          <a:prstGeom prst="rect">
            <a:avLst/>
          </a:prstGeom>
        </p:spPr>
      </p:pic>
    </p:spTree>
    <p:extLst>
      <p:ext uri="{BB962C8B-B14F-4D97-AF65-F5344CB8AC3E}">
        <p14:creationId xmlns:p14="http://schemas.microsoft.com/office/powerpoint/2010/main" val="166610548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a:solidFill>
                  <a:schemeClr val="accent1">
                    <a:lumMod val="75000"/>
                  </a:schemeClr>
                </a:solidFill>
                <a:latin typeface="Adobe Arabic" panose="02040503050201020203" pitchFamily="18" charset="-78"/>
                <a:cs typeface="Adobe Arabic" panose="02040503050201020203" pitchFamily="18" charset="-78"/>
              </a:rPr>
              <a:t>میدان </a:t>
            </a:r>
            <a:r>
              <a:rPr lang="fa-IR" sz="4400" dirty="0" smtClean="0">
                <a:solidFill>
                  <a:schemeClr val="accent1">
                    <a:lumMod val="75000"/>
                  </a:schemeClr>
                </a:solidFill>
                <a:latin typeface="Adobe Arabic" panose="02040503050201020203" pitchFamily="18" charset="-78"/>
                <a:cs typeface="Adobe Arabic" panose="02040503050201020203" pitchFamily="18" charset="-78"/>
              </a:rPr>
              <a:t>الکتریکی</a:t>
            </a:r>
            <a:endParaRPr lang="fa-IR"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1099545"/>
            <a:ext cx="8424936" cy="1938992"/>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اگر دو صفحه باردار را به یکدیگر نزدیک کنیم، بین دو صفحه، خطوط نیرویی به وجود می آید که آن را میدان الکتریکی گویند. خطوط نیرو، جهت و مقدار میدان الکتریکی را نشان می هد.</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خطوط نیروی هر یک از این بارها، میدان الکتریکی تولید می کنند. به علت اثر متقابل این دو   میدان، ذرات باردار یکدیگر را دفع یا جذب می کنند.</a:t>
            </a:r>
            <a:endParaRPr lang="fa-IR" sz="2400" dirty="0">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3095544"/>
            <a:ext cx="5227890" cy="2680482"/>
          </a:xfrm>
          <a:prstGeom prst="rect">
            <a:avLst/>
          </a:prstGeom>
        </p:spPr>
      </p:pic>
    </p:spTree>
    <p:extLst>
      <p:ext uri="{BB962C8B-B14F-4D97-AF65-F5344CB8AC3E}">
        <p14:creationId xmlns:p14="http://schemas.microsoft.com/office/powerpoint/2010/main" val="387766548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09" y="6093296"/>
            <a:ext cx="802185" cy="715810"/>
          </a:xfrm>
          <a:prstGeom prst="rect">
            <a:avLst/>
          </a:prstGeom>
        </p:spPr>
      </p:pic>
      <p:sp>
        <p:nvSpPr>
          <p:cNvPr id="10" name="Rectangle 9"/>
          <p:cNvSpPr/>
          <p:nvPr/>
        </p:nvSpPr>
        <p:spPr>
          <a:xfrm flipV="1">
            <a:off x="179512" y="5949280"/>
            <a:ext cx="8712968" cy="720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p:cNvSpPr txBox="1">
            <a:spLocks noChangeArrowheads="1"/>
          </p:cNvSpPr>
          <p:nvPr/>
        </p:nvSpPr>
        <p:spPr>
          <a:xfrm>
            <a:off x="1331640" y="6165305"/>
            <a:ext cx="7128792" cy="50405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000" dirty="0">
                <a:solidFill>
                  <a:schemeClr val="bg2">
                    <a:lumMod val="50000"/>
                  </a:schemeClr>
                </a:solidFill>
                <a:latin typeface="Adobe Arabic" panose="02040503050201020203" pitchFamily="18" charset="-78"/>
                <a:cs typeface="Adobe Arabic" panose="02040503050201020203" pitchFamily="18" charset="-78"/>
              </a:rPr>
              <a:t>IoT courses</a:t>
            </a:r>
            <a:endParaRPr lang="en-US" altLang="fa-IR" sz="2000" dirty="0" smtClean="0">
              <a:solidFill>
                <a:schemeClr val="bg2">
                  <a:lumMod val="50000"/>
                </a:schemeClr>
              </a:solidFill>
              <a:latin typeface="Adobe Arabic" panose="02040503050201020203" pitchFamily="18" charset="-78"/>
              <a:cs typeface="Adobe Arabic" panose="02040503050201020203" pitchFamily="18" charset="-78"/>
            </a:endParaRPr>
          </a:p>
        </p:txBody>
      </p:sp>
      <p:sp>
        <p:nvSpPr>
          <p:cNvPr id="12" name="Rectangle 2"/>
          <p:cNvSpPr txBox="1">
            <a:spLocks noChangeArrowheads="1"/>
          </p:cNvSpPr>
          <p:nvPr/>
        </p:nvSpPr>
        <p:spPr>
          <a:xfrm>
            <a:off x="8388424" y="6215375"/>
            <a:ext cx="612576" cy="567399"/>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rtl="1" fontAlgn="auto">
              <a:spcAft>
                <a:spcPts val="0"/>
              </a:spcAft>
            </a:pPr>
            <a:r>
              <a:rPr lang="en-US" altLang="fa-IR" sz="2400" dirty="0" smtClean="0">
                <a:ln>
                  <a:solidFill>
                    <a:schemeClr val="bg2">
                      <a:lumMod val="75000"/>
                    </a:schemeClr>
                  </a:solidFill>
                </a:ln>
                <a:solidFill>
                  <a:schemeClr val="bg2">
                    <a:lumMod val="75000"/>
                  </a:schemeClr>
                </a:solidFill>
                <a:latin typeface="Adobe Arabic" panose="02040503050201020203" pitchFamily="18" charset="-78"/>
                <a:cs typeface="Adobe Arabic" panose="02040503050201020203" pitchFamily="18" charset="-78"/>
              </a:rPr>
              <a:t>1/20</a:t>
            </a:r>
          </a:p>
        </p:txBody>
      </p:sp>
      <p:sp>
        <p:nvSpPr>
          <p:cNvPr id="4" name="Rectangle 3"/>
          <p:cNvSpPr/>
          <p:nvPr/>
        </p:nvSpPr>
        <p:spPr>
          <a:xfrm>
            <a:off x="0" y="-76745"/>
            <a:ext cx="9143999" cy="769441"/>
          </a:xfrm>
          <a:prstGeom prst="rect">
            <a:avLst/>
          </a:prstGeom>
        </p:spPr>
        <p:txBody>
          <a:bodyPr wrap="square">
            <a:spAutoFit/>
          </a:bodyPr>
          <a:lstStyle/>
          <a:p>
            <a:pPr algn="ctr"/>
            <a:r>
              <a:rPr lang="fa-IR" sz="4400" dirty="0">
                <a:solidFill>
                  <a:schemeClr val="accent1">
                    <a:lumMod val="75000"/>
                  </a:schemeClr>
                </a:solidFill>
                <a:latin typeface="Adobe Arabic" panose="02040503050201020203" pitchFamily="18" charset="-78"/>
                <a:cs typeface="Adobe Arabic" panose="02040503050201020203" pitchFamily="18" charset="-78"/>
              </a:rPr>
              <a:t>میدان </a:t>
            </a:r>
            <a:r>
              <a:rPr lang="fa-IR" sz="4400" dirty="0" smtClean="0">
                <a:solidFill>
                  <a:schemeClr val="accent1">
                    <a:lumMod val="75000"/>
                  </a:schemeClr>
                </a:solidFill>
                <a:latin typeface="Adobe Arabic" panose="02040503050201020203" pitchFamily="18" charset="-78"/>
                <a:cs typeface="Adobe Arabic" panose="02040503050201020203" pitchFamily="18" charset="-78"/>
              </a:rPr>
              <a:t>الکترومغناطیسی</a:t>
            </a:r>
            <a:endParaRPr lang="fa-IR" sz="4400" dirty="0">
              <a:solidFill>
                <a:schemeClr val="accent1">
                  <a:lumMod val="75000"/>
                </a:schemeClr>
              </a:solidFill>
              <a:latin typeface="Adobe Arabic" panose="02040503050201020203" pitchFamily="18" charset="-78"/>
              <a:cs typeface="Adobe Arabic" panose="02040503050201020203" pitchFamily="18" charset="-78"/>
            </a:endParaRPr>
          </a:p>
        </p:txBody>
      </p:sp>
      <p:sp>
        <p:nvSpPr>
          <p:cNvPr id="15" name="Rectangle 14"/>
          <p:cNvSpPr/>
          <p:nvPr/>
        </p:nvSpPr>
        <p:spPr>
          <a:xfrm>
            <a:off x="467544" y="742766"/>
            <a:ext cx="8424936" cy="3785652"/>
          </a:xfrm>
          <a:prstGeom prst="rect">
            <a:avLst/>
          </a:prstGeom>
        </p:spPr>
        <p:txBody>
          <a:bodyPr wrap="square">
            <a:spAutoFit/>
          </a:bodyPr>
          <a:lstStyle/>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میدانی است که توسط ذرات باردار الکتریکی که دارای شتاب هستند. در واقع برهم کنش دو میدان مغناطیسی و الکتریکی عمود بر هم یک </a:t>
            </a:r>
            <a:r>
              <a:rPr lang="fa-IR" sz="2400" dirty="0" smtClean="0">
                <a:latin typeface="Adobe Arabic" panose="02040503050201020203" pitchFamily="18" charset="-78"/>
                <a:cs typeface="Adobe Arabic" panose="02040503050201020203" pitchFamily="18" charset="-78"/>
              </a:rPr>
              <a:t>میدان الکترومغناطیس به وجود می آورد.</a:t>
            </a:r>
          </a:p>
          <a:p>
            <a:pPr marL="457200" indent="-457200" algn="just" rtl="1">
              <a:buClr>
                <a:schemeClr val="accent1">
                  <a:lumMod val="75000"/>
                </a:schemeClr>
              </a:buClr>
              <a:buFont typeface="Wingdings" panose="05000000000000000000" pitchFamily="2" charset="2"/>
              <a:buChar char="Ø"/>
            </a:pPr>
            <a:endParaRPr lang="fa-IR" sz="2400" dirty="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endParaRPr lang="fa-IR" sz="2400" dirty="0" smtClean="0">
              <a:latin typeface="Adobe Arabic" panose="02040503050201020203" pitchFamily="18" charset="-78"/>
              <a:cs typeface="Adobe Arabic" panose="02040503050201020203" pitchFamily="18" charset="-78"/>
            </a:endParaRPr>
          </a:p>
          <a:p>
            <a:pPr marL="457200" indent="-457200" algn="just" rtl="1">
              <a:buClr>
                <a:schemeClr val="accent1">
                  <a:lumMod val="75000"/>
                </a:schemeClr>
              </a:buClr>
              <a:buFont typeface="Wingdings" panose="05000000000000000000" pitchFamily="2" charset="2"/>
              <a:buChar char="Ø"/>
            </a:pPr>
            <a:r>
              <a:rPr lang="fa-IR" sz="2400" dirty="0" smtClean="0">
                <a:latin typeface="Adobe Arabic" panose="02040503050201020203" pitchFamily="18" charset="-78"/>
                <a:cs typeface="Adobe Arabic" panose="02040503050201020203" pitchFamily="18" charset="-78"/>
              </a:rPr>
              <a:t>در جایی که وسایل برقی استفاده می شود در اطراف آن میدان الکتریکی و مغناطیسی ایجاد می گردد. میدان الکترومغناطیسی در اطراف دستگاه های نظیر کامپیوتر، پرینتر و... بسیار پایین است اما در اطراف دستگاه های که با ولتاژ بالا کار میکنند نطیر ژنراتور بسیار بالا است</a:t>
            </a:r>
            <a:endParaRPr lang="fa-IR" sz="2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47684974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64983</TotalTime>
  <Words>673</Words>
  <Application>Microsoft Office PowerPoint</Application>
  <PresentationFormat>On-screen Show (4:3)</PresentationFormat>
  <Paragraphs>101</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Adobe Arabic</vt:lpstr>
      <vt:lpstr>Arabic Typesetting</vt:lpstr>
      <vt:lpstr>Arial</vt:lpstr>
      <vt:lpstr>Calibri</vt:lpstr>
      <vt:lpstr>Calibri Light</vt:lpstr>
      <vt:lpstr>Lucida Fax</vt:lpstr>
      <vt:lpstr>Times New Roman</vt:lpstr>
      <vt:lpstr>Wingdings</vt:lpstr>
      <vt:lpstr>Office Theme</vt:lpstr>
      <vt:lpstr>IoT courses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Mehdi</dc:creator>
  <cp:lastModifiedBy>jaberALU</cp:lastModifiedBy>
  <cp:revision>1411</cp:revision>
  <cp:lastPrinted>2012-09-30T09:38:28Z</cp:lastPrinted>
  <dcterms:created xsi:type="dcterms:W3CDTF">2009-04-17T06:12:38Z</dcterms:created>
  <dcterms:modified xsi:type="dcterms:W3CDTF">2019-12-16T06:18:17Z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TC060874521033</vt:lpwstr>
  </property>
</Properties>
</file>