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3" r:id="rId1"/>
  </p:sldMasterIdLst>
  <p:notesMasterIdLst>
    <p:notesMasterId r:id="rId6"/>
  </p:notesMasterIdLst>
  <p:handoutMasterIdLst>
    <p:handoutMasterId r:id="rId7"/>
  </p:handoutMasterIdLst>
  <p:sldIdLst>
    <p:sldId id="1183" r:id="rId2"/>
    <p:sldId id="1288" r:id="rId3"/>
    <p:sldId id="1289" r:id="rId4"/>
    <p:sldId id="1272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F0000"/>
    <a:srgbClr val="ADB9CA"/>
    <a:srgbClr val="FF0066"/>
    <a:srgbClr val="385723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86323" autoAdjust="0"/>
  </p:normalViewPr>
  <p:slideViewPr>
    <p:cSldViewPr>
      <p:cViewPr varScale="1">
        <p:scale>
          <a:sx n="71" d="100"/>
          <a:sy n="71" d="100"/>
        </p:scale>
        <p:origin x="11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r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6C248C55-8B8F-432E-91E7-250742666A26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 anchor="b"/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 smtClean="0"/>
            </a:lvl1pPr>
          </a:lstStyle>
          <a:p>
            <a:pPr>
              <a:defRPr/>
            </a:pPr>
            <a:fld id="{ECBD37AB-F0B0-4972-BEEE-A2838C06943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6169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algn="l" rtl="0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algn="r" rtl="0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l" rtl="0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 rtl="0" eaLnBrk="1" hangingPunct="1">
              <a:defRPr sz="1200" smtClean="0"/>
            </a:lvl1pPr>
          </a:lstStyle>
          <a:p>
            <a:pPr>
              <a:defRPr/>
            </a:pPr>
            <a:fld id="{AA4C9388-6FB5-4E38-9F68-69EEF63C820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331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77637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2390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0751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3815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D79911-467F-45CC-A6DD-6724A350E5D7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41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7754-C77E-4A3D-AED0-B540583AF53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81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AE456-039E-4DF1-BD69-38EB3F22968E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89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521B7-FAC6-42A4-802B-A888E145A8D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4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F2A1E-FA15-4D92-9AAE-C434D539194B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09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FEC4E-63C7-4C3A-8F3F-795801D09FBB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50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D4CEF-5727-40B7-A3B4-C71DCE6ACB6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77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E08A0-8BE0-4992-9AE5-CD3255652C3F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4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48CC4-8F79-46C0-95B8-457F60563FD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055AA-4C7D-4373-8FAF-FE913B2440FE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53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3F964-AD3D-4037-9CC0-F4775D51E66C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4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F916F8-98AD-48CF-B973-5AABB1ADC79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84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4" r:id="rId1"/>
    <p:sldLayoutId id="2147484735" r:id="rId2"/>
    <p:sldLayoutId id="2147484736" r:id="rId3"/>
    <p:sldLayoutId id="2147484737" r:id="rId4"/>
    <p:sldLayoutId id="2147484738" r:id="rId5"/>
    <p:sldLayoutId id="2147484739" r:id="rId6"/>
    <p:sldLayoutId id="2147484740" r:id="rId7"/>
    <p:sldLayoutId id="2147484741" r:id="rId8"/>
    <p:sldLayoutId id="2147484742" r:id="rId9"/>
    <p:sldLayoutId id="2147484743" r:id="rId10"/>
    <p:sldLayoutId id="214748474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64521" y="6381328"/>
            <a:ext cx="7772400" cy="386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 fontAlgn="auto">
              <a:spcAft>
                <a:spcPts val="0"/>
              </a:spcAft>
            </a:pPr>
            <a:r>
              <a:rPr lang="en-US" altLang="fa-IR" sz="1800" dirty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Think </a:t>
            </a:r>
            <a:r>
              <a:rPr lang="en-US" altLang="fa-IR" sz="1800" dirty="0" smtClean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big, Cleverly divide,  </a:t>
            </a:r>
            <a:r>
              <a:rPr lang="en-US" altLang="fa-IR" sz="1800" dirty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But start small</a:t>
            </a:r>
            <a:endParaRPr lang="en-US" altLang="fa-IR" sz="1800" dirty="0" smtClean="0">
              <a:solidFill>
                <a:schemeClr val="bg2">
                  <a:lumMod val="75000"/>
                </a:schemeClr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472011" cy="13135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2980" y="1700808"/>
            <a:ext cx="8395483" cy="38164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916833"/>
            <a:ext cx="8950684" cy="720080"/>
          </a:xfrm>
        </p:spPr>
        <p:txBody>
          <a:bodyPr>
            <a:noAutofit/>
          </a:bodyPr>
          <a:lstStyle/>
          <a:p>
            <a:pPr algn="l" rtl="1">
              <a:lnSpc>
                <a:spcPct val="150000"/>
              </a:lnSpc>
            </a:pPr>
            <a:r>
              <a:rPr lang="en-US" altLang="fa-IR" sz="2400" b="1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IoT courses</a:t>
            </a:r>
            <a:endParaRPr lang="fa-IR" altLang="fa-IR" sz="2400" b="1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243829"/>
            <a:ext cx="8136904" cy="2273403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Department </a:t>
            </a:r>
            <a:r>
              <a:rPr lang="en-US" sz="1600" dirty="0">
                <a:solidFill>
                  <a:schemeClr val="bg1"/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of Computer </a:t>
            </a:r>
            <a:r>
              <a:rPr lang="en-US" sz="1600" dirty="0" smtClean="0">
                <a:solidFill>
                  <a:schemeClr val="bg1"/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Engineering </a:t>
            </a:r>
            <a:r>
              <a:rPr lang="en-US" sz="1600" dirty="0" err="1" smtClean="0">
                <a:solidFill>
                  <a:schemeClr val="bg1"/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Amirkabir</a:t>
            </a:r>
            <a:r>
              <a:rPr lang="en-US" sz="1600" dirty="0" smtClean="0">
                <a:solidFill>
                  <a:schemeClr val="bg1"/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 University of Technology </a:t>
            </a:r>
            <a:endParaRPr lang="en-US" sz="1600" dirty="0" smtClean="0">
              <a:solidFill>
                <a:schemeClr val="bg1"/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  <a:p>
            <a:pPr algn="l">
              <a:defRPr/>
            </a:pPr>
            <a:endParaRPr lang="en-US" sz="1600" dirty="0">
              <a:solidFill>
                <a:schemeClr val="bg1"/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  <a:p>
            <a:pPr algn="l">
              <a:defRPr/>
            </a:pPr>
            <a:endParaRPr lang="en-US" sz="1600" dirty="0">
              <a:solidFill>
                <a:schemeClr val="bg1"/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Nov 2019</a:t>
            </a:r>
            <a:endParaRPr lang="en-US" sz="1600" dirty="0">
              <a:solidFill>
                <a:schemeClr val="bg1"/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70457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1/20</a:t>
            </a:r>
            <a:endParaRPr lang="en-US" altLang="fa-IR" sz="2400" dirty="0" smtClean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60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Node Red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897369"/>
            <a:ext cx="870478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نود رد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(Node-RED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)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توسط شرکت ای‌بی‌ام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(IBM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)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آمریکا و برای گسترش اینترنت اشیا نوشته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شده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Node-RED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یک ابزار برنامه نویسی برای اتصال دستگاه های سخت افزاری،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API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ها و سرویس های آنلاین به شیوه های جدید و جالب است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 محیط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Node-RED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از زبان برنامه نویسی قدرتمند جاوااسکریپت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JavaScript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)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) استفاده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می شود که یادگیری آن بسیار آسان است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fa-IR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Node – RED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قابلیت این را نیز دارد که در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Cloud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های مختلف، از جمله: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IBM Cloud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و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Microsoft Azure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اجرا شود و مورد استفاده قرارگیرد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fa-IR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 استفاده از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Node – RED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نحوه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طراحی و ساخت دستگاه های اینترنت اشیا (سرور، الکترونیک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، پروتکل ها)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با استفاده از محیط برنامه نویسی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Node – RED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 اساس پروژه های کاربردی بر بستر </a:t>
            </a:r>
            <a:r>
              <a:rPr lang="en-US" sz="2000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آموزش داده خواهد شد.</a:t>
            </a:r>
            <a:endParaRPr lang="fa-IR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en-US" sz="16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6448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0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Fritzing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897369"/>
            <a:ext cx="87047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نرم افزار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000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Fritzing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یک نرم افزار سورس باز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(Open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Source)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محصول کمپانی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Interaction Design Lab Potsdam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کشور آلمان می باشد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 استفاده از نرم افزار </a:t>
            </a:r>
            <a:r>
              <a:rPr lang="en-US" sz="20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Fritzing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به صورت کاملا گرافیکی میتوانید از کتابخانه بسیار خوب آن استفاده نموده و شماتیک و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PCB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خود را طراحی نمایید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از قابلیت های این نرم افزار می توان به موارد زیر اشاره کرد:</a:t>
            </a:r>
          </a:p>
          <a:p>
            <a:pPr marL="363538" algn="r" rtl="1">
              <a:buClr>
                <a:schemeClr val="accent1">
                  <a:lumMod val="75000"/>
                </a:schemeClr>
              </a:buClr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۱- داشتن کتابخانه ای متنوع از قطعات و انواع برد ها</a:t>
            </a:r>
          </a:p>
          <a:p>
            <a:pPr marL="363538" algn="r" rtl="1">
              <a:buClr>
                <a:schemeClr val="accent1">
                  <a:lumMod val="75000"/>
                </a:schemeClr>
              </a:buClr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۲- محیط کد نویسی برای تست </a:t>
            </a:r>
          </a:p>
          <a:p>
            <a:pPr marL="363538" algn="r" rtl="1">
              <a:buClr>
                <a:schemeClr val="accent1">
                  <a:lumMod val="75000"/>
                </a:schemeClr>
              </a:buClr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۳- محیط طراحی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PCB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بر اساس طراحی گرافیکی</a:t>
            </a:r>
          </a:p>
          <a:p>
            <a:pPr marL="363538" algn="r" rtl="1">
              <a:buClr>
                <a:schemeClr val="accent1">
                  <a:lumMod val="75000"/>
                </a:schemeClr>
              </a:buClr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۴- قابلیت اضافه کردن انواع برد ها</a:t>
            </a:r>
            <a:endParaRPr lang="fa-IR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en-US" sz="16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33660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95936" y="1656017"/>
            <a:ext cx="79208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8700" dirty="0" smtClean="0">
                <a:solidFill>
                  <a:schemeClr val="accent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?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755576" y="6131824"/>
            <a:ext cx="7772400" cy="386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 fontAlgn="auto">
              <a:spcAft>
                <a:spcPts val="0"/>
              </a:spcAft>
            </a:pPr>
            <a:r>
              <a:rPr lang="en-US" altLang="fa-IR" sz="2400" dirty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Think </a:t>
            </a:r>
            <a:r>
              <a:rPr lang="en-US" altLang="fa-IR" sz="2400" dirty="0" smtClean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big, Cleverly divide,  </a:t>
            </a:r>
            <a:r>
              <a:rPr lang="en-US" altLang="fa-IR" sz="2400" dirty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But start small</a:t>
            </a:r>
            <a:endParaRPr lang="en-US" altLang="fa-IR" sz="2400" dirty="0" smtClean="0">
              <a:solidFill>
                <a:schemeClr val="bg2">
                  <a:lumMod val="75000"/>
                </a:schemeClr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7817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60804</TotalTime>
  <Words>281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Adobe Arabic</vt:lpstr>
      <vt:lpstr>Arabic Typesetting</vt:lpstr>
      <vt:lpstr>Arial</vt:lpstr>
      <vt:lpstr>Calibri</vt:lpstr>
      <vt:lpstr>Calibri Light</vt:lpstr>
      <vt:lpstr>Lucida Fax</vt:lpstr>
      <vt:lpstr>Times New Roman</vt:lpstr>
      <vt:lpstr>Wingdings</vt:lpstr>
      <vt:lpstr>Office Theme</vt:lpstr>
      <vt:lpstr>IoT courses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Mehdi</dc:creator>
  <cp:lastModifiedBy>jaberALU</cp:lastModifiedBy>
  <cp:revision>1366</cp:revision>
  <cp:lastPrinted>2012-09-30T09:38:28Z</cp:lastPrinted>
  <dcterms:created xsi:type="dcterms:W3CDTF">2009-04-17T06:12:38Z</dcterms:created>
  <dcterms:modified xsi:type="dcterms:W3CDTF">2019-11-13T05:51:34Z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TC060874521033</vt:lpwstr>
  </property>
</Properties>
</file>