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3" r:id="rId1"/>
  </p:sldMasterIdLst>
  <p:notesMasterIdLst>
    <p:notesMasterId r:id="rId20"/>
  </p:notesMasterIdLst>
  <p:handoutMasterIdLst>
    <p:handoutMasterId r:id="rId21"/>
  </p:handoutMasterIdLst>
  <p:sldIdLst>
    <p:sldId id="1183" r:id="rId2"/>
    <p:sldId id="1253" r:id="rId3"/>
    <p:sldId id="1255" r:id="rId4"/>
    <p:sldId id="1278" r:id="rId5"/>
    <p:sldId id="1279" r:id="rId6"/>
    <p:sldId id="1280" r:id="rId7"/>
    <p:sldId id="1281" r:id="rId8"/>
    <p:sldId id="1283" r:id="rId9"/>
    <p:sldId id="1284" r:id="rId10"/>
    <p:sldId id="1285" r:id="rId11"/>
    <p:sldId id="1286" r:id="rId12"/>
    <p:sldId id="1293" r:id="rId13"/>
    <p:sldId id="1288" r:id="rId14"/>
    <p:sldId id="1290" r:id="rId15"/>
    <p:sldId id="1289" r:id="rId16"/>
    <p:sldId id="1291" r:id="rId17"/>
    <p:sldId id="1272" r:id="rId18"/>
    <p:sldId id="1294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0000"/>
    <a:srgbClr val="ADB9CA"/>
    <a:srgbClr val="FF0066"/>
    <a:srgbClr val="385723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86323" autoAdjust="0"/>
  </p:normalViewPr>
  <p:slideViewPr>
    <p:cSldViewPr>
      <p:cViewPr varScale="1">
        <p:scale>
          <a:sx n="71" d="100"/>
          <a:sy n="71" d="100"/>
        </p:scale>
        <p:origin x="11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6C248C55-8B8F-432E-91E7-250742666A26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 anchor="b"/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 smtClean="0"/>
            </a:lvl1pPr>
          </a:lstStyle>
          <a:p>
            <a:pPr>
              <a:defRPr/>
            </a:pPr>
            <a:fld id="{ECBD37AB-F0B0-4972-BEEE-A2838C06943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69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l" rtl="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rtl="0" eaLnBrk="1" hangingPunct="1">
              <a:defRPr sz="1200" smtClean="0"/>
            </a:lvl1pPr>
          </a:lstStyle>
          <a:p>
            <a:pPr>
              <a:defRPr/>
            </a:pPr>
            <a:fld id="{AA4C9388-6FB5-4E38-9F68-69EEF63C820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331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7637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4434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51345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63652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1049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19397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25159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8647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3815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2716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1794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456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616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3071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7556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3456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50C45-49EB-4BC9-A9AF-B4993F588C5F}" type="slidenum">
              <a:rPr lang="ar-SA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078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79911-467F-45CC-A6DD-6724A350E5D7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4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7754-C77E-4A3D-AED0-B540583AF53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81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E456-039E-4DF1-BD69-38EB3F22968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521B7-FAC6-42A4-802B-A888E145A8D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4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F2A1E-FA15-4D92-9AAE-C434D539194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0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EC4E-63C7-4C3A-8F3F-795801D09FB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5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D4CEF-5727-40B7-A3B4-C71DCE6ACB6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7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E08A0-8BE0-4992-9AE5-CD3255652C3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48CC4-8F79-46C0-95B8-457F60563FD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055AA-4C7D-4373-8FAF-FE913B2440F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53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3F964-AD3D-4037-9CC0-F4775D51E66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F916F8-98AD-48CF-B973-5AABB1ADC79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8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4" r:id="rId1"/>
    <p:sldLayoutId id="2147484735" r:id="rId2"/>
    <p:sldLayoutId id="2147484736" r:id="rId3"/>
    <p:sldLayoutId id="2147484737" r:id="rId4"/>
    <p:sldLayoutId id="2147484738" r:id="rId5"/>
    <p:sldLayoutId id="2147484739" r:id="rId6"/>
    <p:sldLayoutId id="2147484740" r:id="rId7"/>
    <p:sldLayoutId id="2147484741" r:id="rId8"/>
    <p:sldLayoutId id="2147484742" r:id="rId9"/>
    <p:sldLayoutId id="2147484743" r:id="rId10"/>
    <p:sldLayoutId id="214748474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64521" y="6381328"/>
            <a:ext cx="7772400" cy="386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 fontAlgn="auto">
              <a:spcAft>
                <a:spcPts val="0"/>
              </a:spcAft>
            </a:pPr>
            <a:r>
              <a:rPr lang="en-US" altLang="fa-IR" sz="18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Think </a:t>
            </a:r>
            <a:r>
              <a:rPr lang="en-US" altLang="fa-IR" sz="1800" dirty="0" smtClean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big, Cleverly divide,  </a:t>
            </a:r>
            <a:r>
              <a:rPr lang="en-US" altLang="fa-IR" sz="18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But start small</a:t>
            </a:r>
            <a:endParaRPr lang="en-US" altLang="fa-IR" sz="1800" dirty="0" smtClean="0">
              <a:solidFill>
                <a:schemeClr val="bg2">
                  <a:lumMod val="75000"/>
                </a:schemeClr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472011" cy="13135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2980" y="1700808"/>
            <a:ext cx="8395483" cy="38164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916833"/>
            <a:ext cx="8950684" cy="720080"/>
          </a:xfrm>
        </p:spPr>
        <p:txBody>
          <a:bodyPr>
            <a:noAutofit/>
          </a:bodyPr>
          <a:lstStyle/>
          <a:p>
            <a:pPr algn="l" rtl="1">
              <a:lnSpc>
                <a:spcPct val="150000"/>
              </a:lnSpc>
            </a:pPr>
            <a:r>
              <a:rPr lang="en-US" altLang="fa-IR" sz="2400" b="1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IoT courses</a:t>
            </a:r>
            <a:endParaRPr lang="fa-IR" altLang="fa-IR" sz="2400" b="1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243829"/>
            <a:ext cx="7790291" cy="227340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Department </a:t>
            </a:r>
            <a: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of Computer Engineering and Information </a:t>
            </a: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Technology</a:t>
            </a:r>
          </a:p>
          <a:p>
            <a:pPr algn="l">
              <a:defRPr/>
            </a:pPr>
            <a:endParaRPr lang="en-US" sz="1600" dirty="0" smtClean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  <a:p>
            <a:pPr algn="l">
              <a:defRPr/>
            </a:pPr>
            <a:endParaRPr lang="en-US" sz="1600" dirty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  <a:p>
            <a:pPr algn="l">
              <a:defRPr/>
            </a:pPr>
            <a:endParaRPr lang="en-US" sz="1600" dirty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Nov 2019</a:t>
            </a:r>
            <a:endParaRPr lang="en-US" sz="1600" dirty="0">
              <a:solidFill>
                <a:schemeClr val="bg1"/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7045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Module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3447" y="687639"/>
            <a:ext cx="9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3: Application</a:t>
            </a:r>
          </a:p>
          <a:p>
            <a:pPr marL="457200" indent="-188913"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n-US" sz="24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Platform</a:t>
            </a:r>
          </a:p>
          <a:p>
            <a:pPr marL="444500" indent="101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Understanding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Data, Information,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knowledge</a:t>
            </a:r>
            <a:endParaRPr lang="fa-IR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44500" indent="101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Data Encoding</a:t>
            </a:r>
            <a:endParaRPr lang="fa-IR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44500" indent="101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Storage and interpretation Structured and unstructured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data</a:t>
            </a:r>
          </a:p>
          <a:p>
            <a:pPr marL="444500" indent="101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IoT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&amp; Big-data</a:t>
            </a:r>
            <a:endParaRPr lang="fa-IR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Cloud / Fog / Edge computing</a:t>
            </a:r>
          </a:p>
          <a:p>
            <a:pPr marL="538163" indent="-936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Analytics(Data pre-processing,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integration, Real-Time/Streaming Analytics, Predictive and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Prescriptive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631825" indent="-18732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platforms: AWS IoT, Microsoft Azure, Watson IoT, </a:t>
            </a:r>
            <a:r>
              <a:rPr lang="en-US" sz="20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ThingSpeak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etc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fa-IR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90799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Module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3447" y="687639"/>
            <a:ext cx="9001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3: Application</a:t>
            </a:r>
          </a:p>
          <a:p>
            <a:pPr marL="268288">
              <a:buClr>
                <a:schemeClr val="accent1">
                  <a:lumMod val="75000"/>
                </a:schemeClr>
              </a:buClr>
            </a:pPr>
            <a:r>
              <a:rPr lang="en-US" sz="2400" b="1" dirty="0" smtClean="0">
                <a:solidFill>
                  <a:srgbClr val="0070C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2.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Machine Learning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What is Machine Learning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?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 to Machine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Learning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Types of Machine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Learning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Supervised machine learning – Regression,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Classification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Unsupervised learning – Clustering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Model performance evaluation</a:t>
            </a:r>
          </a:p>
          <a:p>
            <a:pPr marL="611188" indent="-1666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Predictive maintenance IoT system application and case study 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66700" indent="-266700">
              <a:buClr>
                <a:schemeClr val="accent1">
                  <a:lumMod val="75000"/>
                </a:schemeClr>
              </a:buClr>
            </a:pP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 </a:t>
            </a: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Open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Issues</a:t>
            </a:r>
          </a:p>
          <a:p>
            <a:pPr marL="457200" indent="-188913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IoT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Security</a:t>
            </a:r>
          </a:p>
          <a:p>
            <a:pPr marL="457200" indent="-188913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Programming</a:t>
            </a: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22543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book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703282"/>
            <a:ext cx="900100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“Precision: Principles, Practices and Solutions for the Internet of Things” by Timothy Chou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13" y="1429388"/>
            <a:ext cx="2746111" cy="41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Node Red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897369"/>
            <a:ext cx="87047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نود رد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(Node-RED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توسط شرکت ای‌بی‌ام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(IBM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آمریکا و برای گسترش اینترنت اشیا نوشته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شده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Node-RED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یک ابزار برنامه نویسی برای اتصال دستگاه های سخت افزاری،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API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ها و سرویس های آنلاین به شیوه های جدید و جالب است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محیط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Node-RED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از زبان برنامه نویسی قدرتمند جاوااسکریپت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JavaScript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 استفاده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 که یادگیری آن بسیار آسان است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 – RED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قابلیت این را نیز دارد که در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Cloud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های مختلف، از جمله: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IBM Cloud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و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Microsoft Azure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اجرا شود و مورد استفاده قرارگیرد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 استفاده از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 – RED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نحوه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طراحی و ساخت دستگاه های اینترنت اشیا (سرور، الکترونیک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، پروتکل ها)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با استفاده از محیط برنامه نویسی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Node – RED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 اساس پروژه های کاربردی بر بستر </a:t>
            </a:r>
            <a:r>
              <a:rPr lang="en-US" sz="20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آموزش داده خواهد شد.</a:t>
            </a:r>
            <a:endParaRPr lang="fa-IR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6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3747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1"/>
            <a:ext cx="8712967" cy="51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27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Fritzing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897369"/>
            <a:ext cx="8704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نرم افزار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Fritzing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یک نرم افزار سورس باز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(Open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Source)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محصول کمپانی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Interaction Design Lab Potsdam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کشور آلمان می باشد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 استفاده از نرم افزار </a:t>
            </a:r>
            <a:r>
              <a:rPr lang="en-US" sz="20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Fritzing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صورت کاملا گرافیکی میتوانید از کتابخانه بسیار خوب آن استفاده نموده و شماتیک و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PCB </a:t>
            </a:r>
            <a:r>
              <a:rPr lang="fa-IR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خود را طراحی نمایید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از قابلیت های این نرم افزار می توان به موارد زیر اشاره کرد: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۱- داشتن کتابخانه ای متنوع از قطعات و انواع برد ها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۲- محیط کد نویسی برای تست 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۳- محیط طراحی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PCB</a:t>
            </a: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بر اساس طراحی گرافیکی</a:t>
            </a:r>
          </a:p>
          <a:p>
            <a:pPr marL="363538" algn="r" rtl="1">
              <a:buClr>
                <a:schemeClr val="accent1">
                  <a:lumMod val="75000"/>
                </a:schemeClr>
              </a:buClr>
            </a:pPr>
            <a:r>
              <a:rPr lang="fa-IR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۴- قابلیت اضافه کردن انواع برد ها</a:t>
            </a:r>
            <a:endParaRPr lang="fa-IR" sz="2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6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5606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332656"/>
            <a:ext cx="869437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1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95936" y="1656017"/>
            <a:ext cx="79208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8700" dirty="0" smtClean="0">
                <a:solidFill>
                  <a:schemeClr val="accent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55576" y="6131824"/>
            <a:ext cx="7772400" cy="386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 fontAlgn="auto">
              <a:spcAft>
                <a:spcPts val="0"/>
              </a:spcAft>
            </a:pPr>
            <a:r>
              <a:rPr lang="en-US" altLang="fa-IR" sz="24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Think </a:t>
            </a:r>
            <a:r>
              <a:rPr lang="en-US" altLang="fa-IR" sz="2400" dirty="0" smtClean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big, Cleverly divide,  </a:t>
            </a:r>
            <a:r>
              <a:rPr lang="en-US" altLang="fa-IR" sz="2400" dirty="0">
                <a:solidFill>
                  <a:schemeClr val="bg2">
                    <a:lumMod val="75000"/>
                  </a:schemeClr>
                </a:solidFill>
                <a:latin typeface="Lucida Fax" panose="02060602050505020204" pitchFamily="18" charset="0"/>
                <a:cs typeface="Adobe Arabic" panose="02040503050201020203" pitchFamily="18" charset="-78"/>
              </a:rPr>
              <a:t>But start small</a:t>
            </a:r>
            <a:endParaRPr lang="en-US" altLang="fa-IR" sz="2400" dirty="0" smtClean="0">
              <a:solidFill>
                <a:schemeClr val="bg2">
                  <a:lumMod val="75000"/>
                </a:schemeClr>
              </a:solidFill>
              <a:latin typeface="Lucida Fax" panose="02060602050505020204" pitchFamily="18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7817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1286" y="2276872"/>
            <a:ext cx="576064" cy="2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8976" y="48147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3851756"/>
            <a:ext cx="576064" cy="90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76372" y="478432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Morgan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7424" y="47715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24222" y="4403873"/>
            <a:ext cx="576064" cy="367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14061" y="47843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3885" y="18934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۲۰۰ میلیارد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4977" y="34290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۷۵ میلیارد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9073" y="370774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۵۰ میلیارد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7944" y="399577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۲۶ میلیارد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82711" y="4082512"/>
            <a:ext cx="576064" cy="67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331640" y="6165305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6632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44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طرح درس اینترنت اشیاء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9201" y="692696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عنوان درس چیه؟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توضیحات درس؟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اهداف درس چیه؟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پیش نیاز های درس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چیه؟ 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تقویم درس؟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منابع درس؟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آزمایشگاه درس 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سایت درس؟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سوالات پر تکرار؟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ارزیابی ها، تمرین، پروژه ترم،  میان ترم،حل تمرین،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درس برای چه افرادی مفید هست؟</a:t>
            </a:r>
          </a:p>
          <a:p>
            <a:pPr marL="457200" indent="-4572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بعد از گذارندن درس چه چیزهایی یاد می گیریم؟</a:t>
            </a:r>
          </a:p>
        </p:txBody>
      </p:sp>
    </p:spTree>
    <p:extLst>
      <p:ext uri="{BB962C8B-B14F-4D97-AF65-F5344CB8AC3E}">
        <p14:creationId xmlns:p14="http://schemas.microsoft.com/office/powerpoint/2010/main" val="1028849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14432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060848"/>
            <a:ext cx="9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درس هایی انلاین در حوزه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درس واحد در حوزه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‌ نداریم (تحلیل داده در حوزه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fa-IR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وسنسور ها در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یا مقدمه ای بر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(IoT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برگزاری دوره در حوزه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‌ در مراحل اولیه هست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165305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1619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14432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44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درس های ارائه شده توسط پلتفرم های آنلاین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1628800"/>
            <a:ext cx="9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Coursera</a:t>
            </a:r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(۵۱ درس در حوزه اینترنت اشیاء تعریف شده )</a:t>
            </a: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EdX</a:t>
            </a: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820737" indent="-457200" algn="r" rt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 to the Internet of Things (IoT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820737" indent="-457200" algn="r" rt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6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Weeks</a:t>
            </a: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820737" indent="-457200" algn="r" rt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دانشگاه کورتین</a:t>
            </a: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Alison </a:t>
            </a:r>
            <a:endParaRPr lang="fa-IR" sz="28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Udemy</a:t>
            </a: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fa-IR" sz="28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165305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9765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Table of Content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515578"/>
            <a:ext cx="9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1">
              <a:buClr>
                <a:schemeClr val="accent1">
                  <a:lumMod val="75000"/>
                </a:schemeClr>
              </a:buClr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1: Foundations and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Sound understanding of core concepts, background technologies and sub-domains of IoT.</a:t>
            </a:r>
            <a:endParaRPr lang="fa-IR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depth understanding of IoT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system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Architecting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end to end IoT system.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Understanding business needs and translating requirements into supporting architecture and models.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Analyzing existing business processes to understand and build technical strategy to develop need aligned technical solutions.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Understanding available technologies and selection criteria to define integrated solutions addressing scalability, interoperability and reliability.</a:t>
            </a:r>
            <a:endParaRPr lang="fa-IR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71426"/>
            <a:ext cx="9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buClr>
                <a:schemeClr val="accent1">
                  <a:lumMod val="75000"/>
                </a:schemeClr>
              </a:buClr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: Technologies</a:t>
            </a:r>
            <a:endParaRPr lang="en-US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Knowledge and skills of sensors, microcontrollers,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Raspberry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Pi as prototyping platform and communication interfaces (</a:t>
            </a:r>
            <a:r>
              <a:rPr lang="en-US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WiFi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/Bluetooth/</a:t>
            </a:r>
            <a:r>
              <a:rPr lang="en-US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LoRa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).</a:t>
            </a:r>
            <a:endParaRPr lang="en-US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Knowledge and skills to design and build network based on client-server and publish-subscribe to connect, collect data, monitor and manage assets.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Knowledge and skill to write device, gateway and server side scripts and apps to aggregate and analyze sensor data.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Knowledge and skills to select/consume APIs, application layer protocols and web services architectures for seamless integration of various components (Device, Network &amp; Cloud) of an IoT ecosystem.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Knowledge of standard development initiatives and reference architectures.</a:t>
            </a:r>
            <a:endParaRPr lang="fa-IR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2207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Table of Content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1556792"/>
            <a:ext cx="9001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1">
              <a:buClr>
                <a:schemeClr val="accent1">
                  <a:lumMod val="75000"/>
                </a:schemeClr>
              </a:buClr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3: Application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Understanding of deploying various types of analytics/Machine learning on sensor data to define context, find faults, ensure quality, and extract actionable insights.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Understanding of cloud infrastructure, services, APIs, and architectures of commercial and industrial cloud platforms.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Integration of IoT with enterprise and user applications (Mobile Phone/SCADA/Enterprise Apps)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Understanding of prevalent computing architectures – distributed, centralized, edge and Fog. (AWS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Greengrass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and Azure IoT Edge SDK edge gateway services)</a:t>
            </a:r>
          </a:p>
          <a:p>
            <a:pPr marL="342900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End to End IoT Solution development and deployment on cloud platform.</a:t>
            </a:r>
            <a:endParaRPr lang="fa-IR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0371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Module 1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681995"/>
            <a:ext cx="9001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1: Foundations and Principles</a:t>
            </a:r>
          </a:p>
          <a:p>
            <a:pPr marL="457200" indent="-188913">
              <a:buClr>
                <a:schemeClr val="accent1">
                  <a:lumMod val="75000"/>
                </a:schemeClr>
              </a:buClr>
              <a:buFont typeface="+mj-lt"/>
              <a:buAutoNum type="arabicPeriod"/>
              <a:tabLst>
                <a:tab pos="8605838" algn="l"/>
              </a:tabLst>
            </a:pP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to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Understanding the IoT landscape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Concepts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&amp;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Definitions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How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does it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work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History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and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evolution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Difference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between Embedded device and IoT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device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Properties of IoT device</a:t>
            </a:r>
            <a:endParaRPr lang="en-US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Economic potentials</a:t>
            </a:r>
          </a:p>
          <a:p>
            <a:pPr marL="609600" indent="-1651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8605838" algn="l"/>
              </a:tabLst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Future trends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485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460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Module 1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613427"/>
            <a:ext cx="9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1: Foundations and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</a:t>
            </a:r>
          </a:p>
          <a:p>
            <a:pPr indent="268288">
              <a:buClr>
                <a:schemeClr val="accent1">
                  <a:lumMod val="75000"/>
                </a:schemeClr>
              </a:buClr>
            </a:pPr>
            <a:r>
              <a:rPr lang="en-US" sz="2400" b="1" dirty="0">
                <a:solidFill>
                  <a:srgbClr val="0070C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2.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IoT Reference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Architectures</a:t>
            </a:r>
          </a:p>
          <a:p>
            <a:pPr marL="457200" indent="809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IoT Ecosystem</a:t>
            </a:r>
          </a:p>
          <a:p>
            <a:pPr marL="457200" indent="809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IoT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use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cases</a:t>
            </a:r>
          </a:p>
          <a:p>
            <a:pPr marL="457200" indent="809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IoT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Solution Architecture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90633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6093296"/>
            <a:ext cx="802185" cy="715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179512" y="5949280"/>
            <a:ext cx="871296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8424" y="6215375"/>
            <a:ext cx="612576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2/20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3026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Module 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31640" y="6093296"/>
            <a:ext cx="7128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 fontAlgn="auto">
              <a:spcAft>
                <a:spcPts val="0"/>
              </a:spcAft>
            </a:pPr>
            <a:r>
              <a:rPr lang="en-US" altLang="fa-IR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IoT courses</a:t>
            </a:r>
            <a:endParaRPr lang="en-US" altLang="fa-IR" sz="2000" dirty="0" smtClean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460404"/>
            <a:ext cx="9001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buClr>
                <a:schemeClr val="accent1">
                  <a:lumMod val="75000"/>
                </a:schemeClr>
              </a:buClr>
            </a:pP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Module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2: Technologies</a:t>
            </a:r>
            <a:endParaRPr lang="fa-IR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188913"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Basic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electronics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&amp;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wireless 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445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Introduction to the basic electronics</a:t>
            </a:r>
          </a:p>
          <a:p>
            <a:pPr marL="4445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frequency and amplitude of signal</a:t>
            </a:r>
          </a:p>
          <a:p>
            <a:pPr marL="4445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Basic wireless </a:t>
            </a:r>
            <a:endParaRPr lang="en-US" sz="20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indent="268288">
              <a:buClr>
                <a:schemeClr val="accent1">
                  <a:lumMod val="75000"/>
                </a:schemeClr>
              </a:buClr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2.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IoT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components</a:t>
            </a:r>
          </a:p>
          <a:p>
            <a:pPr marL="4445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Sensors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and Actuators – Classification </a:t>
            </a:r>
          </a:p>
          <a:p>
            <a:pPr marL="444500" indent="101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Microcontroller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and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SoCs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– Selection criteria, Leading manufactures</a:t>
            </a:r>
          </a:p>
          <a:p>
            <a:pPr marL="444500" indent="101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Embedded Development Boards – Arduino, Raspberry Pi, </a:t>
            </a:r>
            <a:r>
              <a:rPr lang="en-US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NodeMCU</a:t>
            </a:r>
            <a:endParaRPr lang="en-US" sz="24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indent="268288">
              <a:buClr>
                <a:schemeClr val="accent1">
                  <a:lumMod val="75000"/>
                </a:schemeClr>
              </a:buClr>
            </a:pPr>
            <a:r>
              <a:rPr lang="en-US" sz="2000" b="1" dirty="0" smtClean="0">
                <a:solidFill>
                  <a:srgbClr val="0070C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3. </a:t>
            </a:r>
            <a:r>
              <a:rPr lang="en-US" sz="2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IoT </a:t>
            </a:r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networks</a:t>
            </a:r>
            <a:endParaRPr lang="en-US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809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Protocol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stacks</a:t>
            </a:r>
            <a:endParaRPr lang="en-US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809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Emergence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of low-power, long-range</a:t>
            </a:r>
            <a:endParaRPr lang="en-US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8096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Data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link layer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technologies</a:t>
            </a:r>
          </a:p>
          <a:p>
            <a:pPr marL="631825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Wired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Communication Protocols (UART, USART, I2C,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SPI)</a:t>
            </a:r>
            <a:endParaRPr lang="en-US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631825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Wireless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Communication Protocols (Bluetooth,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WiFi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Overview of LPWAN (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LoRa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NBIoT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))</a:t>
            </a:r>
            <a:endParaRPr lang="en-US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631825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Networking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Protocols (OSI Reference Model, TCP/IP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endParaRPr lang="fa-IR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631825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Application Protocols </a:t>
            </a:r>
            <a:r>
              <a:rPr lang="fa-IR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XMPP,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CoAP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MQTT, AMQP, </a:t>
            </a:r>
            <a:r>
              <a:rPr lang="en-US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WebSocket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, etc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.)</a:t>
            </a:r>
          </a:p>
          <a:p>
            <a:pPr marL="631825" indent="-16827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IoT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network architecture </a:t>
            </a:r>
            <a:r>
              <a:rPr lang="fa-IR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Client-Server </a:t>
            </a: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vs </a:t>
            </a:r>
            <a:r>
              <a:rPr lang="en-US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Publish-Subscribe</a:t>
            </a:r>
            <a:r>
              <a:rPr lang="fa-IR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287996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64056</TotalTime>
  <Words>1115</Words>
  <Application>Microsoft Office PowerPoint</Application>
  <PresentationFormat>On-screen Show (4:3)</PresentationFormat>
  <Paragraphs>194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Adobe Arabic</vt:lpstr>
      <vt:lpstr>Arabic Typesetting</vt:lpstr>
      <vt:lpstr>Arial</vt:lpstr>
      <vt:lpstr>B Nazanin</vt:lpstr>
      <vt:lpstr>Calibri</vt:lpstr>
      <vt:lpstr>Calibri Light</vt:lpstr>
      <vt:lpstr>Lucida Fax</vt:lpstr>
      <vt:lpstr>Times New Roman</vt:lpstr>
      <vt:lpstr>Wingdings</vt:lpstr>
      <vt:lpstr>Office Theme</vt:lpstr>
      <vt:lpstr>IoT courses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Mehdi</dc:creator>
  <cp:lastModifiedBy>jaberALU</cp:lastModifiedBy>
  <cp:revision>1380</cp:revision>
  <cp:lastPrinted>2012-09-30T09:38:28Z</cp:lastPrinted>
  <dcterms:created xsi:type="dcterms:W3CDTF">2009-04-17T06:12:38Z</dcterms:created>
  <dcterms:modified xsi:type="dcterms:W3CDTF">2019-12-01T16:31:04Z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