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9" r:id="rId3"/>
    <p:sldId id="263" r:id="rId4"/>
    <p:sldId id="268" r:id="rId5"/>
    <p:sldId id="270" r:id="rId6"/>
    <p:sldId id="271"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B3C5"/>
    <a:srgbClr val="1CA4BE"/>
    <a:srgbClr val="AAAFB3"/>
    <a:srgbClr val="4B5151"/>
    <a:srgbClr val="18B49C"/>
    <a:srgbClr val="E7E6E6"/>
    <a:srgbClr val="0387AD"/>
    <a:srgbClr val="0696BB"/>
    <a:srgbClr val="01779B"/>
    <a:srgbClr val="53C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7" autoAdjust="0"/>
    <p:restoredTop sz="94634" autoAdjust="0"/>
  </p:normalViewPr>
  <p:slideViewPr>
    <p:cSldViewPr snapToGrid="0" showGuides="1">
      <p:cViewPr varScale="1">
        <p:scale>
          <a:sx n="71" d="100"/>
          <a:sy n="71" d="100"/>
        </p:scale>
        <p:origin x="546" y="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A838E-8942-497B-8EA6-A21124D39647}"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61BEB-35DA-498F-9F88-C82846C03E6B}" type="slidenum">
              <a:rPr lang="en-US" smtClean="0"/>
              <a:t>‹#›</a:t>
            </a:fld>
            <a:endParaRPr lang="en-US"/>
          </a:p>
        </p:txBody>
      </p:sp>
    </p:spTree>
    <p:extLst>
      <p:ext uri="{BB962C8B-B14F-4D97-AF65-F5344CB8AC3E}">
        <p14:creationId xmlns:p14="http://schemas.microsoft.com/office/powerpoint/2010/main" val="3250757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334639"/>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838200" y="1975104"/>
            <a:ext cx="2286000" cy="2286000"/>
          </a:xfrm>
          <a:custGeom>
            <a:avLst/>
            <a:gdLst>
              <a:gd name="connsiteX0" fmla="*/ 0 w 2286000"/>
              <a:gd name="connsiteY0" fmla="*/ 0 h 2286000"/>
              <a:gd name="connsiteX1" fmla="*/ 2286000 w 2286000"/>
              <a:gd name="connsiteY1" fmla="*/ 0 h 2286000"/>
              <a:gd name="connsiteX2" fmla="*/ 2286000 w 2286000"/>
              <a:gd name="connsiteY2" fmla="*/ 2286000 h 2286000"/>
              <a:gd name="connsiteX3" fmla="*/ 0 w 228600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lnTo>
                  <a:pt x="2286000" y="0"/>
                </a:lnTo>
                <a:lnTo>
                  <a:pt x="2286000" y="2286000"/>
                </a:lnTo>
                <a:lnTo>
                  <a:pt x="0" y="2286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9" name="Picture Placeholder 8"/>
          <p:cNvSpPr>
            <a:spLocks noGrp="1"/>
          </p:cNvSpPr>
          <p:nvPr>
            <p:ph type="pic" sz="quarter" idx="11"/>
          </p:nvPr>
        </p:nvSpPr>
        <p:spPr>
          <a:xfrm>
            <a:off x="3581400" y="1975104"/>
            <a:ext cx="2286000" cy="2286000"/>
          </a:xfrm>
          <a:custGeom>
            <a:avLst/>
            <a:gdLst>
              <a:gd name="connsiteX0" fmla="*/ 0 w 2286000"/>
              <a:gd name="connsiteY0" fmla="*/ 0 h 2286000"/>
              <a:gd name="connsiteX1" fmla="*/ 2286000 w 2286000"/>
              <a:gd name="connsiteY1" fmla="*/ 0 h 2286000"/>
              <a:gd name="connsiteX2" fmla="*/ 2286000 w 2286000"/>
              <a:gd name="connsiteY2" fmla="*/ 2286000 h 2286000"/>
              <a:gd name="connsiteX3" fmla="*/ 0 w 228600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lnTo>
                  <a:pt x="2286000" y="0"/>
                </a:lnTo>
                <a:lnTo>
                  <a:pt x="2286000" y="2286000"/>
                </a:lnTo>
                <a:lnTo>
                  <a:pt x="0" y="2286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10" name="Picture Placeholder 9"/>
          <p:cNvSpPr>
            <a:spLocks noGrp="1"/>
          </p:cNvSpPr>
          <p:nvPr>
            <p:ph type="pic" sz="quarter" idx="12"/>
          </p:nvPr>
        </p:nvSpPr>
        <p:spPr>
          <a:xfrm>
            <a:off x="6324600" y="1975104"/>
            <a:ext cx="2286000" cy="2286000"/>
          </a:xfrm>
          <a:custGeom>
            <a:avLst/>
            <a:gdLst>
              <a:gd name="connsiteX0" fmla="*/ 0 w 2286000"/>
              <a:gd name="connsiteY0" fmla="*/ 0 h 2286000"/>
              <a:gd name="connsiteX1" fmla="*/ 2286000 w 2286000"/>
              <a:gd name="connsiteY1" fmla="*/ 0 h 2286000"/>
              <a:gd name="connsiteX2" fmla="*/ 2286000 w 2286000"/>
              <a:gd name="connsiteY2" fmla="*/ 2286000 h 2286000"/>
              <a:gd name="connsiteX3" fmla="*/ 0 w 228600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lnTo>
                  <a:pt x="2286000" y="0"/>
                </a:lnTo>
                <a:lnTo>
                  <a:pt x="2286000" y="2286000"/>
                </a:lnTo>
                <a:lnTo>
                  <a:pt x="0" y="2286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11" name="Picture Placeholder 10"/>
          <p:cNvSpPr>
            <a:spLocks noGrp="1"/>
          </p:cNvSpPr>
          <p:nvPr>
            <p:ph type="pic" sz="quarter" idx="13"/>
          </p:nvPr>
        </p:nvSpPr>
        <p:spPr>
          <a:xfrm>
            <a:off x="9067800" y="1975104"/>
            <a:ext cx="2286000" cy="2286000"/>
          </a:xfrm>
          <a:custGeom>
            <a:avLst/>
            <a:gdLst>
              <a:gd name="connsiteX0" fmla="*/ 0 w 2286000"/>
              <a:gd name="connsiteY0" fmla="*/ 0 h 2286000"/>
              <a:gd name="connsiteX1" fmla="*/ 2286000 w 2286000"/>
              <a:gd name="connsiteY1" fmla="*/ 0 h 2286000"/>
              <a:gd name="connsiteX2" fmla="*/ 2286000 w 2286000"/>
              <a:gd name="connsiteY2" fmla="*/ 2286000 h 2286000"/>
              <a:gd name="connsiteX3" fmla="*/ 0 w 228600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lnTo>
                  <a:pt x="2286000" y="0"/>
                </a:lnTo>
                <a:lnTo>
                  <a:pt x="2286000" y="2286000"/>
                </a:lnTo>
                <a:lnTo>
                  <a:pt x="0" y="2286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35699237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975104"/>
            <a:ext cx="2438400" cy="2441448"/>
          </a:xfrm>
          <a:custGeom>
            <a:avLst/>
            <a:gdLst>
              <a:gd name="connsiteX0" fmla="*/ 0 w 2438400"/>
              <a:gd name="connsiteY0" fmla="*/ 0 h 2441448"/>
              <a:gd name="connsiteX1" fmla="*/ 2438400 w 2438400"/>
              <a:gd name="connsiteY1" fmla="*/ 0 h 2441448"/>
              <a:gd name="connsiteX2" fmla="*/ 2438400 w 2438400"/>
              <a:gd name="connsiteY2" fmla="*/ 2441448 h 2441448"/>
              <a:gd name="connsiteX3" fmla="*/ 0 w 2438400"/>
              <a:gd name="connsiteY3" fmla="*/ 2441448 h 2441448"/>
            </a:gdLst>
            <a:ahLst/>
            <a:cxnLst>
              <a:cxn ang="0">
                <a:pos x="connsiteX0" y="connsiteY0"/>
              </a:cxn>
              <a:cxn ang="0">
                <a:pos x="connsiteX1" y="connsiteY1"/>
              </a:cxn>
              <a:cxn ang="0">
                <a:pos x="connsiteX2" y="connsiteY2"/>
              </a:cxn>
              <a:cxn ang="0">
                <a:pos x="connsiteX3" y="connsiteY3"/>
              </a:cxn>
            </a:cxnLst>
            <a:rect l="l" t="t" r="r" b="b"/>
            <a:pathLst>
              <a:path w="2438400" h="2441448">
                <a:moveTo>
                  <a:pt x="0" y="0"/>
                </a:moveTo>
                <a:lnTo>
                  <a:pt x="2438400" y="0"/>
                </a:lnTo>
                <a:lnTo>
                  <a:pt x="2438400" y="2441448"/>
                </a:lnTo>
                <a:lnTo>
                  <a:pt x="0" y="2441448"/>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11" name="Picture Placeholder 10"/>
          <p:cNvSpPr>
            <a:spLocks noGrp="1"/>
          </p:cNvSpPr>
          <p:nvPr>
            <p:ph type="pic" sz="quarter" idx="11"/>
          </p:nvPr>
        </p:nvSpPr>
        <p:spPr>
          <a:xfrm>
            <a:off x="2438401" y="4416552"/>
            <a:ext cx="2438401" cy="2441448"/>
          </a:xfrm>
          <a:custGeom>
            <a:avLst/>
            <a:gdLst>
              <a:gd name="connsiteX0" fmla="*/ 0 w 2438401"/>
              <a:gd name="connsiteY0" fmla="*/ 0 h 2441448"/>
              <a:gd name="connsiteX1" fmla="*/ 2438401 w 2438401"/>
              <a:gd name="connsiteY1" fmla="*/ 0 h 2441448"/>
              <a:gd name="connsiteX2" fmla="*/ 2438401 w 2438401"/>
              <a:gd name="connsiteY2" fmla="*/ 2441448 h 2441448"/>
              <a:gd name="connsiteX3" fmla="*/ 0 w 2438401"/>
              <a:gd name="connsiteY3" fmla="*/ 2441448 h 2441448"/>
            </a:gdLst>
            <a:ahLst/>
            <a:cxnLst>
              <a:cxn ang="0">
                <a:pos x="connsiteX0" y="connsiteY0"/>
              </a:cxn>
              <a:cxn ang="0">
                <a:pos x="connsiteX1" y="connsiteY1"/>
              </a:cxn>
              <a:cxn ang="0">
                <a:pos x="connsiteX2" y="connsiteY2"/>
              </a:cxn>
              <a:cxn ang="0">
                <a:pos x="connsiteX3" y="connsiteY3"/>
              </a:cxn>
            </a:cxnLst>
            <a:rect l="l" t="t" r="r" b="b"/>
            <a:pathLst>
              <a:path w="2438401" h="2441448">
                <a:moveTo>
                  <a:pt x="0" y="0"/>
                </a:moveTo>
                <a:lnTo>
                  <a:pt x="2438401" y="0"/>
                </a:lnTo>
                <a:lnTo>
                  <a:pt x="2438401" y="2441448"/>
                </a:lnTo>
                <a:lnTo>
                  <a:pt x="0" y="2441448"/>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15" name="Picture Placeholder 14"/>
          <p:cNvSpPr>
            <a:spLocks noGrp="1"/>
          </p:cNvSpPr>
          <p:nvPr>
            <p:ph type="pic" sz="quarter" idx="12"/>
          </p:nvPr>
        </p:nvSpPr>
        <p:spPr>
          <a:xfrm>
            <a:off x="4876802" y="1975104"/>
            <a:ext cx="2438399" cy="2441448"/>
          </a:xfrm>
          <a:custGeom>
            <a:avLst/>
            <a:gdLst>
              <a:gd name="connsiteX0" fmla="*/ 0 w 2438399"/>
              <a:gd name="connsiteY0" fmla="*/ 0 h 2441448"/>
              <a:gd name="connsiteX1" fmla="*/ 2438399 w 2438399"/>
              <a:gd name="connsiteY1" fmla="*/ 0 h 2441448"/>
              <a:gd name="connsiteX2" fmla="*/ 2438399 w 2438399"/>
              <a:gd name="connsiteY2" fmla="*/ 2441448 h 2441448"/>
              <a:gd name="connsiteX3" fmla="*/ 0 w 2438399"/>
              <a:gd name="connsiteY3" fmla="*/ 2441448 h 2441448"/>
            </a:gdLst>
            <a:ahLst/>
            <a:cxnLst>
              <a:cxn ang="0">
                <a:pos x="connsiteX0" y="connsiteY0"/>
              </a:cxn>
              <a:cxn ang="0">
                <a:pos x="connsiteX1" y="connsiteY1"/>
              </a:cxn>
              <a:cxn ang="0">
                <a:pos x="connsiteX2" y="connsiteY2"/>
              </a:cxn>
              <a:cxn ang="0">
                <a:pos x="connsiteX3" y="connsiteY3"/>
              </a:cxn>
            </a:cxnLst>
            <a:rect l="l" t="t" r="r" b="b"/>
            <a:pathLst>
              <a:path w="2438399" h="2441448">
                <a:moveTo>
                  <a:pt x="0" y="0"/>
                </a:moveTo>
                <a:lnTo>
                  <a:pt x="2438399" y="0"/>
                </a:lnTo>
                <a:lnTo>
                  <a:pt x="2438399" y="2441448"/>
                </a:lnTo>
                <a:lnTo>
                  <a:pt x="0" y="2441448"/>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17" name="Picture Placeholder 16"/>
          <p:cNvSpPr>
            <a:spLocks noGrp="1"/>
          </p:cNvSpPr>
          <p:nvPr>
            <p:ph type="pic" sz="quarter" idx="13"/>
          </p:nvPr>
        </p:nvSpPr>
        <p:spPr>
          <a:xfrm>
            <a:off x="7315200" y="4416552"/>
            <a:ext cx="2438400" cy="2441448"/>
          </a:xfrm>
          <a:custGeom>
            <a:avLst/>
            <a:gdLst>
              <a:gd name="connsiteX0" fmla="*/ 0 w 2438400"/>
              <a:gd name="connsiteY0" fmla="*/ 0 h 2441448"/>
              <a:gd name="connsiteX1" fmla="*/ 2438400 w 2438400"/>
              <a:gd name="connsiteY1" fmla="*/ 0 h 2441448"/>
              <a:gd name="connsiteX2" fmla="*/ 2438400 w 2438400"/>
              <a:gd name="connsiteY2" fmla="*/ 2441448 h 2441448"/>
              <a:gd name="connsiteX3" fmla="*/ 0 w 2438400"/>
              <a:gd name="connsiteY3" fmla="*/ 2441448 h 2441448"/>
            </a:gdLst>
            <a:ahLst/>
            <a:cxnLst>
              <a:cxn ang="0">
                <a:pos x="connsiteX0" y="connsiteY0"/>
              </a:cxn>
              <a:cxn ang="0">
                <a:pos x="connsiteX1" y="connsiteY1"/>
              </a:cxn>
              <a:cxn ang="0">
                <a:pos x="connsiteX2" y="connsiteY2"/>
              </a:cxn>
              <a:cxn ang="0">
                <a:pos x="connsiteX3" y="connsiteY3"/>
              </a:cxn>
            </a:cxnLst>
            <a:rect l="l" t="t" r="r" b="b"/>
            <a:pathLst>
              <a:path w="2438400" h="2441448">
                <a:moveTo>
                  <a:pt x="0" y="0"/>
                </a:moveTo>
                <a:lnTo>
                  <a:pt x="2438400" y="0"/>
                </a:lnTo>
                <a:lnTo>
                  <a:pt x="2438400" y="2441448"/>
                </a:lnTo>
                <a:lnTo>
                  <a:pt x="0" y="2441448"/>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19" name="Picture Placeholder 18"/>
          <p:cNvSpPr>
            <a:spLocks noGrp="1"/>
          </p:cNvSpPr>
          <p:nvPr>
            <p:ph type="pic" sz="quarter" idx="14"/>
          </p:nvPr>
        </p:nvSpPr>
        <p:spPr>
          <a:xfrm>
            <a:off x="9753600" y="1975104"/>
            <a:ext cx="2438400" cy="2441448"/>
          </a:xfrm>
          <a:custGeom>
            <a:avLst/>
            <a:gdLst>
              <a:gd name="connsiteX0" fmla="*/ 0 w 2438400"/>
              <a:gd name="connsiteY0" fmla="*/ 0 h 2441448"/>
              <a:gd name="connsiteX1" fmla="*/ 2438400 w 2438400"/>
              <a:gd name="connsiteY1" fmla="*/ 0 h 2441448"/>
              <a:gd name="connsiteX2" fmla="*/ 2438400 w 2438400"/>
              <a:gd name="connsiteY2" fmla="*/ 2441448 h 2441448"/>
              <a:gd name="connsiteX3" fmla="*/ 0 w 2438400"/>
              <a:gd name="connsiteY3" fmla="*/ 2441448 h 2441448"/>
            </a:gdLst>
            <a:ahLst/>
            <a:cxnLst>
              <a:cxn ang="0">
                <a:pos x="connsiteX0" y="connsiteY0"/>
              </a:cxn>
              <a:cxn ang="0">
                <a:pos x="connsiteX1" y="connsiteY1"/>
              </a:cxn>
              <a:cxn ang="0">
                <a:pos x="connsiteX2" y="connsiteY2"/>
              </a:cxn>
              <a:cxn ang="0">
                <a:pos x="connsiteX3" y="connsiteY3"/>
              </a:cxn>
            </a:cxnLst>
            <a:rect l="l" t="t" r="r" b="b"/>
            <a:pathLst>
              <a:path w="2438400" h="2441448">
                <a:moveTo>
                  <a:pt x="0" y="0"/>
                </a:moveTo>
                <a:lnTo>
                  <a:pt x="2438400" y="0"/>
                </a:lnTo>
                <a:lnTo>
                  <a:pt x="2438400" y="2441448"/>
                </a:lnTo>
                <a:lnTo>
                  <a:pt x="0" y="2441448"/>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1356049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819566"/>
            <a:ext cx="12192000" cy="3002569"/>
          </a:xfrm>
          <a:custGeom>
            <a:avLst/>
            <a:gdLst>
              <a:gd name="connsiteX0" fmla="*/ 0 w 12192000"/>
              <a:gd name="connsiteY0" fmla="*/ 0 h 3002569"/>
              <a:gd name="connsiteX1" fmla="*/ 12192000 w 12192000"/>
              <a:gd name="connsiteY1" fmla="*/ 0 h 3002569"/>
              <a:gd name="connsiteX2" fmla="*/ 12192000 w 12192000"/>
              <a:gd name="connsiteY2" fmla="*/ 3002569 h 3002569"/>
              <a:gd name="connsiteX3" fmla="*/ 0 w 12192000"/>
              <a:gd name="connsiteY3" fmla="*/ 3002569 h 3002569"/>
            </a:gdLst>
            <a:ahLst/>
            <a:cxnLst>
              <a:cxn ang="0">
                <a:pos x="connsiteX0" y="connsiteY0"/>
              </a:cxn>
              <a:cxn ang="0">
                <a:pos x="connsiteX1" y="connsiteY1"/>
              </a:cxn>
              <a:cxn ang="0">
                <a:pos x="connsiteX2" y="connsiteY2"/>
              </a:cxn>
              <a:cxn ang="0">
                <a:pos x="connsiteX3" y="connsiteY3"/>
              </a:cxn>
            </a:cxnLst>
            <a:rect l="l" t="t" r="r" b="b"/>
            <a:pathLst>
              <a:path w="12192000" h="3002569">
                <a:moveTo>
                  <a:pt x="0" y="0"/>
                </a:moveTo>
                <a:lnTo>
                  <a:pt x="12192000" y="0"/>
                </a:lnTo>
                <a:lnTo>
                  <a:pt x="12192000" y="3002569"/>
                </a:lnTo>
                <a:lnTo>
                  <a:pt x="0" y="3002569"/>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30901204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0924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0" y="0"/>
            <a:ext cx="12192000" cy="6858000"/>
          </a:xfrm>
          <a:custGeom>
            <a:avLst/>
            <a:gdLst>
              <a:gd name="connsiteX0" fmla="*/ 0 w 12192000"/>
              <a:gd name="connsiteY0" fmla="*/ 0 h 2635984"/>
              <a:gd name="connsiteX1" fmla="*/ 12192000 w 12192000"/>
              <a:gd name="connsiteY1" fmla="*/ 0 h 2635984"/>
              <a:gd name="connsiteX2" fmla="*/ 12192000 w 12192000"/>
              <a:gd name="connsiteY2" fmla="*/ 2635984 h 2635984"/>
              <a:gd name="connsiteX3" fmla="*/ 0 w 12192000"/>
              <a:gd name="connsiteY3" fmla="*/ 2635984 h 2635984"/>
            </a:gdLst>
            <a:ahLst/>
            <a:cxnLst>
              <a:cxn ang="0">
                <a:pos x="connsiteX0" y="connsiteY0"/>
              </a:cxn>
              <a:cxn ang="0">
                <a:pos x="connsiteX1" y="connsiteY1"/>
              </a:cxn>
              <a:cxn ang="0">
                <a:pos x="connsiteX2" y="connsiteY2"/>
              </a:cxn>
              <a:cxn ang="0">
                <a:pos x="connsiteX3" y="connsiteY3"/>
              </a:cxn>
            </a:cxnLst>
            <a:rect l="l" t="t" r="r" b="b"/>
            <a:pathLst>
              <a:path w="12192000" h="2635984">
                <a:moveTo>
                  <a:pt x="0" y="0"/>
                </a:moveTo>
                <a:lnTo>
                  <a:pt x="12192000" y="0"/>
                </a:lnTo>
                <a:lnTo>
                  <a:pt x="12192000" y="2635984"/>
                </a:lnTo>
                <a:lnTo>
                  <a:pt x="0" y="2635984"/>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10077098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38200" y="1858783"/>
            <a:ext cx="4114800" cy="4114799"/>
          </a:xfrm>
          <a:custGeom>
            <a:avLst/>
            <a:gdLst>
              <a:gd name="connsiteX0" fmla="*/ 0 w 4114800"/>
              <a:gd name="connsiteY0" fmla="*/ 0 h 4114799"/>
              <a:gd name="connsiteX1" fmla="*/ 4114800 w 4114800"/>
              <a:gd name="connsiteY1" fmla="*/ 0 h 4114799"/>
              <a:gd name="connsiteX2" fmla="*/ 4114800 w 4114800"/>
              <a:gd name="connsiteY2" fmla="*/ 4114799 h 4114799"/>
              <a:gd name="connsiteX3" fmla="*/ 0 w 4114800"/>
              <a:gd name="connsiteY3" fmla="*/ 4114799 h 4114799"/>
            </a:gdLst>
            <a:ahLst/>
            <a:cxnLst>
              <a:cxn ang="0">
                <a:pos x="connsiteX0" y="connsiteY0"/>
              </a:cxn>
              <a:cxn ang="0">
                <a:pos x="connsiteX1" y="connsiteY1"/>
              </a:cxn>
              <a:cxn ang="0">
                <a:pos x="connsiteX2" y="connsiteY2"/>
              </a:cxn>
              <a:cxn ang="0">
                <a:pos x="connsiteX3" y="connsiteY3"/>
              </a:cxn>
            </a:cxnLst>
            <a:rect l="l" t="t" r="r" b="b"/>
            <a:pathLst>
              <a:path w="4114800" h="4114799">
                <a:moveTo>
                  <a:pt x="0" y="0"/>
                </a:moveTo>
                <a:lnTo>
                  <a:pt x="4114800" y="0"/>
                </a:lnTo>
                <a:lnTo>
                  <a:pt x="4114800" y="4114799"/>
                </a:lnTo>
                <a:lnTo>
                  <a:pt x="0" y="4114799"/>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15931632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2"/>
            <a:ext cx="5867401" cy="6857999"/>
          </a:xfrm>
          <a:custGeom>
            <a:avLst/>
            <a:gdLst>
              <a:gd name="connsiteX0" fmla="*/ 0 w 5867401"/>
              <a:gd name="connsiteY0" fmla="*/ 0 h 6857999"/>
              <a:gd name="connsiteX1" fmla="*/ 5867401 w 5867401"/>
              <a:gd name="connsiteY1" fmla="*/ 0 h 6857999"/>
              <a:gd name="connsiteX2" fmla="*/ 5867401 w 5867401"/>
              <a:gd name="connsiteY2" fmla="*/ 6857999 h 6857999"/>
              <a:gd name="connsiteX3" fmla="*/ 0 w 5867401"/>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5867401" h="6857999">
                <a:moveTo>
                  <a:pt x="0" y="0"/>
                </a:moveTo>
                <a:lnTo>
                  <a:pt x="5867401" y="0"/>
                </a:lnTo>
                <a:lnTo>
                  <a:pt x="5867401" y="6857999"/>
                </a:lnTo>
                <a:lnTo>
                  <a:pt x="0" y="6857999"/>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7257808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3135088"/>
            <a:ext cx="12192000" cy="3722913"/>
          </a:xfrm>
          <a:custGeom>
            <a:avLst/>
            <a:gdLst>
              <a:gd name="connsiteX0" fmla="*/ 0 w 12192000"/>
              <a:gd name="connsiteY0" fmla="*/ 0 h 3722913"/>
              <a:gd name="connsiteX1" fmla="*/ 12192000 w 12192000"/>
              <a:gd name="connsiteY1" fmla="*/ 0 h 3722913"/>
              <a:gd name="connsiteX2" fmla="*/ 12192000 w 12192000"/>
              <a:gd name="connsiteY2" fmla="*/ 3722913 h 3722913"/>
              <a:gd name="connsiteX3" fmla="*/ 0 w 12192000"/>
              <a:gd name="connsiteY3" fmla="*/ 3722913 h 3722913"/>
            </a:gdLst>
            <a:ahLst/>
            <a:cxnLst>
              <a:cxn ang="0">
                <a:pos x="connsiteX0" y="connsiteY0"/>
              </a:cxn>
              <a:cxn ang="0">
                <a:pos x="connsiteX1" y="connsiteY1"/>
              </a:cxn>
              <a:cxn ang="0">
                <a:pos x="connsiteX2" y="connsiteY2"/>
              </a:cxn>
              <a:cxn ang="0">
                <a:pos x="connsiteX3" y="connsiteY3"/>
              </a:cxn>
            </a:cxnLst>
            <a:rect l="l" t="t" r="r" b="b"/>
            <a:pathLst>
              <a:path w="12192000" h="3722913">
                <a:moveTo>
                  <a:pt x="0" y="0"/>
                </a:moveTo>
                <a:lnTo>
                  <a:pt x="12192000" y="0"/>
                </a:lnTo>
                <a:lnTo>
                  <a:pt x="12192000" y="3722913"/>
                </a:lnTo>
                <a:lnTo>
                  <a:pt x="0" y="3722913"/>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29117051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192000" cy="4822370"/>
          </a:xfrm>
          <a:custGeom>
            <a:avLst/>
            <a:gdLst>
              <a:gd name="connsiteX0" fmla="*/ 0 w 12192000"/>
              <a:gd name="connsiteY0" fmla="*/ 0 h 4822370"/>
              <a:gd name="connsiteX1" fmla="*/ 12192000 w 12192000"/>
              <a:gd name="connsiteY1" fmla="*/ 0 h 4822370"/>
              <a:gd name="connsiteX2" fmla="*/ 12192000 w 12192000"/>
              <a:gd name="connsiteY2" fmla="*/ 4822370 h 4822370"/>
              <a:gd name="connsiteX3" fmla="*/ 0 w 12192000"/>
              <a:gd name="connsiteY3" fmla="*/ 4822370 h 4822370"/>
            </a:gdLst>
            <a:ahLst/>
            <a:cxnLst>
              <a:cxn ang="0">
                <a:pos x="connsiteX0" y="connsiteY0"/>
              </a:cxn>
              <a:cxn ang="0">
                <a:pos x="connsiteX1" y="connsiteY1"/>
              </a:cxn>
              <a:cxn ang="0">
                <a:pos x="connsiteX2" y="connsiteY2"/>
              </a:cxn>
              <a:cxn ang="0">
                <a:pos x="connsiteX3" y="connsiteY3"/>
              </a:cxn>
            </a:cxnLst>
            <a:rect l="l" t="t" r="r" b="b"/>
            <a:pathLst>
              <a:path w="12192000" h="4822370">
                <a:moveTo>
                  <a:pt x="0" y="0"/>
                </a:moveTo>
                <a:lnTo>
                  <a:pt x="12192000" y="0"/>
                </a:lnTo>
                <a:lnTo>
                  <a:pt x="12192000" y="4822370"/>
                </a:lnTo>
                <a:lnTo>
                  <a:pt x="0" y="482237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15201927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995404"/>
            <a:ext cx="12192000" cy="3831146"/>
          </a:xfrm>
          <a:custGeom>
            <a:avLst/>
            <a:gdLst>
              <a:gd name="connsiteX0" fmla="*/ 0 w 12192000"/>
              <a:gd name="connsiteY0" fmla="*/ 0 h 3831146"/>
              <a:gd name="connsiteX1" fmla="*/ 12192000 w 12192000"/>
              <a:gd name="connsiteY1" fmla="*/ 0 h 3831146"/>
              <a:gd name="connsiteX2" fmla="*/ 12192000 w 12192000"/>
              <a:gd name="connsiteY2" fmla="*/ 3831146 h 3831146"/>
              <a:gd name="connsiteX3" fmla="*/ 0 w 12192000"/>
              <a:gd name="connsiteY3" fmla="*/ 3831146 h 3831146"/>
            </a:gdLst>
            <a:ahLst/>
            <a:cxnLst>
              <a:cxn ang="0">
                <a:pos x="connsiteX0" y="connsiteY0"/>
              </a:cxn>
              <a:cxn ang="0">
                <a:pos x="connsiteX1" y="connsiteY1"/>
              </a:cxn>
              <a:cxn ang="0">
                <a:pos x="connsiteX2" y="connsiteY2"/>
              </a:cxn>
              <a:cxn ang="0">
                <a:pos x="connsiteX3" y="connsiteY3"/>
              </a:cxn>
            </a:cxnLst>
            <a:rect l="l" t="t" r="r" b="b"/>
            <a:pathLst>
              <a:path w="12192000" h="3831146">
                <a:moveTo>
                  <a:pt x="0" y="0"/>
                </a:moveTo>
                <a:lnTo>
                  <a:pt x="12192000" y="0"/>
                </a:lnTo>
                <a:lnTo>
                  <a:pt x="12192000" y="3831146"/>
                </a:lnTo>
                <a:lnTo>
                  <a:pt x="0" y="3831146"/>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2796039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995404"/>
            <a:ext cx="12192000" cy="3831146"/>
          </a:xfrm>
          <a:custGeom>
            <a:avLst/>
            <a:gdLst>
              <a:gd name="connsiteX0" fmla="*/ 0 w 12192000"/>
              <a:gd name="connsiteY0" fmla="*/ 0 h 3831146"/>
              <a:gd name="connsiteX1" fmla="*/ 12192000 w 12192000"/>
              <a:gd name="connsiteY1" fmla="*/ 0 h 3831146"/>
              <a:gd name="connsiteX2" fmla="*/ 12192000 w 12192000"/>
              <a:gd name="connsiteY2" fmla="*/ 3831146 h 3831146"/>
              <a:gd name="connsiteX3" fmla="*/ 0 w 12192000"/>
              <a:gd name="connsiteY3" fmla="*/ 3831146 h 3831146"/>
            </a:gdLst>
            <a:ahLst/>
            <a:cxnLst>
              <a:cxn ang="0">
                <a:pos x="connsiteX0" y="connsiteY0"/>
              </a:cxn>
              <a:cxn ang="0">
                <a:pos x="connsiteX1" y="connsiteY1"/>
              </a:cxn>
              <a:cxn ang="0">
                <a:pos x="connsiteX2" y="connsiteY2"/>
              </a:cxn>
              <a:cxn ang="0">
                <a:pos x="connsiteX3" y="connsiteY3"/>
              </a:cxn>
            </a:cxnLst>
            <a:rect l="l" t="t" r="r" b="b"/>
            <a:pathLst>
              <a:path w="12192000" h="3831146">
                <a:moveTo>
                  <a:pt x="0" y="0"/>
                </a:moveTo>
                <a:lnTo>
                  <a:pt x="12192000" y="0"/>
                </a:lnTo>
                <a:lnTo>
                  <a:pt x="12192000" y="3831146"/>
                </a:lnTo>
                <a:lnTo>
                  <a:pt x="0" y="3831146"/>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35106389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62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2419" b="12419"/>
          <a:stretch>
            <a:fillRect/>
          </a:stretch>
        </p:blipFill>
        <p:spPr/>
      </p:pic>
      <p:sp>
        <p:nvSpPr>
          <p:cNvPr id="6" name="Rectangle 5"/>
          <p:cNvSpPr/>
          <p:nvPr/>
        </p:nvSpPr>
        <p:spPr>
          <a:xfrm>
            <a:off x="2030505" y="1290919"/>
            <a:ext cx="7758953" cy="481404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43417" y="2982724"/>
            <a:ext cx="7333128" cy="892552"/>
          </a:xfrm>
          <a:prstGeom prst="rect">
            <a:avLst/>
          </a:prstGeom>
          <a:noFill/>
        </p:spPr>
        <p:txBody>
          <a:bodyPr wrap="square" lIns="91440" tIns="45720" rIns="91440" bIns="45720" rtlCol="0">
            <a:spAutoFit/>
          </a:bodyPr>
          <a:lstStyle/>
          <a:p>
            <a:pPr algn="ctr">
              <a:lnSpc>
                <a:spcPct val="130000"/>
              </a:lnSpc>
            </a:pPr>
            <a:r>
              <a:rPr lang="fa-IR" sz="4000" b="1" dirty="0" smtClean="0">
                <a:solidFill>
                  <a:schemeClr val="bg1"/>
                </a:solidFill>
                <a:latin typeface="+mj-lt"/>
                <a:ea typeface="Lato Heavy" panose="020F0502020204030203" pitchFamily="34" charset="0"/>
                <a:cs typeface="B Nazanin" panose="00000400000000000000" pitchFamily="2" charset="-78"/>
              </a:rPr>
              <a:t>جلسه تدریسیار‌های درس اینترنت اشیاء</a:t>
            </a:r>
            <a:endParaRPr lang="en-US" sz="4000" b="1" dirty="0" smtClean="0">
              <a:solidFill>
                <a:schemeClr val="bg1"/>
              </a:solidFill>
              <a:latin typeface="+mj-lt"/>
              <a:ea typeface="Lato Heavy" panose="020F0502020204030203" pitchFamily="34" charset="0"/>
              <a:cs typeface="B Nazanin" panose="00000400000000000000" pitchFamily="2" charset="-78"/>
            </a:endParaRPr>
          </a:p>
        </p:txBody>
      </p:sp>
      <p:sp>
        <p:nvSpPr>
          <p:cNvPr id="8" name="TextBox 7"/>
          <p:cNvSpPr txBox="1"/>
          <p:nvPr/>
        </p:nvSpPr>
        <p:spPr>
          <a:xfrm>
            <a:off x="2480980" y="5204608"/>
            <a:ext cx="6858002" cy="544765"/>
          </a:xfrm>
          <a:prstGeom prst="rect">
            <a:avLst/>
          </a:prstGeom>
          <a:noFill/>
        </p:spPr>
        <p:txBody>
          <a:bodyPr wrap="square" lIns="91440" tIns="45720" rIns="91440" bIns="45720" rtlCol="0">
            <a:spAutoFit/>
          </a:bodyPr>
          <a:lstStyle/>
          <a:p>
            <a:pPr algn="ctr">
              <a:lnSpc>
                <a:spcPct val="130000"/>
              </a:lnSpc>
            </a:pPr>
            <a:r>
              <a:rPr lang="fa-IR" sz="2400" dirty="0" smtClean="0">
                <a:solidFill>
                  <a:schemeClr val="bg1"/>
                </a:solidFill>
                <a:latin typeface="+mj-lt"/>
                <a:ea typeface="Lato Heavy" panose="020F0502020204030203" pitchFamily="34" charset="0"/>
                <a:cs typeface="B Nazanin" panose="00000400000000000000" pitchFamily="2" charset="-78"/>
              </a:rPr>
              <a:t>جلسه دوم</a:t>
            </a:r>
            <a:endParaRPr lang="en-US" sz="2400" dirty="0" smtClean="0">
              <a:solidFill>
                <a:schemeClr val="bg1"/>
              </a:solidFill>
              <a:latin typeface="+mj-lt"/>
              <a:ea typeface="Lato Heavy" panose="020F0502020204030203" pitchFamily="34" charset="0"/>
              <a:cs typeface="B Nazanin" panose="00000400000000000000" pitchFamily="2" charset="-78"/>
            </a:endParaRPr>
          </a:p>
        </p:txBody>
      </p:sp>
    </p:spTree>
    <p:extLst>
      <p:ext uri="{BB962C8B-B14F-4D97-AF65-F5344CB8AC3E}">
        <p14:creationId xmlns:p14="http://schemas.microsoft.com/office/powerpoint/2010/main" val="243234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p:tgtEl>
                                          <p:spTgt spid="8"/>
                                        </p:tgtEl>
                                        <p:attrNameLst>
                                          <p:attrName>ppt_y</p:attrName>
                                        </p:attrNameLst>
                                      </p:cBhvr>
                                      <p:tavLst>
                                        <p:tav tm="0">
                                          <p:val>
                                            <p:strVal val="#ppt_y+#ppt_h*1.125000"/>
                                          </p:val>
                                        </p:tav>
                                        <p:tav tm="100000">
                                          <p:val>
                                            <p:strVal val="#ppt_y"/>
                                          </p:val>
                                        </p:tav>
                                      </p:tavLst>
                                    </p:anim>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328" y="-31489"/>
            <a:ext cx="10515601" cy="812530"/>
          </a:xfrm>
          <a:prstGeom prst="rect">
            <a:avLst/>
          </a:prstGeom>
          <a:noFill/>
        </p:spPr>
        <p:txBody>
          <a:bodyPr wrap="square" lIns="91440" tIns="45720" rIns="91440" bIns="45720" rtlCol="0">
            <a:spAutoFit/>
          </a:bodyPr>
          <a:lstStyle/>
          <a:p>
            <a:pPr algn="ctr">
              <a:lnSpc>
                <a:spcPct val="130000"/>
              </a:lnSpc>
            </a:pPr>
            <a:r>
              <a:rPr lang="fa-IR" sz="3600" b="1" dirty="0" smtClean="0">
                <a:solidFill>
                  <a:schemeClr val="tx2"/>
                </a:solidFill>
                <a:latin typeface="+mj-lt"/>
                <a:ea typeface="Lato Heavy" panose="020F0502020204030203" pitchFamily="34" charset="0"/>
                <a:cs typeface="B Nazanin" panose="00000400000000000000" pitchFamily="2" charset="-78"/>
              </a:rPr>
              <a:t>تمرینات پیاده سازی</a:t>
            </a:r>
            <a:endParaRPr lang="en-US" sz="3600" b="1" dirty="0" smtClean="0">
              <a:solidFill>
                <a:schemeClr val="tx2"/>
              </a:solidFill>
              <a:latin typeface="+mj-lt"/>
              <a:ea typeface="Lato Heavy" panose="020F0502020204030203" pitchFamily="34" charset="0"/>
              <a:cs typeface="B Nazanin" panose="00000400000000000000" pitchFamily="2" charset="-78"/>
            </a:endParaRPr>
          </a:p>
        </p:txBody>
      </p:sp>
      <p:sp>
        <p:nvSpPr>
          <p:cNvPr id="5" name="TextBox 4"/>
          <p:cNvSpPr txBox="1"/>
          <p:nvPr/>
        </p:nvSpPr>
        <p:spPr>
          <a:xfrm>
            <a:off x="0" y="873961"/>
            <a:ext cx="6387353" cy="892552"/>
          </a:xfrm>
          <a:prstGeom prst="rect">
            <a:avLst/>
          </a:prstGeom>
          <a:noFill/>
        </p:spPr>
        <p:txBody>
          <a:bodyPr wrap="square" lIns="91440" tIns="45720" rIns="91440" bIns="45720" rtlCol="0">
            <a:spAutoFit/>
          </a:bodyPr>
          <a:lstStyle/>
          <a:p>
            <a:pPr marL="342900"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یادگیری که مد نظر ما هست اتفاق نمیفته</a:t>
            </a:r>
          </a:p>
          <a:p>
            <a:pPr marL="342900"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باید دنبال شبیه ساز باشیم برای بخش های مختلف </a:t>
            </a:r>
            <a:endParaRPr lang="fa-IR" sz="2000" b="1" dirty="0">
              <a:solidFill>
                <a:schemeClr val="tx2"/>
              </a:solidFill>
              <a:cs typeface="B Nazanin" panose="00000400000000000000" pitchFamily="2" charset="-78"/>
            </a:endParaRPr>
          </a:p>
        </p:txBody>
      </p:sp>
      <p:sp>
        <p:nvSpPr>
          <p:cNvPr id="6" name="Rectangle 5"/>
          <p:cNvSpPr/>
          <p:nvPr/>
        </p:nvSpPr>
        <p:spPr>
          <a:xfrm>
            <a:off x="7623117" y="994516"/>
            <a:ext cx="4136783" cy="479897"/>
          </a:xfrm>
          <a:prstGeom prst="rect">
            <a:avLst/>
          </a:prstGeom>
          <a:solidFill>
            <a:srgbClr val="3EB3C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30000"/>
              </a:lnSpc>
            </a:pPr>
            <a:r>
              <a:rPr lang="fa-IR" sz="2000" b="1" dirty="0" smtClean="0">
                <a:solidFill>
                  <a:schemeClr val="bg1"/>
                </a:solidFill>
                <a:cs typeface="B Nazanin" panose="00000400000000000000" pitchFamily="2" charset="-78"/>
              </a:rPr>
              <a:t>فقط شبیه سازی </a:t>
            </a:r>
            <a:endParaRPr lang="fa-IR" sz="2000" b="1" dirty="0">
              <a:solidFill>
                <a:schemeClr val="bg1"/>
              </a:solidFill>
              <a:cs typeface="B Nazanin" panose="00000400000000000000" pitchFamily="2" charset="-78"/>
            </a:endParaRPr>
          </a:p>
        </p:txBody>
      </p:sp>
      <p:sp>
        <p:nvSpPr>
          <p:cNvPr id="8" name="Rectangle 7"/>
          <p:cNvSpPr/>
          <p:nvPr/>
        </p:nvSpPr>
        <p:spPr>
          <a:xfrm>
            <a:off x="7623117" y="2171302"/>
            <a:ext cx="4136783" cy="479897"/>
          </a:xfrm>
          <a:prstGeom prst="rect">
            <a:avLst/>
          </a:prstGeom>
          <a:solidFill>
            <a:srgbClr val="3EB3C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30000"/>
              </a:lnSpc>
            </a:pPr>
            <a:r>
              <a:rPr lang="fa-IR" sz="2000" b="1" dirty="0" smtClean="0">
                <a:solidFill>
                  <a:schemeClr val="bg1"/>
                </a:solidFill>
                <a:cs typeface="B Nazanin" panose="00000400000000000000" pitchFamily="2" charset="-78"/>
              </a:rPr>
              <a:t>فقط پیاده سازی با قطعه</a:t>
            </a:r>
            <a:endParaRPr lang="fa-IR" sz="2000" b="1" dirty="0">
              <a:solidFill>
                <a:schemeClr val="bg1"/>
              </a:solidFill>
              <a:cs typeface="B Nazanin" panose="00000400000000000000" pitchFamily="2" charset="-78"/>
            </a:endParaRPr>
          </a:p>
        </p:txBody>
      </p:sp>
      <p:sp>
        <p:nvSpPr>
          <p:cNvPr id="9" name="Rectangle 8"/>
          <p:cNvSpPr/>
          <p:nvPr/>
        </p:nvSpPr>
        <p:spPr>
          <a:xfrm>
            <a:off x="7623117" y="3251651"/>
            <a:ext cx="4136783" cy="479897"/>
          </a:xfrm>
          <a:prstGeom prst="rect">
            <a:avLst/>
          </a:prstGeom>
          <a:solidFill>
            <a:srgbClr val="3EB3C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30000"/>
              </a:lnSpc>
            </a:pPr>
            <a:r>
              <a:rPr lang="fa-IR" sz="2000" b="1" dirty="0" smtClean="0">
                <a:solidFill>
                  <a:schemeClr val="bg1"/>
                </a:solidFill>
                <a:cs typeface="B Nazanin" panose="00000400000000000000" pitchFamily="2" charset="-78"/>
              </a:rPr>
              <a:t>هم پیاده سازی با قطعه و هم شبیه سازی</a:t>
            </a:r>
            <a:endParaRPr lang="fa-IR" sz="2000" b="1" dirty="0">
              <a:solidFill>
                <a:schemeClr val="bg1"/>
              </a:solidFill>
              <a:cs typeface="B Nazanin" panose="00000400000000000000" pitchFamily="2" charset="-78"/>
            </a:endParaRPr>
          </a:p>
        </p:txBody>
      </p:sp>
      <p:sp>
        <p:nvSpPr>
          <p:cNvPr id="13" name="TextBox 12"/>
          <p:cNvSpPr txBox="1"/>
          <p:nvPr/>
        </p:nvSpPr>
        <p:spPr>
          <a:xfrm>
            <a:off x="0" y="2152771"/>
            <a:ext cx="6387353" cy="492443"/>
          </a:xfrm>
          <a:prstGeom prst="rect">
            <a:avLst/>
          </a:prstGeom>
          <a:noFill/>
        </p:spPr>
        <p:txBody>
          <a:bodyPr wrap="square" lIns="91440" tIns="45720" rIns="91440" bIns="45720" rtlCol="0">
            <a:spAutoFit/>
          </a:bodyPr>
          <a:lstStyle/>
          <a:p>
            <a:pPr marL="342900"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خرید قطعات هزینه زیادی داره</a:t>
            </a:r>
            <a:r>
              <a:rPr lang="en-US" sz="2000" b="1" dirty="0" smtClean="0">
                <a:solidFill>
                  <a:schemeClr val="tx2"/>
                </a:solidFill>
                <a:cs typeface="B Nazanin" panose="00000400000000000000" pitchFamily="2" charset="-78"/>
              </a:rPr>
              <a:t> </a:t>
            </a:r>
            <a:r>
              <a:rPr lang="fa-IR" sz="2000" b="1" dirty="0" smtClean="0">
                <a:solidFill>
                  <a:schemeClr val="tx2"/>
                </a:solidFill>
                <a:cs typeface="B Nazanin" panose="00000400000000000000" pitchFamily="2" charset="-78"/>
              </a:rPr>
              <a:t> مثلا بخش </a:t>
            </a:r>
            <a:r>
              <a:rPr lang="en-US" sz="2000" b="1" dirty="0" err="1" smtClean="0">
                <a:solidFill>
                  <a:schemeClr val="tx2"/>
                </a:solidFill>
                <a:cs typeface="B Nazanin" panose="00000400000000000000" pitchFamily="2" charset="-78"/>
              </a:rPr>
              <a:t>LoRaWAN</a:t>
            </a:r>
            <a:endParaRPr lang="fa-IR" sz="2000" b="1" dirty="0">
              <a:solidFill>
                <a:schemeClr val="tx2"/>
              </a:solidFill>
              <a:cs typeface="B Nazanin" panose="00000400000000000000" pitchFamily="2" charset="-78"/>
            </a:endParaRPr>
          </a:p>
        </p:txBody>
      </p:sp>
      <p:sp>
        <p:nvSpPr>
          <p:cNvPr id="14" name="TextBox 13"/>
          <p:cNvSpPr txBox="1"/>
          <p:nvPr/>
        </p:nvSpPr>
        <p:spPr>
          <a:xfrm>
            <a:off x="0" y="3018025"/>
            <a:ext cx="6387354" cy="892552"/>
          </a:xfrm>
          <a:prstGeom prst="rect">
            <a:avLst/>
          </a:prstGeom>
          <a:noFill/>
        </p:spPr>
        <p:txBody>
          <a:bodyPr wrap="square" lIns="91440" tIns="45720" rIns="91440" bIns="45720" rtlCol="0">
            <a:spAutoFit/>
          </a:bodyPr>
          <a:lstStyle/>
          <a:p>
            <a:pPr marL="342900"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در بخش هایی که شبیه سازی داریم یادگیری مد نظر ما اتفاق نمیفته</a:t>
            </a:r>
          </a:p>
          <a:p>
            <a:pPr marL="342900"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باید دنبال شبیه ساز باشیم برای بخش های که شبیه سازی دارند</a:t>
            </a:r>
            <a:endParaRPr lang="fa-IR" sz="2000" b="1" dirty="0">
              <a:solidFill>
                <a:schemeClr val="tx2"/>
              </a:solidFill>
              <a:cs typeface="B Nazanin" panose="00000400000000000000" pitchFamily="2" charset="-78"/>
            </a:endParaRPr>
          </a:p>
        </p:txBody>
      </p:sp>
      <p:sp>
        <p:nvSpPr>
          <p:cNvPr id="15" name="Rectangle 14"/>
          <p:cNvSpPr/>
          <p:nvPr/>
        </p:nvSpPr>
        <p:spPr>
          <a:xfrm>
            <a:off x="9762566" y="4183865"/>
            <a:ext cx="1997334" cy="479897"/>
          </a:xfrm>
          <a:prstGeom prst="rect">
            <a:avLst/>
          </a:prstGeom>
          <a:solidFill>
            <a:srgbClr val="3EB3C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30000"/>
              </a:lnSpc>
            </a:pPr>
            <a:r>
              <a:rPr lang="fa-IR" sz="2000" b="1" dirty="0" smtClean="0">
                <a:solidFill>
                  <a:schemeClr val="bg1"/>
                </a:solidFill>
                <a:cs typeface="B Nazanin" panose="00000400000000000000" pitchFamily="2" charset="-78"/>
              </a:rPr>
              <a:t>پیاده سازی با قطعه</a:t>
            </a:r>
            <a:endParaRPr lang="fa-IR" sz="2000" b="1" dirty="0">
              <a:solidFill>
                <a:schemeClr val="bg1"/>
              </a:solidFill>
              <a:cs typeface="B Nazanin" panose="00000400000000000000" pitchFamily="2" charset="-78"/>
            </a:endParaRPr>
          </a:p>
        </p:txBody>
      </p:sp>
      <p:sp>
        <p:nvSpPr>
          <p:cNvPr id="16" name="Rectangle 15"/>
          <p:cNvSpPr/>
          <p:nvPr/>
        </p:nvSpPr>
        <p:spPr>
          <a:xfrm>
            <a:off x="7694174" y="4176830"/>
            <a:ext cx="1997334" cy="479897"/>
          </a:xfrm>
          <a:prstGeom prst="rect">
            <a:avLst/>
          </a:prstGeom>
          <a:solidFill>
            <a:srgbClr val="3EB3C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fa-IR" sz="2000" b="1" dirty="0" smtClean="0">
                <a:solidFill>
                  <a:schemeClr val="bg1"/>
                </a:solidFill>
                <a:cs typeface="B Nazanin" panose="00000400000000000000" pitchFamily="2" charset="-78"/>
              </a:rPr>
              <a:t>شبیه سازی </a:t>
            </a:r>
            <a:endParaRPr lang="fa-IR" sz="2000" b="1" dirty="0">
              <a:solidFill>
                <a:schemeClr val="bg1"/>
              </a:solidFill>
              <a:cs typeface="B Nazanin" panose="00000400000000000000" pitchFamily="2" charset="-78"/>
            </a:endParaRPr>
          </a:p>
        </p:txBody>
      </p:sp>
      <p:sp>
        <p:nvSpPr>
          <p:cNvPr id="17" name="TextBox 16"/>
          <p:cNvSpPr txBox="1"/>
          <p:nvPr/>
        </p:nvSpPr>
        <p:spPr>
          <a:xfrm>
            <a:off x="4343400" y="4709657"/>
            <a:ext cx="7739229" cy="452432"/>
          </a:xfrm>
          <a:prstGeom prst="rect">
            <a:avLst/>
          </a:prstGeom>
          <a:noFill/>
        </p:spPr>
        <p:txBody>
          <a:bodyPr wrap="square" lIns="91440" tIns="45720" rIns="91440" bIns="45720" rtlCol="0">
            <a:spAutoFit/>
          </a:bodyPr>
          <a:lstStyle/>
          <a:p>
            <a:pPr marL="342900" indent="-342900" algn="just" rtl="1">
              <a:lnSpc>
                <a:spcPct val="130000"/>
              </a:lnSpc>
              <a:buClr>
                <a:schemeClr val="accent6"/>
              </a:buClr>
              <a:buFont typeface="Wingdings" panose="05000000000000000000" pitchFamily="2" charset="2"/>
              <a:buChar char="v"/>
            </a:pPr>
            <a:r>
              <a:rPr lang="fa-IR" b="1" dirty="0" smtClean="0">
                <a:solidFill>
                  <a:schemeClr val="tx2"/>
                </a:solidFill>
                <a:cs typeface="B Nazanin" panose="00000400000000000000" pitchFamily="2" charset="-78"/>
              </a:rPr>
              <a:t>بهترین حالت ۲۶ گروه ۳ نفره، هزینه ۵۰ تومن به ازای </a:t>
            </a:r>
            <a:r>
              <a:rPr lang="fa-IR" b="1" dirty="0">
                <a:solidFill>
                  <a:schemeClr val="tx2"/>
                </a:solidFill>
                <a:cs typeface="B Nazanin" panose="00000400000000000000" pitchFamily="2" charset="-78"/>
              </a:rPr>
              <a:t>هر </a:t>
            </a:r>
            <a:r>
              <a:rPr lang="fa-IR" b="1" dirty="0" smtClean="0">
                <a:solidFill>
                  <a:schemeClr val="tx2"/>
                </a:solidFill>
                <a:cs typeface="B Nazanin" panose="00000400000000000000" pitchFamily="2" charset="-78"/>
              </a:rPr>
              <a:t>فرد، سه </a:t>
            </a:r>
            <a:r>
              <a:rPr lang="fa-IR" b="1" dirty="0">
                <a:solidFill>
                  <a:schemeClr val="tx2"/>
                </a:solidFill>
                <a:cs typeface="B Nazanin" panose="00000400000000000000" pitchFamily="2" charset="-78"/>
              </a:rPr>
              <a:t>میلیون </a:t>
            </a:r>
            <a:r>
              <a:rPr lang="fa-IR" b="1" dirty="0" smtClean="0">
                <a:solidFill>
                  <a:schemeClr val="tx2"/>
                </a:solidFill>
                <a:cs typeface="B Nazanin" panose="00000400000000000000" pitchFamily="2" charset="-78"/>
              </a:rPr>
              <a:t>نهصد</a:t>
            </a:r>
            <a:endParaRPr lang="fa-IR" b="1" dirty="0">
              <a:solidFill>
                <a:schemeClr val="tx2"/>
              </a:solidFill>
              <a:cs typeface="B Nazanin" panose="00000400000000000000" pitchFamily="2" charset="-78"/>
            </a:endParaRPr>
          </a:p>
        </p:txBody>
      </p:sp>
      <p:sp>
        <p:nvSpPr>
          <p:cNvPr id="18" name="TextBox 17"/>
          <p:cNvSpPr txBox="1"/>
          <p:nvPr/>
        </p:nvSpPr>
        <p:spPr>
          <a:xfrm>
            <a:off x="5513295" y="5155054"/>
            <a:ext cx="6582782" cy="452432"/>
          </a:xfrm>
          <a:prstGeom prst="rect">
            <a:avLst/>
          </a:prstGeom>
          <a:noFill/>
        </p:spPr>
        <p:txBody>
          <a:bodyPr wrap="square" lIns="91440" tIns="45720" rIns="91440" bIns="45720" rtlCol="0">
            <a:spAutoFit/>
          </a:bodyPr>
          <a:lstStyle/>
          <a:p>
            <a:pPr marL="342900" indent="-342900" algn="just" rtl="1">
              <a:lnSpc>
                <a:spcPct val="130000"/>
              </a:lnSpc>
              <a:buClr>
                <a:schemeClr val="accent6"/>
              </a:buClr>
              <a:buFont typeface="Wingdings" panose="05000000000000000000" pitchFamily="2" charset="2"/>
              <a:buChar char="v"/>
            </a:pPr>
            <a:r>
              <a:rPr lang="fa-IR" b="1" dirty="0" smtClean="0">
                <a:solidFill>
                  <a:schemeClr val="tx2"/>
                </a:solidFill>
                <a:cs typeface="B Nazanin" panose="00000400000000000000" pitchFamily="2" charset="-78"/>
              </a:rPr>
              <a:t>حالت میانگین ۱۳ گروه </a:t>
            </a:r>
            <a:r>
              <a:rPr lang="fa-IR" b="1" dirty="0">
                <a:solidFill>
                  <a:schemeClr val="tx2"/>
                </a:solidFill>
                <a:cs typeface="B Nazanin" panose="00000400000000000000" pitchFamily="2" charset="-78"/>
              </a:rPr>
              <a:t>۳ نفره، هزینه ۵۰ تومن به ازای هر </a:t>
            </a:r>
            <a:r>
              <a:rPr lang="fa-IR" b="1" dirty="0" smtClean="0">
                <a:solidFill>
                  <a:schemeClr val="tx2"/>
                </a:solidFill>
                <a:cs typeface="B Nazanin" panose="00000400000000000000" pitchFamily="2" charset="-78"/>
              </a:rPr>
              <a:t>فرد، هشت میلیون </a:t>
            </a:r>
            <a:endParaRPr lang="fa-IR" b="1" dirty="0">
              <a:solidFill>
                <a:schemeClr val="tx2"/>
              </a:solidFill>
              <a:cs typeface="B Nazanin" panose="00000400000000000000" pitchFamily="2" charset="-78"/>
            </a:endParaRPr>
          </a:p>
        </p:txBody>
      </p:sp>
      <p:sp>
        <p:nvSpPr>
          <p:cNvPr id="19" name="TextBox 18"/>
          <p:cNvSpPr txBox="1"/>
          <p:nvPr/>
        </p:nvSpPr>
        <p:spPr>
          <a:xfrm>
            <a:off x="5513295" y="5607371"/>
            <a:ext cx="6582781" cy="452432"/>
          </a:xfrm>
          <a:prstGeom prst="rect">
            <a:avLst/>
          </a:prstGeom>
          <a:noFill/>
        </p:spPr>
        <p:txBody>
          <a:bodyPr wrap="square" lIns="91440" tIns="45720" rIns="91440" bIns="45720" rtlCol="0">
            <a:spAutoFit/>
          </a:bodyPr>
          <a:lstStyle/>
          <a:p>
            <a:pPr marL="342900" indent="-342900" algn="just" rtl="1">
              <a:lnSpc>
                <a:spcPct val="130000"/>
              </a:lnSpc>
              <a:buClr>
                <a:schemeClr val="accent6"/>
              </a:buClr>
              <a:buFont typeface="Wingdings" panose="05000000000000000000" pitchFamily="2" charset="2"/>
              <a:buChar char="v"/>
            </a:pPr>
            <a:r>
              <a:rPr lang="fa-IR" b="1" dirty="0" smtClean="0">
                <a:solidFill>
                  <a:schemeClr val="tx2"/>
                </a:solidFill>
                <a:cs typeface="B Nazanin" panose="00000400000000000000" pitchFamily="2" charset="-78"/>
              </a:rPr>
              <a:t>حالت بد گروهی نداشته باشیم، یازده میلیون نهصد</a:t>
            </a:r>
            <a:endParaRPr lang="fa-IR" b="1" dirty="0">
              <a:solidFill>
                <a:schemeClr val="tx2"/>
              </a:solidFill>
              <a:cs typeface="B Nazanin" panose="00000400000000000000" pitchFamily="2" charset="-78"/>
            </a:endParaRPr>
          </a:p>
        </p:txBody>
      </p:sp>
      <p:sp>
        <p:nvSpPr>
          <p:cNvPr id="21" name="TextBox 20"/>
          <p:cNvSpPr txBox="1"/>
          <p:nvPr/>
        </p:nvSpPr>
        <p:spPr>
          <a:xfrm>
            <a:off x="10273553" y="3774962"/>
            <a:ext cx="882457" cy="412421"/>
          </a:xfrm>
          <a:prstGeom prst="rect">
            <a:avLst/>
          </a:prstGeom>
          <a:noFill/>
        </p:spPr>
        <p:txBody>
          <a:bodyPr wrap="square" lIns="91440" tIns="45720" rIns="91440" bIns="45720" rtlCol="0">
            <a:spAutoFit/>
          </a:bodyPr>
          <a:lstStyle/>
          <a:p>
            <a:pPr algn="ctr" rtl="1">
              <a:lnSpc>
                <a:spcPct val="130000"/>
              </a:lnSpc>
              <a:buClr>
                <a:schemeClr val="accent6"/>
              </a:buClr>
            </a:pPr>
            <a:r>
              <a:rPr lang="fa-IR" sz="1600" b="1" dirty="0" smtClean="0">
                <a:solidFill>
                  <a:srgbClr val="FF0000"/>
                </a:solidFill>
                <a:cs typeface="B Nazanin" panose="00000400000000000000" pitchFamily="2" charset="-78"/>
              </a:rPr>
              <a:t>گروهی</a:t>
            </a:r>
          </a:p>
        </p:txBody>
      </p:sp>
      <p:sp>
        <p:nvSpPr>
          <p:cNvPr id="22" name="TextBox 21"/>
          <p:cNvSpPr txBox="1"/>
          <p:nvPr/>
        </p:nvSpPr>
        <p:spPr>
          <a:xfrm>
            <a:off x="8235878" y="3774962"/>
            <a:ext cx="882457" cy="412421"/>
          </a:xfrm>
          <a:prstGeom prst="rect">
            <a:avLst/>
          </a:prstGeom>
          <a:noFill/>
        </p:spPr>
        <p:txBody>
          <a:bodyPr wrap="square" lIns="91440" tIns="45720" rIns="91440" bIns="45720" rtlCol="0">
            <a:spAutoFit/>
          </a:bodyPr>
          <a:lstStyle/>
          <a:p>
            <a:pPr algn="ctr" rtl="1">
              <a:lnSpc>
                <a:spcPct val="130000"/>
              </a:lnSpc>
              <a:buClr>
                <a:schemeClr val="accent6"/>
              </a:buClr>
            </a:pPr>
            <a:r>
              <a:rPr lang="fa-IR" sz="1600" b="1" dirty="0" smtClean="0">
                <a:solidFill>
                  <a:srgbClr val="FF0000"/>
                </a:solidFill>
                <a:cs typeface="B Nazanin" panose="00000400000000000000" pitchFamily="2" charset="-78"/>
              </a:rPr>
              <a:t>انفرادی</a:t>
            </a:r>
          </a:p>
        </p:txBody>
      </p:sp>
    </p:spTree>
    <p:extLst>
      <p:ext uri="{BB962C8B-B14F-4D97-AF65-F5344CB8AC3E}">
        <p14:creationId xmlns:p14="http://schemas.microsoft.com/office/powerpoint/2010/main" val="702681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P spid="17" grpId="0"/>
      <p:bldP spid="18" grpId="0"/>
      <p:bldP spid="19"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328" y="-31489"/>
            <a:ext cx="10515601" cy="770980"/>
          </a:xfrm>
          <a:prstGeom prst="rect">
            <a:avLst/>
          </a:prstGeom>
          <a:noFill/>
        </p:spPr>
        <p:txBody>
          <a:bodyPr wrap="square" lIns="91440" tIns="45720" rIns="91440" bIns="45720" rtlCol="0">
            <a:spAutoFit/>
          </a:bodyPr>
          <a:lstStyle/>
          <a:p>
            <a:pPr algn="ctr">
              <a:lnSpc>
                <a:spcPct val="130000"/>
              </a:lnSpc>
            </a:pPr>
            <a:r>
              <a:rPr lang="fa-IR" sz="3600" b="1" dirty="0" smtClean="0">
                <a:solidFill>
                  <a:schemeClr val="tx2"/>
                </a:solidFill>
                <a:latin typeface="+mj-lt"/>
                <a:ea typeface="Lato Heavy" panose="020F0502020204030203" pitchFamily="34" charset="0"/>
                <a:cs typeface="B Nazanin" panose="00000400000000000000" pitchFamily="2" charset="-78"/>
              </a:rPr>
              <a:t>مزایای و معیاب انجام گروهی تمرینات</a:t>
            </a:r>
            <a:endParaRPr lang="en-US" sz="3600" b="1" dirty="0" smtClean="0">
              <a:solidFill>
                <a:schemeClr val="tx2"/>
              </a:solidFill>
              <a:latin typeface="+mj-lt"/>
              <a:ea typeface="Lato Heavy" panose="020F0502020204030203" pitchFamily="34" charset="0"/>
              <a:cs typeface="B Nazanin" panose="00000400000000000000" pitchFamily="2" charset="-78"/>
            </a:endParaRPr>
          </a:p>
        </p:txBody>
      </p:sp>
      <p:sp>
        <p:nvSpPr>
          <p:cNvPr id="5" name="TextBox 4"/>
          <p:cNvSpPr txBox="1"/>
          <p:nvPr/>
        </p:nvSpPr>
        <p:spPr>
          <a:xfrm>
            <a:off x="5711128" y="1048773"/>
            <a:ext cx="6213557" cy="1692771"/>
          </a:xfrm>
          <a:prstGeom prst="rect">
            <a:avLst/>
          </a:prstGeom>
          <a:noFill/>
        </p:spPr>
        <p:txBody>
          <a:bodyPr wrap="square" lIns="91440" tIns="45720" rIns="91440" bIns="45720" rtlCol="0">
            <a:spAutoFit/>
          </a:bodyPr>
          <a:lstStyle/>
          <a:p>
            <a:pPr marL="342900"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کاهش هزینه</a:t>
            </a:r>
          </a:p>
          <a:p>
            <a:pPr marL="342900"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هفکری برای انجام تمرین و پروژه</a:t>
            </a:r>
          </a:p>
          <a:p>
            <a:pPr marL="342900"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تصحیح تمرین ها راحتر هست</a:t>
            </a:r>
          </a:p>
          <a:p>
            <a:pPr marL="342900"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نت کمتری مصرف میشه (هم برای ما و هم برای دانشجو ها)</a:t>
            </a:r>
            <a:endParaRPr lang="fa-IR" sz="2000" b="1" dirty="0">
              <a:solidFill>
                <a:schemeClr val="tx2"/>
              </a:solidFill>
              <a:cs typeface="B Nazanin" panose="00000400000000000000" pitchFamily="2" charset="-78"/>
            </a:endParaRPr>
          </a:p>
        </p:txBody>
      </p:sp>
      <p:sp>
        <p:nvSpPr>
          <p:cNvPr id="13" name="TextBox 12"/>
          <p:cNvSpPr txBox="1"/>
          <p:nvPr/>
        </p:nvSpPr>
        <p:spPr>
          <a:xfrm>
            <a:off x="-98001" y="1048772"/>
            <a:ext cx="6213557" cy="1292662"/>
          </a:xfrm>
          <a:prstGeom prst="rect">
            <a:avLst/>
          </a:prstGeom>
          <a:noFill/>
        </p:spPr>
        <p:txBody>
          <a:bodyPr wrap="square" lIns="91440" tIns="45720" rIns="91440" bIns="45720" rtlCol="0">
            <a:spAutoFit/>
          </a:bodyPr>
          <a:lstStyle/>
          <a:p>
            <a:pPr marL="342900"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کم کاری بعضی از افراد</a:t>
            </a:r>
          </a:p>
          <a:p>
            <a:pPr marL="342900"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نیاز به قوانین و توجیح افراد و گروه ها</a:t>
            </a:r>
          </a:p>
          <a:p>
            <a:pPr marL="342900"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نمره را نمیشه در پورتال ثبت کرد</a:t>
            </a:r>
          </a:p>
        </p:txBody>
      </p:sp>
    </p:spTree>
    <p:extLst>
      <p:ext uri="{BB962C8B-B14F-4D97-AF65-F5344CB8AC3E}">
        <p14:creationId xmlns:p14="http://schemas.microsoft.com/office/powerpoint/2010/main" val="1159159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328" y="-31489"/>
            <a:ext cx="10515601" cy="770980"/>
          </a:xfrm>
          <a:prstGeom prst="rect">
            <a:avLst/>
          </a:prstGeom>
          <a:noFill/>
        </p:spPr>
        <p:txBody>
          <a:bodyPr wrap="square" lIns="91440" tIns="45720" rIns="91440" bIns="45720" rtlCol="0">
            <a:spAutoFit/>
          </a:bodyPr>
          <a:lstStyle/>
          <a:p>
            <a:pPr algn="ctr">
              <a:lnSpc>
                <a:spcPct val="130000"/>
              </a:lnSpc>
            </a:pPr>
            <a:r>
              <a:rPr lang="fa-IR" sz="3600" b="1" dirty="0" smtClean="0">
                <a:solidFill>
                  <a:schemeClr val="tx2"/>
                </a:solidFill>
                <a:latin typeface="+mj-lt"/>
                <a:ea typeface="Lato Heavy" panose="020F0502020204030203" pitchFamily="34" charset="0"/>
                <a:cs typeface="B Nazanin" panose="00000400000000000000" pitchFamily="2" charset="-78"/>
              </a:rPr>
              <a:t>قوانین گروه</a:t>
            </a:r>
            <a:endParaRPr lang="en-US" sz="3600" b="1" dirty="0" smtClean="0">
              <a:solidFill>
                <a:schemeClr val="tx2"/>
              </a:solidFill>
              <a:latin typeface="+mj-lt"/>
              <a:ea typeface="Lato Heavy" panose="020F0502020204030203" pitchFamily="34" charset="0"/>
              <a:cs typeface="B Nazanin" panose="00000400000000000000" pitchFamily="2" charset="-78"/>
            </a:endParaRPr>
          </a:p>
        </p:txBody>
      </p:sp>
      <p:sp>
        <p:nvSpPr>
          <p:cNvPr id="5" name="TextBox 4"/>
          <p:cNvSpPr txBox="1"/>
          <p:nvPr/>
        </p:nvSpPr>
        <p:spPr>
          <a:xfrm>
            <a:off x="0" y="925470"/>
            <a:ext cx="11715455" cy="5213735"/>
          </a:xfrm>
          <a:prstGeom prst="rect">
            <a:avLst/>
          </a:prstGeom>
          <a:noFill/>
        </p:spPr>
        <p:txBody>
          <a:bodyPr wrap="square" lIns="91440" tIns="45720" rIns="91440" bIns="45720" rtlCol="0">
            <a:spAutoFit/>
          </a:bodyPr>
          <a:lstStyle/>
          <a:p>
            <a:pPr algn="just" rtl="1">
              <a:lnSpc>
                <a:spcPct val="130000"/>
              </a:lnSpc>
              <a:buClr>
                <a:schemeClr val="accent6"/>
              </a:buClr>
            </a:pPr>
            <a:r>
              <a:rPr lang="fa-IR" sz="1600" b="1" dirty="0">
                <a:solidFill>
                  <a:schemeClr val="tx2"/>
                </a:solidFill>
                <a:cs typeface="B Nazanin" panose="00000400000000000000" pitchFamily="2" charset="-78"/>
              </a:rPr>
              <a:t>با سلام، دانشجویان عزیز، لطفا به نکات زیر در مورد تمرین پیاده سازی اول توجه فرمائید.</a:t>
            </a:r>
          </a:p>
          <a:p>
            <a:pPr algn="just" rtl="1">
              <a:lnSpc>
                <a:spcPct val="130000"/>
              </a:lnSpc>
              <a:buClr>
                <a:schemeClr val="accent6"/>
              </a:buClr>
            </a:pPr>
            <a:endParaRPr lang="fa-IR" sz="1600" b="1" dirty="0" smtClean="0">
              <a:solidFill>
                <a:schemeClr val="tx2"/>
              </a:solidFill>
              <a:cs typeface="B Nazanin" panose="00000400000000000000" pitchFamily="2" charset="-78"/>
            </a:endParaRPr>
          </a:p>
          <a:p>
            <a:pPr algn="just" rtl="1">
              <a:lnSpc>
                <a:spcPct val="130000"/>
              </a:lnSpc>
              <a:buClr>
                <a:schemeClr val="accent6"/>
              </a:buClr>
            </a:pPr>
            <a:r>
              <a:rPr lang="fa-IR" sz="1600" b="1" dirty="0" smtClean="0">
                <a:solidFill>
                  <a:schemeClr val="tx2"/>
                </a:solidFill>
                <a:cs typeface="B Nazanin" panose="00000400000000000000" pitchFamily="2" charset="-78"/>
              </a:rPr>
              <a:t>۱- برخی از تمرینات پیاده سازی باید با قطعات انجام شود و برخی با شبیه سازها قابل انجام است(این مورد در متن تمرین بیان خواهد شد).  </a:t>
            </a:r>
            <a:endParaRPr lang="fa-IR" sz="1600" b="1" dirty="0">
              <a:solidFill>
                <a:schemeClr val="tx2"/>
              </a:solidFill>
              <a:cs typeface="B Nazanin" panose="00000400000000000000" pitchFamily="2" charset="-78"/>
            </a:endParaRPr>
          </a:p>
          <a:p>
            <a:pPr algn="just" rtl="1">
              <a:lnSpc>
                <a:spcPct val="130000"/>
              </a:lnSpc>
              <a:buClr>
                <a:schemeClr val="accent6"/>
              </a:buClr>
            </a:pPr>
            <a:r>
              <a:rPr lang="fa-IR" sz="1600" b="1" dirty="0">
                <a:solidFill>
                  <a:schemeClr val="tx2"/>
                </a:solidFill>
                <a:cs typeface="B Nazanin" panose="00000400000000000000" pitchFamily="2" charset="-78"/>
              </a:rPr>
              <a:t>۱- می توانید </a:t>
            </a:r>
            <a:r>
              <a:rPr lang="fa-IR" sz="1600" b="1" dirty="0" smtClean="0">
                <a:solidFill>
                  <a:schemeClr val="tx2"/>
                </a:solidFill>
                <a:cs typeface="B Nazanin" panose="00000400000000000000" pitchFamily="2" charset="-78"/>
              </a:rPr>
              <a:t>تمرین یپاده سازی با قطعات  </a:t>
            </a:r>
            <a:r>
              <a:rPr lang="fa-IR" sz="1600" b="1" dirty="0">
                <a:solidFill>
                  <a:schemeClr val="tx2"/>
                </a:solidFill>
                <a:cs typeface="B Nazanin" panose="00000400000000000000" pitchFamily="2" charset="-78"/>
              </a:rPr>
              <a:t>را انفرادی و یا در قالب گروه های دو نفره یا سه نفره انجام </a:t>
            </a:r>
            <a:r>
              <a:rPr lang="fa-IR" sz="1600" b="1" dirty="0" smtClean="0">
                <a:solidFill>
                  <a:schemeClr val="tx2"/>
                </a:solidFill>
                <a:cs typeface="B Nazanin" panose="00000400000000000000" pitchFamily="2" charset="-78"/>
              </a:rPr>
              <a:t>دهید(تمرینات شبیه سازی حتما بایدانفرادی انجام شود ).</a:t>
            </a:r>
            <a:endParaRPr lang="fa-IR" sz="1600" b="1" dirty="0">
              <a:solidFill>
                <a:schemeClr val="tx2"/>
              </a:solidFill>
              <a:cs typeface="B Nazanin" panose="00000400000000000000" pitchFamily="2" charset="-78"/>
            </a:endParaRPr>
          </a:p>
          <a:p>
            <a:pPr algn="just" rtl="1">
              <a:lnSpc>
                <a:spcPct val="130000"/>
              </a:lnSpc>
              <a:buClr>
                <a:schemeClr val="accent6"/>
              </a:buClr>
            </a:pPr>
            <a:r>
              <a:rPr lang="fa-IR" sz="1600" b="1" dirty="0" smtClean="0">
                <a:solidFill>
                  <a:schemeClr val="tx2"/>
                </a:solidFill>
                <a:cs typeface="B Nazanin" panose="00000400000000000000" pitchFamily="2" charset="-78"/>
              </a:rPr>
              <a:t>۲- قطعات و ماژول های مودر نیاز برای تمرینات را می توانید از بر اساس لیست قرار داده شده در گروه تهیه کنید. </a:t>
            </a:r>
            <a:endParaRPr lang="fa-IR" sz="1600" b="1" dirty="0">
              <a:solidFill>
                <a:schemeClr val="tx2"/>
              </a:solidFill>
              <a:cs typeface="B Nazanin" panose="00000400000000000000" pitchFamily="2" charset="-78"/>
            </a:endParaRPr>
          </a:p>
          <a:p>
            <a:pPr algn="just" rtl="1">
              <a:lnSpc>
                <a:spcPct val="130000"/>
              </a:lnSpc>
              <a:buClr>
                <a:schemeClr val="accent6"/>
              </a:buClr>
            </a:pPr>
            <a:r>
              <a:rPr lang="fa-IR" sz="1600" b="1" dirty="0">
                <a:solidFill>
                  <a:schemeClr val="tx2"/>
                </a:solidFill>
                <a:cs typeface="B Nazanin" panose="00000400000000000000" pitchFamily="2" charset="-78"/>
              </a:rPr>
              <a:t>۳- </a:t>
            </a:r>
            <a:r>
              <a:rPr lang="fa-IR" sz="1600" b="1" dirty="0" smtClean="0">
                <a:solidFill>
                  <a:schemeClr val="tx2"/>
                </a:solidFill>
                <a:cs typeface="B Nazanin" panose="00000400000000000000" pitchFamily="2" charset="-78"/>
              </a:rPr>
              <a:t>۴-  </a:t>
            </a:r>
            <a:r>
              <a:rPr lang="fa-IR" sz="1600" b="1" dirty="0">
                <a:solidFill>
                  <a:schemeClr val="tx2"/>
                </a:solidFill>
                <a:cs typeface="B Nazanin" panose="00000400000000000000" pitchFamily="2" charset="-78"/>
              </a:rPr>
              <a:t>اعضای گروه باید حداکثر تا تاریخ ۱۹ فروردین تعیین و به </a:t>
            </a:r>
            <a:r>
              <a:rPr lang="en-US" sz="1600" b="1" dirty="0" err="1">
                <a:solidFill>
                  <a:schemeClr val="tx2"/>
                </a:solidFill>
                <a:cs typeface="B Nazanin" panose="00000400000000000000" pitchFamily="2" charset="-78"/>
              </a:rPr>
              <a:t>lD</a:t>
            </a:r>
            <a:r>
              <a:rPr lang="en-US" sz="1600" b="1" dirty="0">
                <a:solidFill>
                  <a:schemeClr val="tx2"/>
                </a:solidFill>
                <a:cs typeface="B Nazanin" panose="00000400000000000000" pitchFamily="2" charset="-78"/>
              </a:rPr>
              <a:t> </a:t>
            </a:r>
            <a:r>
              <a:rPr lang="fa-IR" sz="1600" b="1" dirty="0">
                <a:solidFill>
                  <a:schemeClr val="tx2"/>
                </a:solidFill>
                <a:cs typeface="B Nazanin" panose="00000400000000000000" pitchFamily="2" charset="-78"/>
              </a:rPr>
              <a:t>بنده و آقای بابکی ارسال شود ضمنا هر گروه باید یک سرپرست داشته باشد. لطفا توجه فرمائید اعضای گروه های تعیین شده تا پایان ترم هم گروه خواهند بود. </a:t>
            </a:r>
            <a:r>
              <a:rPr lang="fa-IR" sz="1600" b="1" dirty="0" smtClean="0">
                <a:solidFill>
                  <a:schemeClr val="tx2"/>
                </a:solidFill>
                <a:cs typeface="B Nazanin" panose="00000400000000000000" pitchFamily="2" charset="-78"/>
              </a:rPr>
              <a:t>( </a:t>
            </a:r>
            <a:r>
              <a:rPr lang="en-US" sz="1600" b="1" dirty="0" smtClean="0">
                <a:solidFill>
                  <a:schemeClr val="tx2"/>
                </a:solidFill>
                <a:cs typeface="B Nazanin" panose="00000400000000000000" pitchFamily="2" charset="-78"/>
              </a:rPr>
              <a:t>ID </a:t>
            </a:r>
            <a:r>
              <a:rPr lang="fa-IR" sz="1600" b="1" dirty="0" smtClean="0">
                <a:solidFill>
                  <a:schemeClr val="tx2"/>
                </a:solidFill>
                <a:cs typeface="B Nazanin" panose="00000400000000000000" pitchFamily="2" charset="-78"/>
              </a:rPr>
              <a:t>بنده </a:t>
            </a:r>
            <a:r>
              <a:rPr lang="en-US" sz="1600" b="1" dirty="0" err="1" smtClean="0">
                <a:solidFill>
                  <a:schemeClr val="tx2"/>
                </a:solidFill>
                <a:cs typeface="B Nazanin" panose="00000400000000000000" pitchFamily="2" charset="-78"/>
              </a:rPr>
              <a:t>Sh_kt</a:t>
            </a:r>
            <a:r>
              <a:rPr lang="en-US" sz="1600" b="1" dirty="0" smtClean="0">
                <a:solidFill>
                  <a:schemeClr val="tx2"/>
                </a:solidFill>
                <a:cs typeface="B Nazanin" panose="00000400000000000000" pitchFamily="2" charset="-78"/>
              </a:rPr>
              <a:t>@ </a:t>
            </a:r>
            <a:r>
              <a:rPr lang="fa-IR" sz="1600" b="1" dirty="0" smtClean="0">
                <a:solidFill>
                  <a:schemeClr val="tx2"/>
                </a:solidFill>
                <a:cs typeface="B Nazanin" panose="00000400000000000000" pitchFamily="2" charset="-78"/>
              </a:rPr>
              <a:t>و </a:t>
            </a:r>
            <a:r>
              <a:rPr lang="en-US" sz="1600" b="1" dirty="0" smtClean="0">
                <a:solidFill>
                  <a:schemeClr val="tx2"/>
                </a:solidFill>
                <a:cs typeface="B Nazanin" panose="00000400000000000000" pitchFamily="2" charset="-78"/>
              </a:rPr>
              <a:t>ID </a:t>
            </a:r>
            <a:r>
              <a:rPr lang="fa-IR" sz="1600" b="1" dirty="0" smtClean="0">
                <a:solidFill>
                  <a:schemeClr val="tx2"/>
                </a:solidFill>
                <a:cs typeface="B Nazanin" panose="00000400000000000000" pitchFamily="2" charset="-78"/>
              </a:rPr>
              <a:t>آقای بابکی </a:t>
            </a:r>
            <a:r>
              <a:rPr lang="en-US" sz="1600" b="1" dirty="0" err="1" smtClean="0">
                <a:solidFill>
                  <a:schemeClr val="tx2"/>
                </a:solidFill>
                <a:cs typeface="B Nazanin" panose="00000400000000000000" pitchFamily="2" charset="-78"/>
              </a:rPr>
              <a:t>jaberalu</a:t>
            </a:r>
            <a:r>
              <a:rPr lang="en-US" sz="1600" b="1" dirty="0" smtClean="0">
                <a:solidFill>
                  <a:schemeClr val="tx2"/>
                </a:solidFill>
                <a:cs typeface="B Nazanin" panose="00000400000000000000" pitchFamily="2" charset="-78"/>
              </a:rPr>
              <a:t>@ </a:t>
            </a:r>
            <a:r>
              <a:rPr lang="fa-IR" sz="1600" b="1" dirty="0" smtClean="0">
                <a:solidFill>
                  <a:schemeClr val="tx2"/>
                </a:solidFill>
                <a:cs typeface="B Nazanin" panose="00000400000000000000" pitchFamily="2" charset="-78"/>
              </a:rPr>
              <a:t>است)</a:t>
            </a:r>
          </a:p>
          <a:p>
            <a:pPr algn="just" rtl="1">
              <a:lnSpc>
                <a:spcPct val="130000"/>
              </a:lnSpc>
              <a:buClr>
                <a:schemeClr val="accent6"/>
              </a:buClr>
            </a:pPr>
            <a:r>
              <a:rPr lang="fa-IR" sz="1600" b="1" dirty="0" smtClean="0">
                <a:solidFill>
                  <a:schemeClr val="tx2"/>
                </a:solidFill>
                <a:cs typeface="B Nazanin" panose="00000400000000000000" pitchFamily="2" charset="-78"/>
              </a:rPr>
              <a:t>۶- تحویل تمرین فقط از طرف سرپرست انجام می شود.</a:t>
            </a:r>
          </a:p>
          <a:p>
            <a:pPr algn="just" rtl="1">
              <a:lnSpc>
                <a:spcPct val="130000"/>
              </a:lnSpc>
              <a:buClr>
                <a:schemeClr val="accent6"/>
              </a:buClr>
            </a:pPr>
            <a:r>
              <a:rPr lang="fa-IR" sz="1600" b="1" dirty="0" smtClean="0">
                <a:solidFill>
                  <a:schemeClr val="tx2"/>
                </a:solidFill>
                <a:cs typeface="B Nazanin" panose="00000400000000000000" pitchFamily="2" charset="-78"/>
              </a:rPr>
              <a:t>۷- </a:t>
            </a:r>
            <a:r>
              <a:rPr lang="fa-IR" sz="1600" b="1" dirty="0">
                <a:solidFill>
                  <a:schemeClr val="tx2"/>
                </a:solidFill>
                <a:cs typeface="B Nazanin" panose="00000400000000000000" pitchFamily="2" charset="-78"/>
              </a:rPr>
              <a:t>برای انجام تمرینات به صورت گروهی می توانید جلسات اسکایپی داشته و همفکری کنید در صورت لزوم می توانید از طریق نرم افزارهای </a:t>
            </a:r>
            <a:r>
              <a:rPr lang="en-US" sz="1600" b="1" dirty="0">
                <a:solidFill>
                  <a:schemeClr val="tx2"/>
                </a:solidFill>
                <a:cs typeface="B Nazanin" panose="00000400000000000000" pitchFamily="2" charset="-78"/>
              </a:rPr>
              <a:t>remote </a:t>
            </a:r>
            <a:r>
              <a:rPr lang="fa-IR" sz="1600" b="1" dirty="0">
                <a:solidFill>
                  <a:schemeClr val="tx2"/>
                </a:solidFill>
                <a:cs typeface="B Nazanin" panose="00000400000000000000" pitchFamily="2" charset="-78"/>
              </a:rPr>
              <a:t>به سیستم های یکدیگر دسترسی داشته باشید. از </a:t>
            </a:r>
            <a:r>
              <a:rPr lang="en-US" sz="1600" b="1" dirty="0" err="1">
                <a:solidFill>
                  <a:schemeClr val="tx2"/>
                </a:solidFill>
                <a:cs typeface="B Nazanin" panose="00000400000000000000" pitchFamily="2" charset="-78"/>
              </a:rPr>
              <a:t>gitlab</a:t>
            </a:r>
            <a:r>
              <a:rPr lang="en-US" sz="1600" b="1" dirty="0">
                <a:solidFill>
                  <a:schemeClr val="tx2"/>
                </a:solidFill>
                <a:cs typeface="B Nazanin" panose="00000400000000000000" pitchFamily="2" charset="-78"/>
              </a:rPr>
              <a:t> </a:t>
            </a:r>
            <a:r>
              <a:rPr lang="fa-IR" sz="1600" b="1" dirty="0" smtClean="0">
                <a:solidFill>
                  <a:schemeClr val="tx2"/>
                </a:solidFill>
                <a:cs typeface="B Nazanin" panose="00000400000000000000" pitchFamily="2" charset="-78"/>
              </a:rPr>
              <a:t> هم </a:t>
            </a:r>
            <a:r>
              <a:rPr lang="fa-IR" sz="1600" b="1" dirty="0">
                <a:solidFill>
                  <a:schemeClr val="tx2"/>
                </a:solidFill>
                <a:cs typeface="B Nazanin" panose="00000400000000000000" pitchFamily="2" charset="-78"/>
              </a:rPr>
              <a:t>می‌توانید برای به اشتراک گذاری کد ها بین هم گروه های خود استفاده کنید.</a:t>
            </a:r>
          </a:p>
          <a:p>
            <a:pPr algn="just" rtl="1">
              <a:lnSpc>
                <a:spcPct val="130000"/>
              </a:lnSpc>
              <a:buClr>
                <a:schemeClr val="accent6"/>
              </a:buClr>
            </a:pPr>
            <a:r>
              <a:rPr lang="fa-IR" sz="1600" b="1" dirty="0">
                <a:solidFill>
                  <a:schemeClr val="tx2"/>
                </a:solidFill>
                <a:cs typeface="B Nazanin" panose="00000400000000000000" pitchFamily="2" charset="-78"/>
              </a:rPr>
              <a:t>۸- در صورت انجام گروهی تمرین، باید همه اعضای گروه در  تهیه ویدئو مشارکت داشته و هر یک از اعضا راجع به  انجام بخشی از تمرین توضیح دهند. در کل پیشنهاد می شود با توجه به شرایط خاص موجود تمرین را به صورت انفرادی انجام دهید.</a:t>
            </a:r>
          </a:p>
          <a:p>
            <a:pPr algn="just" rtl="1">
              <a:lnSpc>
                <a:spcPct val="130000"/>
              </a:lnSpc>
              <a:buClr>
                <a:schemeClr val="accent6"/>
              </a:buClr>
            </a:pPr>
            <a:r>
              <a:rPr lang="fa-IR" sz="1600" b="1" dirty="0">
                <a:solidFill>
                  <a:schemeClr val="tx2"/>
                </a:solidFill>
                <a:cs typeface="B Nazanin" panose="00000400000000000000" pitchFamily="2" charset="-78"/>
              </a:rPr>
              <a:t>۹- در صورت انجام پروژه به صورت گروهی، بدیهی است که انتظاری که از گزارش پروژه گروهی داریم متناسب با تعداد افراد انجام دهنده است (پروژه ای که گروهی انجام می شود باید  گزارش آن دارای کیفیت بهتری باشد).</a:t>
            </a:r>
          </a:p>
          <a:p>
            <a:pPr algn="just" rtl="1">
              <a:lnSpc>
                <a:spcPct val="130000"/>
              </a:lnSpc>
              <a:buClr>
                <a:schemeClr val="accent6"/>
              </a:buClr>
            </a:pPr>
            <a:r>
              <a:rPr lang="fa-IR" sz="1600" b="1" dirty="0">
                <a:solidFill>
                  <a:schemeClr val="tx2"/>
                </a:solidFill>
                <a:cs typeface="B Nazanin" panose="00000400000000000000" pitchFamily="2" charset="-78"/>
              </a:rPr>
              <a:t>۱۰ - برای به اشتراک گذاری نظرات و مطرح کردن سوالات شما، قرار بر این شد، هر هفته ساعت ۱۱ تا ۱۳ در روز های مشخصی که از قبل اعلام خواهد شد، گروه باز شود تا بتوانید پیام بگذارید.</a:t>
            </a:r>
          </a:p>
        </p:txBody>
      </p:sp>
    </p:spTree>
    <p:extLst>
      <p:ext uri="{BB962C8B-B14F-4D97-AF65-F5344CB8AC3E}">
        <p14:creationId xmlns:p14="http://schemas.microsoft.com/office/powerpoint/2010/main" val="4259668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328" y="-31489"/>
            <a:ext cx="10515601" cy="770980"/>
          </a:xfrm>
          <a:prstGeom prst="rect">
            <a:avLst/>
          </a:prstGeom>
          <a:noFill/>
        </p:spPr>
        <p:txBody>
          <a:bodyPr wrap="square" lIns="91440" tIns="45720" rIns="91440" bIns="45720" rtlCol="0">
            <a:spAutoFit/>
          </a:bodyPr>
          <a:lstStyle/>
          <a:p>
            <a:pPr algn="ctr">
              <a:lnSpc>
                <a:spcPct val="130000"/>
              </a:lnSpc>
            </a:pPr>
            <a:r>
              <a:rPr lang="fa-IR" sz="3600" b="1" dirty="0" smtClean="0">
                <a:solidFill>
                  <a:schemeClr val="tx2"/>
                </a:solidFill>
                <a:latin typeface="+mj-lt"/>
                <a:ea typeface="Lato Heavy" panose="020F0502020204030203" pitchFamily="34" charset="0"/>
                <a:cs typeface="B Nazanin" panose="00000400000000000000" pitchFamily="2" charset="-78"/>
              </a:rPr>
              <a:t>کارهایی که باید انجام شود</a:t>
            </a:r>
            <a:endParaRPr lang="en-US" sz="3600" b="1" dirty="0" smtClean="0">
              <a:solidFill>
                <a:schemeClr val="tx2"/>
              </a:solidFill>
              <a:latin typeface="+mj-lt"/>
              <a:ea typeface="Lato Heavy" panose="020F0502020204030203" pitchFamily="34" charset="0"/>
              <a:cs typeface="B Nazanin" panose="00000400000000000000" pitchFamily="2" charset="-78"/>
            </a:endParaRPr>
          </a:p>
        </p:txBody>
      </p:sp>
      <p:sp>
        <p:nvSpPr>
          <p:cNvPr id="5" name="TextBox 4"/>
          <p:cNvSpPr txBox="1"/>
          <p:nvPr/>
        </p:nvSpPr>
        <p:spPr>
          <a:xfrm>
            <a:off x="0" y="925470"/>
            <a:ext cx="11715455" cy="5533823"/>
          </a:xfrm>
          <a:prstGeom prst="rect">
            <a:avLst/>
          </a:prstGeom>
          <a:noFill/>
        </p:spPr>
        <p:txBody>
          <a:bodyPr wrap="square" lIns="91440" tIns="45720" rIns="91440" bIns="45720" rtlCol="0">
            <a:spAutoFit/>
          </a:bodyPr>
          <a:lstStyle/>
          <a:p>
            <a:pPr algn="just" rtl="1">
              <a:lnSpc>
                <a:spcPct val="130000"/>
              </a:lnSpc>
              <a:buClr>
                <a:schemeClr val="accent6"/>
              </a:buClr>
            </a:pPr>
            <a:r>
              <a:rPr lang="fa-IR" sz="1600" b="1" dirty="0">
                <a:solidFill>
                  <a:schemeClr val="tx2"/>
                </a:solidFill>
                <a:cs typeface="B Nazanin" panose="00000400000000000000" pitchFamily="2" charset="-78"/>
              </a:rPr>
              <a:t>با سلام، دانشجویان عزیز، لطفا به نکات زیر در مورد تمرین پیاده سازی اول توجه فرمائید.</a:t>
            </a:r>
          </a:p>
          <a:p>
            <a:pPr algn="just" rtl="1">
              <a:lnSpc>
                <a:spcPct val="130000"/>
              </a:lnSpc>
              <a:buClr>
                <a:schemeClr val="accent6"/>
              </a:buClr>
            </a:pPr>
            <a:endParaRPr lang="fa-IR" sz="1600" b="1" dirty="0">
              <a:solidFill>
                <a:schemeClr val="tx2"/>
              </a:solidFill>
              <a:cs typeface="B Nazanin" panose="00000400000000000000" pitchFamily="2" charset="-78"/>
            </a:endParaRPr>
          </a:p>
          <a:p>
            <a:pPr algn="just" rtl="1">
              <a:lnSpc>
                <a:spcPct val="130000"/>
              </a:lnSpc>
              <a:buClr>
                <a:schemeClr val="accent6"/>
              </a:buClr>
            </a:pPr>
            <a:r>
              <a:rPr lang="fa-IR" sz="1600" b="1" dirty="0">
                <a:solidFill>
                  <a:schemeClr val="tx2"/>
                </a:solidFill>
                <a:cs typeface="B Nazanin" panose="00000400000000000000" pitchFamily="2" charset="-78"/>
              </a:rPr>
              <a:t>۱- پیشنهاد می شود در صورت امکان، قطعات سخت افزاری به صورت اینترنتی تهیه شود. </a:t>
            </a:r>
          </a:p>
          <a:p>
            <a:pPr algn="just" rtl="1">
              <a:lnSpc>
                <a:spcPct val="130000"/>
              </a:lnSpc>
              <a:buClr>
                <a:schemeClr val="accent6"/>
              </a:buClr>
            </a:pPr>
            <a:r>
              <a:rPr lang="fa-IR" sz="1600" b="1" dirty="0">
                <a:solidFill>
                  <a:schemeClr val="tx2"/>
                </a:solidFill>
                <a:cs typeface="B Nazanin" panose="00000400000000000000" pitchFamily="2" charset="-78"/>
              </a:rPr>
              <a:t>۲- در صورتی که امکان تهیه  قطعات رو ندارید می توانید با استفاده از  شبیه سازهای موجود، تمرین را انجام  دهید. به عنوان نمونه می توانید از کامپونت های آٰردینو و </a:t>
            </a:r>
            <a:r>
              <a:rPr lang="en-US" sz="1600" b="1" dirty="0" err="1">
                <a:solidFill>
                  <a:schemeClr val="tx2"/>
                </a:solidFill>
                <a:cs typeface="B Nazanin" panose="00000400000000000000" pitchFamily="2" charset="-78"/>
              </a:rPr>
              <a:t>NodeMCU</a:t>
            </a:r>
            <a:r>
              <a:rPr lang="en-US" sz="1600" b="1" dirty="0">
                <a:solidFill>
                  <a:schemeClr val="tx2"/>
                </a:solidFill>
                <a:cs typeface="B Nazanin" panose="00000400000000000000" pitchFamily="2" charset="-78"/>
              </a:rPr>
              <a:t> </a:t>
            </a:r>
            <a:r>
              <a:rPr lang="fa-IR" sz="1600" b="1" dirty="0" smtClean="0">
                <a:solidFill>
                  <a:schemeClr val="tx2"/>
                </a:solidFill>
                <a:cs typeface="B Nazanin" panose="00000400000000000000" pitchFamily="2" charset="-78"/>
              </a:rPr>
              <a:t> و </a:t>
            </a:r>
            <a:r>
              <a:rPr lang="en-US" sz="1600" b="1" dirty="0" err="1">
                <a:solidFill>
                  <a:schemeClr val="tx2"/>
                </a:solidFill>
                <a:cs typeface="B Nazanin" panose="00000400000000000000" pitchFamily="2" charset="-78"/>
              </a:rPr>
              <a:t>wifi</a:t>
            </a:r>
            <a:r>
              <a:rPr lang="en-US" sz="1600" b="1" dirty="0">
                <a:solidFill>
                  <a:schemeClr val="tx2"/>
                </a:solidFill>
                <a:cs typeface="B Nazanin" panose="00000400000000000000" pitchFamily="2" charset="-78"/>
              </a:rPr>
              <a:t> </a:t>
            </a:r>
            <a:r>
              <a:rPr lang="fa-IR" sz="1600" b="1" dirty="0" smtClean="0">
                <a:solidFill>
                  <a:schemeClr val="tx2"/>
                </a:solidFill>
                <a:cs typeface="B Nazanin" panose="00000400000000000000" pitchFamily="2" charset="-78"/>
              </a:rPr>
              <a:t> در </a:t>
            </a:r>
            <a:r>
              <a:rPr lang="fa-IR" sz="1600" b="1" dirty="0">
                <a:solidFill>
                  <a:schemeClr val="tx2"/>
                </a:solidFill>
                <a:cs typeface="B Nazanin" panose="00000400000000000000" pitchFamily="2" charset="-78"/>
              </a:rPr>
              <a:t>شبیه ساز پروتئوس استفاده کنید. ( استفاده از هر شبیه ساز دیگر که بتوانید تمرین را انجام دهید، مجاز است) </a:t>
            </a:r>
          </a:p>
          <a:p>
            <a:pPr algn="just" rtl="1">
              <a:lnSpc>
                <a:spcPct val="130000"/>
              </a:lnSpc>
              <a:buClr>
                <a:schemeClr val="accent6"/>
              </a:buClr>
            </a:pPr>
            <a:r>
              <a:rPr lang="fa-IR" sz="1600" b="1" dirty="0">
                <a:solidFill>
                  <a:schemeClr val="tx2"/>
                </a:solidFill>
                <a:cs typeface="B Nazanin" panose="00000400000000000000" pitchFamily="2" charset="-78"/>
              </a:rPr>
              <a:t>۳- می توانید تمرین را انفرادی و یا در قالب گروه های دو نفره یا سه نفره انجام دهید.</a:t>
            </a:r>
          </a:p>
          <a:p>
            <a:pPr algn="just" rtl="1">
              <a:lnSpc>
                <a:spcPct val="130000"/>
              </a:lnSpc>
              <a:buClr>
                <a:schemeClr val="accent6"/>
              </a:buClr>
            </a:pPr>
            <a:r>
              <a:rPr lang="fa-IR" sz="1600" b="1" dirty="0">
                <a:solidFill>
                  <a:schemeClr val="tx2"/>
                </a:solidFill>
                <a:cs typeface="B Nazanin" panose="00000400000000000000" pitchFamily="2" charset="-78"/>
              </a:rPr>
              <a:t>۴-  اعضای گروه باید حداکثر تا تاریخ ۱۹ فروردین تعیین و به </a:t>
            </a:r>
            <a:r>
              <a:rPr lang="en-US" sz="1600" b="1" dirty="0" err="1">
                <a:solidFill>
                  <a:schemeClr val="tx2"/>
                </a:solidFill>
                <a:cs typeface="B Nazanin" panose="00000400000000000000" pitchFamily="2" charset="-78"/>
              </a:rPr>
              <a:t>lD</a:t>
            </a:r>
            <a:r>
              <a:rPr lang="en-US" sz="1600" b="1" dirty="0">
                <a:solidFill>
                  <a:schemeClr val="tx2"/>
                </a:solidFill>
                <a:cs typeface="B Nazanin" panose="00000400000000000000" pitchFamily="2" charset="-78"/>
              </a:rPr>
              <a:t> </a:t>
            </a:r>
            <a:r>
              <a:rPr lang="fa-IR" sz="1600" b="1" dirty="0">
                <a:solidFill>
                  <a:schemeClr val="tx2"/>
                </a:solidFill>
                <a:cs typeface="B Nazanin" panose="00000400000000000000" pitchFamily="2" charset="-78"/>
              </a:rPr>
              <a:t>بنده و آقای بابکی ارسال شود ضمنا هر گروه باید یک سرپرست داشته باشد. لطفا توجه فرمائید اعضای گروه های تعیین شده تا پایان ترم هم گروه خواهند بود. </a:t>
            </a:r>
            <a:r>
              <a:rPr lang="fa-IR" sz="1600" b="1" dirty="0" smtClean="0">
                <a:solidFill>
                  <a:schemeClr val="tx2"/>
                </a:solidFill>
                <a:cs typeface="B Nazanin" panose="00000400000000000000" pitchFamily="2" charset="-78"/>
              </a:rPr>
              <a:t>( </a:t>
            </a:r>
            <a:r>
              <a:rPr lang="en-US" sz="1600" b="1" dirty="0" smtClean="0">
                <a:solidFill>
                  <a:schemeClr val="tx2"/>
                </a:solidFill>
                <a:cs typeface="B Nazanin" panose="00000400000000000000" pitchFamily="2" charset="-78"/>
              </a:rPr>
              <a:t>ID </a:t>
            </a:r>
            <a:r>
              <a:rPr lang="fa-IR" sz="1600" b="1" dirty="0" smtClean="0">
                <a:solidFill>
                  <a:schemeClr val="tx2"/>
                </a:solidFill>
                <a:cs typeface="B Nazanin" panose="00000400000000000000" pitchFamily="2" charset="-78"/>
              </a:rPr>
              <a:t>بنده </a:t>
            </a:r>
            <a:r>
              <a:rPr lang="en-US" sz="1600" b="1" dirty="0" err="1" smtClean="0">
                <a:solidFill>
                  <a:schemeClr val="tx2"/>
                </a:solidFill>
                <a:cs typeface="B Nazanin" panose="00000400000000000000" pitchFamily="2" charset="-78"/>
              </a:rPr>
              <a:t>Sh_kt</a:t>
            </a:r>
            <a:r>
              <a:rPr lang="en-US" sz="1600" b="1" dirty="0" smtClean="0">
                <a:solidFill>
                  <a:schemeClr val="tx2"/>
                </a:solidFill>
                <a:cs typeface="B Nazanin" panose="00000400000000000000" pitchFamily="2" charset="-78"/>
              </a:rPr>
              <a:t>@ </a:t>
            </a:r>
            <a:r>
              <a:rPr lang="fa-IR" sz="1600" b="1" dirty="0" smtClean="0">
                <a:solidFill>
                  <a:schemeClr val="tx2"/>
                </a:solidFill>
                <a:cs typeface="B Nazanin" panose="00000400000000000000" pitchFamily="2" charset="-78"/>
              </a:rPr>
              <a:t>و </a:t>
            </a:r>
            <a:r>
              <a:rPr lang="en-US" sz="1600" b="1" dirty="0" smtClean="0">
                <a:solidFill>
                  <a:schemeClr val="tx2"/>
                </a:solidFill>
                <a:cs typeface="B Nazanin" panose="00000400000000000000" pitchFamily="2" charset="-78"/>
              </a:rPr>
              <a:t>ID </a:t>
            </a:r>
            <a:r>
              <a:rPr lang="fa-IR" sz="1600" b="1" dirty="0" smtClean="0">
                <a:solidFill>
                  <a:schemeClr val="tx2"/>
                </a:solidFill>
                <a:cs typeface="B Nazanin" panose="00000400000000000000" pitchFamily="2" charset="-78"/>
              </a:rPr>
              <a:t>آقای بابکی </a:t>
            </a:r>
            <a:r>
              <a:rPr lang="en-US" sz="1600" b="1" dirty="0" err="1" smtClean="0">
                <a:solidFill>
                  <a:schemeClr val="tx2"/>
                </a:solidFill>
                <a:cs typeface="B Nazanin" panose="00000400000000000000" pitchFamily="2" charset="-78"/>
              </a:rPr>
              <a:t>jaberalu</a:t>
            </a:r>
            <a:r>
              <a:rPr lang="en-US" sz="1600" b="1" dirty="0" smtClean="0">
                <a:solidFill>
                  <a:schemeClr val="tx2"/>
                </a:solidFill>
                <a:cs typeface="B Nazanin" panose="00000400000000000000" pitchFamily="2" charset="-78"/>
              </a:rPr>
              <a:t>@ </a:t>
            </a:r>
            <a:r>
              <a:rPr lang="fa-IR" sz="1600" b="1" dirty="0" smtClean="0">
                <a:solidFill>
                  <a:schemeClr val="tx2"/>
                </a:solidFill>
                <a:cs typeface="B Nazanin" panose="00000400000000000000" pitchFamily="2" charset="-78"/>
              </a:rPr>
              <a:t>است)</a:t>
            </a:r>
          </a:p>
          <a:p>
            <a:pPr algn="just" rtl="1">
              <a:lnSpc>
                <a:spcPct val="130000"/>
              </a:lnSpc>
              <a:buClr>
                <a:schemeClr val="accent6"/>
              </a:buClr>
            </a:pPr>
            <a:r>
              <a:rPr lang="fa-IR" sz="1600" b="1" dirty="0" smtClean="0">
                <a:solidFill>
                  <a:schemeClr val="tx2"/>
                </a:solidFill>
                <a:cs typeface="B Nazanin" panose="00000400000000000000" pitchFamily="2" charset="-78"/>
              </a:rPr>
              <a:t>۶- تحویل تمرین فقط از طرف سرپرست انجام می شود.</a:t>
            </a:r>
          </a:p>
          <a:p>
            <a:pPr algn="just" rtl="1">
              <a:lnSpc>
                <a:spcPct val="130000"/>
              </a:lnSpc>
              <a:buClr>
                <a:schemeClr val="accent6"/>
              </a:buClr>
            </a:pPr>
            <a:r>
              <a:rPr lang="fa-IR" sz="1600" b="1" dirty="0" smtClean="0">
                <a:solidFill>
                  <a:schemeClr val="tx2"/>
                </a:solidFill>
                <a:cs typeface="B Nazanin" panose="00000400000000000000" pitchFamily="2" charset="-78"/>
              </a:rPr>
              <a:t>۷- </a:t>
            </a:r>
            <a:r>
              <a:rPr lang="fa-IR" sz="1600" b="1" dirty="0">
                <a:solidFill>
                  <a:schemeClr val="tx2"/>
                </a:solidFill>
                <a:cs typeface="B Nazanin" panose="00000400000000000000" pitchFamily="2" charset="-78"/>
              </a:rPr>
              <a:t>برای انجام تمرینات به صورت گروهی می توانید جلسات اسکایپی داشته و همفکری کنید در صورت لزوم می توانید از طریق نرم افزارهای </a:t>
            </a:r>
            <a:r>
              <a:rPr lang="en-US" sz="1600" b="1" dirty="0">
                <a:solidFill>
                  <a:schemeClr val="tx2"/>
                </a:solidFill>
                <a:cs typeface="B Nazanin" panose="00000400000000000000" pitchFamily="2" charset="-78"/>
              </a:rPr>
              <a:t>remote </a:t>
            </a:r>
            <a:r>
              <a:rPr lang="fa-IR" sz="1600" b="1" dirty="0">
                <a:solidFill>
                  <a:schemeClr val="tx2"/>
                </a:solidFill>
                <a:cs typeface="B Nazanin" panose="00000400000000000000" pitchFamily="2" charset="-78"/>
              </a:rPr>
              <a:t>به سیستم های یکدیگر دسترسی داشته باشید. از </a:t>
            </a:r>
            <a:r>
              <a:rPr lang="en-US" sz="1600" b="1" dirty="0" err="1">
                <a:solidFill>
                  <a:schemeClr val="tx2"/>
                </a:solidFill>
                <a:cs typeface="B Nazanin" panose="00000400000000000000" pitchFamily="2" charset="-78"/>
              </a:rPr>
              <a:t>gitlab</a:t>
            </a:r>
            <a:r>
              <a:rPr lang="en-US" sz="1600" b="1" dirty="0">
                <a:solidFill>
                  <a:schemeClr val="tx2"/>
                </a:solidFill>
                <a:cs typeface="B Nazanin" panose="00000400000000000000" pitchFamily="2" charset="-78"/>
              </a:rPr>
              <a:t> </a:t>
            </a:r>
            <a:r>
              <a:rPr lang="fa-IR" sz="1600" b="1" dirty="0" smtClean="0">
                <a:solidFill>
                  <a:schemeClr val="tx2"/>
                </a:solidFill>
                <a:cs typeface="B Nazanin" panose="00000400000000000000" pitchFamily="2" charset="-78"/>
              </a:rPr>
              <a:t> هم </a:t>
            </a:r>
            <a:r>
              <a:rPr lang="fa-IR" sz="1600" b="1" dirty="0">
                <a:solidFill>
                  <a:schemeClr val="tx2"/>
                </a:solidFill>
                <a:cs typeface="B Nazanin" panose="00000400000000000000" pitchFamily="2" charset="-78"/>
              </a:rPr>
              <a:t>می‌توانید برای به اشتراک گذاری کد ها بین هم گروه های خود استفاده کنید.</a:t>
            </a:r>
          </a:p>
          <a:p>
            <a:pPr algn="just" rtl="1">
              <a:lnSpc>
                <a:spcPct val="130000"/>
              </a:lnSpc>
              <a:buClr>
                <a:schemeClr val="accent6"/>
              </a:buClr>
            </a:pPr>
            <a:r>
              <a:rPr lang="fa-IR" sz="1600" b="1" dirty="0">
                <a:solidFill>
                  <a:schemeClr val="tx2"/>
                </a:solidFill>
                <a:cs typeface="B Nazanin" panose="00000400000000000000" pitchFamily="2" charset="-78"/>
              </a:rPr>
              <a:t>۸- در صورت انجام گروهی تمرین، باید همه اعضای گروه در  تهیه ویدئو مشارکت داشته و هر یک از اعضا راجع به  انجام بخشی از تمرین توضیح دهند. در کل پیشنهاد می شود با توجه به شرایط خاص موجود تمرین را به صورت انفرادی انجام دهید.</a:t>
            </a:r>
          </a:p>
          <a:p>
            <a:pPr algn="just" rtl="1">
              <a:lnSpc>
                <a:spcPct val="130000"/>
              </a:lnSpc>
              <a:buClr>
                <a:schemeClr val="accent6"/>
              </a:buClr>
            </a:pPr>
            <a:r>
              <a:rPr lang="fa-IR" sz="1600" b="1" dirty="0">
                <a:solidFill>
                  <a:schemeClr val="tx2"/>
                </a:solidFill>
                <a:cs typeface="B Nazanin" panose="00000400000000000000" pitchFamily="2" charset="-78"/>
              </a:rPr>
              <a:t>۹- در صورت انجام پروژه به صورت گروهی، بدیهی است که انتظاری که از گزارش پروژه گروهی داریم متناسب با تعداد افراد انجام دهنده است (پروژه ای که گروهی انجام می شود باید  گزارش آن دارای کیفیت بهتری باشد).</a:t>
            </a:r>
          </a:p>
          <a:p>
            <a:pPr algn="just" rtl="1">
              <a:lnSpc>
                <a:spcPct val="130000"/>
              </a:lnSpc>
              <a:buClr>
                <a:schemeClr val="accent6"/>
              </a:buClr>
            </a:pPr>
            <a:r>
              <a:rPr lang="fa-IR" sz="1600" b="1" dirty="0">
                <a:solidFill>
                  <a:schemeClr val="tx2"/>
                </a:solidFill>
                <a:cs typeface="B Nazanin" panose="00000400000000000000" pitchFamily="2" charset="-78"/>
              </a:rPr>
              <a:t>۱۰ - برای به اشتراک گذاری نظرات و مطرح کردن سوالات شما، قرار بر این شد، هر هفته ساعت ۱۱ تا ۱۳ در روز های مشخصی که از قبل اعلام خواهد شد، گروه باز شود تا بتوانید پیام بگذارید.</a:t>
            </a:r>
          </a:p>
        </p:txBody>
      </p:sp>
    </p:spTree>
    <p:extLst>
      <p:ext uri="{BB962C8B-B14F-4D97-AF65-F5344CB8AC3E}">
        <p14:creationId xmlns:p14="http://schemas.microsoft.com/office/powerpoint/2010/main" val="1834580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328" y="-31489"/>
            <a:ext cx="10515601" cy="770980"/>
          </a:xfrm>
          <a:prstGeom prst="rect">
            <a:avLst/>
          </a:prstGeom>
          <a:noFill/>
        </p:spPr>
        <p:txBody>
          <a:bodyPr wrap="square" lIns="91440" tIns="45720" rIns="91440" bIns="45720" rtlCol="0">
            <a:spAutoFit/>
          </a:bodyPr>
          <a:lstStyle/>
          <a:p>
            <a:pPr algn="ctr">
              <a:lnSpc>
                <a:spcPct val="130000"/>
              </a:lnSpc>
            </a:pPr>
            <a:r>
              <a:rPr lang="fa-IR" sz="3600" b="1" dirty="0" smtClean="0">
                <a:solidFill>
                  <a:schemeClr val="tx2"/>
                </a:solidFill>
                <a:latin typeface="+mj-lt"/>
                <a:ea typeface="Lato Heavy" panose="020F0502020204030203" pitchFamily="34" charset="0"/>
                <a:cs typeface="B Nazanin" panose="00000400000000000000" pitchFamily="2" charset="-78"/>
              </a:rPr>
              <a:t>تمریناتی که داریم</a:t>
            </a:r>
            <a:endParaRPr lang="en-US" sz="3600" b="1" dirty="0" smtClean="0">
              <a:solidFill>
                <a:schemeClr val="tx2"/>
              </a:solidFill>
              <a:latin typeface="+mj-lt"/>
              <a:ea typeface="Lato Heavy" panose="020F0502020204030203" pitchFamily="34" charset="0"/>
              <a:cs typeface="B Nazanin" panose="00000400000000000000" pitchFamily="2" charset="-78"/>
            </a:endParaRPr>
          </a:p>
        </p:txBody>
      </p:sp>
      <p:sp>
        <p:nvSpPr>
          <p:cNvPr id="5" name="TextBox 4"/>
          <p:cNvSpPr txBox="1"/>
          <p:nvPr/>
        </p:nvSpPr>
        <p:spPr>
          <a:xfrm>
            <a:off x="0" y="925470"/>
            <a:ext cx="11715455" cy="2653034"/>
          </a:xfrm>
          <a:prstGeom prst="rect">
            <a:avLst/>
          </a:prstGeom>
          <a:noFill/>
        </p:spPr>
        <p:txBody>
          <a:bodyPr wrap="square" lIns="91440" tIns="45720" rIns="91440" bIns="45720" rtlCol="0">
            <a:spAutoFit/>
          </a:bodyPr>
          <a:lstStyle/>
          <a:p>
            <a:pPr algn="just" rtl="1">
              <a:lnSpc>
                <a:spcPct val="130000"/>
              </a:lnSpc>
              <a:buClr>
                <a:schemeClr val="accent6"/>
              </a:buClr>
            </a:pPr>
            <a:r>
              <a:rPr lang="fa-IR" sz="1600" b="1" dirty="0" smtClean="0">
                <a:solidFill>
                  <a:schemeClr val="tx2"/>
                </a:solidFill>
                <a:cs typeface="B Nazanin" panose="00000400000000000000" pitchFamily="2" charset="-78"/>
              </a:rPr>
              <a:t>۵ تا تمرین داریم و یک </a:t>
            </a:r>
            <a:r>
              <a:rPr lang="fa-IR" sz="1600" b="1" dirty="0" smtClean="0">
                <a:solidFill>
                  <a:schemeClr val="tx2"/>
                </a:solidFill>
                <a:cs typeface="B Nazanin" panose="00000400000000000000" pitchFamily="2" charset="-78"/>
              </a:rPr>
              <a:t>پروژه</a:t>
            </a:r>
            <a:endParaRPr lang="en-US" sz="1600" b="1" dirty="0" smtClean="0">
              <a:solidFill>
                <a:schemeClr val="tx2"/>
              </a:solidFill>
              <a:cs typeface="B Nazanin" panose="00000400000000000000" pitchFamily="2" charset="-78"/>
            </a:endParaRPr>
          </a:p>
          <a:p>
            <a:pPr algn="just" rtl="1">
              <a:lnSpc>
                <a:spcPct val="130000"/>
              </a:lnSpc>
              <a:buClr>
                <a:schemeClr val="accent6"/>
              </a:buClr>
            </a:pPr>
            <a:r>
              <a:rPr lang="fa-IR" sz="1600" b="1" dirty="0" smtClean="0">
                <a:solidFill>
                  <a:schemeClr val="tx2"/>
                </a:solidFill>
                <a:cs typeface="B Nazanin" panose="00000400000000000000" pitchFamily="2" charset="-78"/>
              </a:rPr>
              <a:t>تمرین اول فصل دوم کار با سخت افزار---&gt; آقای موذنی</a:t>
            </a:r>
          </a:p>
          <a:p>
            <a:pPr algn="just" rtl="1">
              <a:lnSpc>
                <a:spcPct val="130000"/>
              </a:lnSpc>
              <a:buClr>
                <a:schemeClr val="accent6"/>
              </a:buClr>
            </a:pPr>
            <a:r>
              <a:rPr lang="fa-IR" sz="1600" b="1" dirty="0" smtClean="0">
                <a:solidFill>
                  <a:schemeClr val="tx2"/>
                </a:solidFill>
                <a:cs typeface="B Nazanin" panose="00000400000000000000" pitchFamily="2" charset="-78"/>
              </a:rPr>
              <a:t>تمرین دوم فصل سوم وای فای و </a:t>
            </a:r>
            <a:r>
              <a:rPr lang="en-US" sz="1600" b="1" dirty="0" smtClean="0">
                <a:solidFill>
                  <a:schemeClr val="tx2"/>
                </a:solidFill>
                <a:cs typeface="B Nazanin" panose="00000400000000000000" pitchFamily="2" charset="-78"/>
              </a:rPr>
              <a:t>RFID</a:t>
            </a:r>
            <a:r>
              <a:rPr lang="fa-IR" sz="1600" b="1" dirty="0" smtClean="0">
                <a:solidFill>
                  <a:schemeClr val="tx2"/>
                </a:solidFill>
                <a:cs typeface="B Nazanin" panose="00000400000000000000" pitchFamily="2" charset="-78"/>
              </a:rPr>
              <a:t> --&gt; خانم اختریان </a:t>
            </a:r>
          </a:p>
          <a:p>
            <a:pPr algn="just" rtl="1">
              <a:lnSpc>
                <a:spcPct val="130000"/>
              </a:lnSpc>
              <a:buClr>
                <a:schemeClr val="accent6"/>
              </a:buClr>
            </a:pPr>
            <a:r>
              <a:rPr lang="fa-IR" sz="1600" b="1" dirty="0" smtClean="0">
                <a:solidFill>
                  <a:schemeClr val="tx2"/>
                </a:solidFill>
                <a:cs typeface="B Nazanin" panose="00000400000000000000" pitchFamily="2" charset="-78"/>
              </a:rPr>
              <a:t>تمرین سوم فصل سوم </a:t>
            </a:r>
            <a:r>
              <a:rPr lang="en-US" sz="1600" b="1" dirty="0" err="1" smtClean="0">
                <a:solidFill>
                  <a:schemeClr val="tx2"/>
                </a:solidFill>
                <a:cs typeface="B Nazanin" panose="00000400000000000000" pitchFamily="2" charset="-78"/>
              </a:rPr>
              <a:t>LoRaWA</a:t>
            </a:r>
            <a:r>
              <a:rPr lang="fa-IR" sz="1600" b="1" dirty="0" smtClean="0">
                <a:solidFill>
                  <a:schemeClr val="tx2"/>
                </a:solidFill>
                <a:cs typeface="B Nazanin" panose="00000400000000000000" pitchFamily="2" charset="-78"/>
              </a:rPr>
              <a:t> </a:t>
            </a:r>
            <a:r>
              <a:rPr lang="fa-IR" sz="1600" b="1" dirty="0">
                <a:solidFill>
                  <a:schemeClr val="tx2"/>
                </a:solidFill>
                <a:cs typeface="B Nazanin" panose="00000400000000000000" pitchFamily="2" charset="-78"/>
                <a:sym typeface="Wingdings" panose="05000000000000000000" pitchFamily="2" charset="2"/>
              </a:rPr>
              <a:t> </a:t>
            </a:r>
            <a:r>
              <a:rPr lang="fa-IR" sz="1600" b="1" dirty="0" smtClean="0">
                <a:solidFill>
                  <a:schemeClr val="tx2"/>
                </a:solidFill>
                <a:cs typeface="B Nazanin" panose="00000400000000000000" pitchFamily="2" charset="-78"/>
                <a:sym typeface="Wingdings" panose="05000000000000000000" pitchFamily="2" charset="2"/>
              </a:rPr>
              <a:t>آقای غفوری</a:t>
            </a:r>
          </a:p>
          <a:p>
            <a:pPr algn="just" rtl="1">
              <a:lnSpc>
                <a:spcPct val="130000"/>
              </a:lnSpc>
              <a:buClr>
                <a:schemeClr val="accent6"/>
              </a:buClr>
            </a:pPr>
            <a:r>
              <a:rPr lang="fa-IR" sz="1600" b="1" dirty="0" smtClean="0">
                <a:solidFill>
                  <a:schemeClr val="tx2"/>
                </a:solidFill>
                <a:cs typeface="B Nazanin" panose="00000400000000000000" pitchFamily="2" charset="-78"/>
                <a:sym typeface="Wingdings" panose="05000000000000000000" pitchFamily="2" charset="2"/>
              </a:rPr>
              <a:t>تمرین چهارم فصل پنچم </a:t>
            </a:r>
            <a:r>
              <a:rPr lang="fa-IR" sz="1600" b="1" dirty="0" smtClean="0">
                <a:solidFill>
                  <a:schemeClr val="tx2"/>
                </a:solidFill>
                <a:cs typeface="B Nazanin" panose="00000400000000000000" pitchFamily="2" charset="-78"/>
              </a:rPr>
              <a:t> اقای غفوری</a:t>
            </a:r>
          </a:p>
          <a:p>
            <a:pPr algn="just" rtl="1">
              <a:lnSpc>
                <a:spcPct val="130000"/>
              </a:lnSpc>
              <a:buClr>
                <a:schemeClr val="accent6"/>
              </a:buClr>
            </a:pPr>
            <a:r>
              <a:rPr lang="fa-IR" sz="1600" b="1" dirty="0" smtClean="0">
                <a:solidFill>
                  <a:schemeClr val="tx2"/>
                </a:solidFill>
                <a:cs typeface="B Nazanin" panose="00000400000000000000" pitchFamily="2" charset="-78"/>
              </a:rPr>
              <a:t>تمرین پنچم فصل ششم اقای موذنی</a:t>
            </a:r>
          </a:p>
          <a:p>
            <a:pPr algn="just" rtl="1">
              <a:lnSpc>
                <a:spcPct val="130000"/>
              </a:lnSpc>
              <a:buClr>
                <a:schemeClr val="accent6"/>
              </a:buClr>
            </a:pPr>
            <a:endParaRPr lang="fa-IR" sz="1600" b="1" dirty="0">
              <a:solidFill>
                <a:schemeClr val="tx2"/>
              </a:solidFill>
              <a:cs typeface="B Nazanin" panose="00000400000000000000" pitchFamily="2" charset="-78"/>
            </a:endParaRPr>
          </a:p>
          <a:p>
            <a:pPr algn="just" rtl="1">
              <a:lnSpc>
                <a:spcPct val="130000"/>
              </a:lnSpc>
              <a:buClr>
                <a:schemeClr val="accent6"/>
              </a:buClr>
            </a:pPr>
            <a:r>
              <a:rPr lang="fa-IR" sz="1600" b="1" dirty="0" smtClean="0">
                <a:solidFill>
                  <a:schemeClr val="tx2"/>
                </a:solidFill>
                <a:cs typeface="B Nazanin" panose="00000400000000000000" pitchFamily="2" charset="-78"/>
              </a:rPr>
              <a:t>پروژه </a:t>
            </a:r>
            <a:endParaRPr lang="fa-IR" sz="1600" b="1" dirty="0">
              <a:solidFill>
                <a:schemeClr val="tx2"/>
              </a:solidFill>
              <a:cs typeface="B Nazanin" panose="00000400000000000000" pitchFamily="2" charset="-78"/>
            </a:endParaRPr>
          </a:p>
        </p:txBody>
      </p:sp>
    </p:spTree>
    <p:extLst>
      <p:ext uri="{BB962C8B-B14F-4D97-AF65-F5344CB8AC3E}">
        <p14:creationId xmlns:p14="http://schemas.microsoft.com/office/powerpoint/2010/main" val="1531347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11" name="Rectangle 10"/>
          <p:cNvSpPr/>
          <p:nvPr/>
        </p:nvSpPr>
        <p:spPr>
          <a:xfrm>
            <a:off x="2721591" y="1675653"/>
            <a:ext cx="6858000" cy="3725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21590" y="3217856"/>
            <a:ext cx="6858002" cy="801758"/>
          </a:xfrm>
          <a:prstGeom prst="rect">
            <a:avLst/>
          </a:prstGeom>
          <a:noFill/>
        </p:spPr>
        <p:txBody>
          <a:bodyPr wrap="square" lIns="91440" tIns="45720" rIns="91440" bIns="45720" rtlCol="0">
            <a:spAutoFit/>
          </a:bodyPr>
          <a:lstStyle/>
          <a:p>
            <a:pPr algn="ctr">
              <a:lnSpc>
                <a:spcPct val="130000"/>
              </a:lnSpc>
            </a:pPr>
            <a:r>
              <a:rPr lang="en-US" sz="4000" b="1" dirty="0" smtClean="0">
                <a:solidFill>
                  <a:schemeClr val="bg1"/>
                </a:solidFill>
                <a:latin typeface="+mj-lt"/>
                <a:ea typeface="Lato Heavy" panose="020F0502020204030203" pitchFamily="34" charset="0"/>
                <a:cs typeface="Lato Heavy" panose="020F0502020204030203" pitchFamily="34" charset="0"/>
              </a:rPr>
              <a:t>THANK YOU!</a:t>
            </a:r>
          </a:p>
        </p:txBody>
      </p:sp>
      <p:sp>
        <p:nvSpPr>
          <p:cNvPr id="8" name="TextBox 7"/>
          <p:cNvSpPr txBox="1"/>
          <p:nvPr/>
        </p:nvSpPr>
        <p:spPr>
          <a:xfrm>
            <a:off x="2721590" y="4047595"/>
            <a:ext cx="6858002" cy="447045"/>
          </a:xfrm>
          <a:prstGeom prst="rect">
            <a:avLst/>
          </a:prstGeom>
          <a:noFill/>
        </p:spPr>
        <p:txBody>
          <a:bodyPr wrap="square" lIns="91440" tIns="45720" rIns="91440" bIns="45720" rtlCol="0">
            <a:spAutoFit/>
          </a:bodyPr>
          <a:lstStyle/>
          <a:p>
            <a:pPr algn="ctr">
              <a:lnSpc>
                <a:spcPct val="130000"/>
              </a:lnSpc>
            </a:pPr>
            <a:r>
              <a:rPr lang="en-US" sz="2000" dirty="0" smtClean="0">
                <a:solidFill>
                  <a:schemeClr val="bg1"/>
                </a:solidFill>
                <a:ea typeface="Lato Heavy" panose="020F0502020204030203" pitchFamily="34" charset="0"/>
                <a:cs typeface="Lato Heavy" panose="020F0502020204030203" pitchFamily="34" charset="0"/>
              </a:rPr>
              <a:t>FOR YOUR ATTENTION</a:t>
            </a:r>
          </a:p>
        </p:txBody>
      </p:sp>
      <p:sp>
        <p:nvSpPr>
          <p:cNvPr id="10" name="Freeform 60"/>
          <p:cNvSpPr>
            <a:spLocks noEditPoints="1"/>
          </p:cNvSpPr>
          <p:nvPr/>
        </p:nvSpPr>
        <p:spPr bwMode="auto">
          <a:xfrm>
            <a:off x="5550077" y="2177285"/>
            <a:ext cx="1091844" cy="870310"/>
          </a:xfrm>
          <a:custGeom>
            <a:avLst/>
            <a:gdLst>
              <a:gd name="T0" fmla="*/ 171152 w 64"/>
              <a:gd name="T1" fmla="*/ 65056 h 51"/>
              <a:gd name="T2" fmla="*/ 85576 w 64"/>
              <a:gd name="T3" fmla="*/ 126689 h 51"/>
              <a:gd name="T4" fmla="*/ 65038 w 64"/>
              <a:gd name="T5" fmla="*/ 123265 h 51"/>
              <a:gd name="T6" fmla="*/ 30807 w 64"/>
              <a:gd name="T7" fmla="*/ 140385 h 51"/>
              <a:gd name="T8" fmla="*/ 20538 w 64"/>
              <a:gd name="T9" fmla="*/ 143809 h 51"/>
              <a:gd name="T10" fmla="*/ 20538 w 64"/>
              <a:gd name="T11" fmla="*/ 143809 h 51"/>
              <a:gd name="T12" fmla="*/ 13692 w 64"/>
              <a:gd name="T13" fmla="*/ 140385 h 51"/>
              <a:gd name="T14" fmla="*/ 17115 w 64"/>
              <a:gd name="T15" fmla="*/ 133537 h 51"/>
              <a:gd name="T16" fmla="*/ 30807 w 64"/>
              <a:gd name="T17" fmla="*/ 112993 h 51"/>
              <a:gd name="T18" fmla="*/ 0 w 64"/>
              <a:gd name="T19" fmla="*/ 65056 h 51"/>
              <a:gd name="T20" fmla="*/ 85576 w 64"/>
              <a:gd name="T21" fmla="*/ 0 h 51"/>
              <a:gd name="T22" fmla="*/ 171152 w 64"/>
              <a:gd name="T23" fmla="*/ 65056 h 51"/>
              <a:gd name="T24" fmla="*/ 13692 w 64"/>
              <a:gd name="T25" fmla="*/ 65056 h 51"/>
              <a:gd name="T26" fmla="*/ 41077 w 64"/>
              <a:gd name="T27" fmla="*/ 99297 h 51"/>
              <a:gd name="T28" fmla="*/ 51346 w 64"/>
              <a:gd name="T29" fmla="*/ 106145 h 51"/>
              <a:gd name="T30" fmla="*/ 47923 w 64"/>
              <a:gd name="T31" fmla="*/ 116417 h 51"/>
              <a:gd name="T32" fmla="*/ 54769 w 64"/>
              <a:gd name="T33" fmla="*/ 112993 h 51"/>
              <a:gd name="T34" fmla="*/ 61615 w 64"/>
              <a:gd name="T35" fmla="*/ 109569 h 51"/>
              <a:gd name="T36" fmla="*/ 65038 w 64"/>
              <a:gd name="T37" fmla="*/ 109569 h 51"/>
              <a:gd name="T38" fmla="*/ 85576 w 64"/>
              <a:gd name="T39" fmla="*/ 109569 h 51"/>
              <a:gd name="T40" fmla="*/ 154037 w 64"/>
              <a:gd name="T41" fmla="*/ 65056 h 51"/>
              <a:gd name="T42" fmla="*/ 85576 w 64"/>
              <a:gd name="T43" fmla="*/ 17120 h 51"/>
              <a:gd name="T44" fmla="*/ 13692 w 64"/>
              <a:gd name="T45" fmla="*/ 65056 h 51"/>
              <a:gd name="T46" fmla="*/ 198537 w 64"/>
              <a:gd name="T47" fmla="*/ 164353 h 51"/>
              <a:gd name="T48" fmla="*/ 201960 w 64"/>
              <a:gd name="T49" fmla="*/ 171201 h 51"/>
              <a:gd name="T50" fmla="*/ 198537 w 64"/>
              <a:gd name="T51" fmla="*/ 174625 h 51"/>
              <a:gd name="T52" fmla="*/ 188268 w 64"/>
              <a:gd name="T53" fmla="*/ 171201 h 51"/>
              <a:gd name="T54" fmla="*/ 154037 w 64"/>
              <a:gd name="T55" fmla="*/ 157505 h 51"/>
              <a:gd name="T56" fmla="*/ 133499 w 64"/>
              <a:gd name="T57" fmla="*/ 157505 h 51"/>
              <a:gd name="T58" fmla="*/ 75307 w 64"/>
              <a:gd name="T59" fmla="*/ 140385 h 51"/>
              <a:gd name="T60" fmla="*/ 85576 w 64"/>
              <a:gd name="T61" fmla="*/ 143809 h 51"/>
              <a:gd name="T62" fmla="*/ 154037 w 64"/>
              <a:gd name="T63" fmla="*/ 119841 h 51"/>
              <a:gd name="T64" fmla="*/ 188268 w 64"/>
              <a:gd name="T65" fmla="*/ 65056 h 51"/>
              <a:gd name="T66" fmla="*/ 184845 w 64"/>
              <a:gd name="T67" fmla="*/ 44512 h 51"/>
              <a:gd name="T68" fmla="*/ 219075 w 64"/>
              <a:gd name="T69" fmla="*/ 95873 h 51"/>
              <a:gd name="T70" fmla="*/ 184845 w 64"/>
              <a:gd name="T71" fmla="*/ 143809 h 51"/>
              <a:gd name="T72" fmla="*/ 198537 w 64"/>
              <a:gd name="T73" fmla="*/ 164353 h 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4" h="51">
                <a:moveTo>
                  <a:pt x="50" y="19"/>
                </a:moveTo>
                <a:cubicBezTo>
                  <a:pt x="50" y="29"/>
                  <a:pt x="39" y="37"/>
                  <a:pt x="25" y="37"/>
                </a:cubicBezTo>
                <a:cubicBezTo>
                  <a:pt x="23" y="37"/>
                  <a:pt x="21" y="37"/>
                  <a:pt x="19" y="36"/>
                </a:cubicBezTo>
                <a:cubicBezTo>
                  <a:pt x="16" y="39"/>
                  <a:pt x="12" y="40"/>
                  <a:pt x="9" y="41"/>
                </a:cubicBezTo>
                <a:cubicBezTo>
                  <a:pt x="8" y="41"/>
                  <a:pt x="7" y="41"/>
                  <a:pt x="6" y="42"/>
                </a:cubicBezTo>
                <a:cubicBezTo>
                  <a:pt x="6" y="42"/>
                  <a:pt x="6" y="42"/>
                  <a:pt x="6" y="42"/>
                </a:cubicBezTo>
                <a:cubicBezTo>
                  <a:pt x="5" y="42"/>
                  <a:pt x="4" y="41"/>
                  <a:pt x="4" y="41"/>
                </a:cubicBezTo>
                <a:cubicBezTo>
                  <a:pt x="4" y="40"/>
                  <a:pt x="5" y="39"/>
                  <a:pt x="5" y="39"/>
                </a:cubicBezTo>
                <a:cubicBezTo>
                  <a:pt x="6" y="37"/>
                  <a:pt x="8" y="36"/>
                  <a:pt x="9" y="33"/>
                </a:cubicBezTo>
                <a:cubicBezTo>
                  <a:pt x="3" y="30"/>
                  <a:pt x="0" y="25"/>
                  <a:pt x="0" y="19"/>
                </a:cubicBezTo>
                <a:cubicBezTo>
                  <a:pt x="0" y="9"/>
                  <a:pt x="11" y="0"/>
                  <a:pt x="25" y="0"/>
                </a:cubicBezTo>
                <a:cubicBezTo>
                  <a:pt x="39" y="0"/>
                  <a:pt x="50" y="9"/>
                  <a:pt x="50" y="19"/>
                </a:cubicBezTo>
                <a:close/>
                <a:moveTo>
                  <a:pt x="4" y="19"/>
                </a:moveTo>
                <a:cubicBezTo>
                  <a:pt x="4" y="23"/>
                  <a:pt x="7" y="26"/>
                  <a:pt x="12" y="29"/>
                </a:cubicBezTo>
                <a:cubicBezTo>
                  <a:pt x="15" y="31"/>
                  <a:pt x="15" y="31"/>
                  <a:pt x="15" y="31"/>
                </a:cubicBezTo>
                <a:cubicBezTo>
                  <a:pt x="14" y="34"/>
                  <a:pt x="14" y="34"/>
                  <a:pt x="14" y="34"/>
                </a:cubicBezTo>
                <a:cubicBezTo>
                  <a:pt x="15" y="34"/>
                  <a:pt x="15" y="33"/>
                  <a:pt x="16" y="33"/>
                </a:cubicBezTo>
                <a:cubicBezTo>
                  <a:pt x="18" y="32"/>
                  <a:pt x="18" y="32"/>
                  <a:pt x="18" y="32"/>
                </a:cubicBezTo>
                <a:cubicBezTo>
                  <a:pt x="19" y="32"/>
                  <a:pt x="19" y="32"/>
                  <a:pt x="19" y="32"/>
                </a:cubicBezTo>
                <a:cubicBezTo>
                  <a:pt x="21" y="32"/>
                  <a:pt x="23" y="32"/>
                  <a:pt x="25" y="32"/>
                </a:cubicBezTo>
                <a:cubicBezTo>
                  <a:pt x="36" y="32"/>
                  <a:pt x="45" y="26"/>
                  <a:pt x="45" y="19"/>
                </a:cubicBezTo>
                <a:cubicBezTo>
                  <a:pt x="45" y="11"/>
                  <a:pt x="36" y="5"/>
                  <a:pt x="25" y="5"/>
                </a:cubicBezTo>
                <a:cubicBezTo>
                  <a:pt x="14" y="5"/>
                  <a:pt x="4" y="11"/>
                  <a:pt x="4" y="19"/>
                </a:cubicBezTo>
                <a:close/>
                <a:moveTo>
                  <a:pt x="58" y="48"/>
                </a:moveTo>
                <a:cubicBezTo>
                  <a:pt x="59" y="49"/>
                  <a:pt x="59" y="49"/>
                  <a:pt x="59" y="50"/>
                </a:cubicBezTo>
                <a:cubicBezTo>
                  <a:pt x="59" y="50"/>
                  <a:pt x="58" y="51"/>
                  <a:pt x="58" y="51"/>
                </a:cubicBezTo>
                <a:cubicBezTo>
                  <a:pt x="57" y="51"/>
                  <a:pt x="56" y="50"/>
                  <a:pt x="55" y="50"/>
                </a:cubicBezTo>
                <a:cubicBezTo>
                  <a:pt x="51" y="49"/>
                  <a:pt x="48" y="48"/>
                  <a:pt x="45" y="46"/>
                </a:cubicBezTo>
                <a:cubicBezTo>
                  <a:pt x="43" y="46"/>
                  <a:pt x="41" y="46"/>
                  <a:pt x="39" y="46"/>
                </a:cubicBezTo>
                <a:cubicBezTo>
                  <a:pt x="32" y="46"/>
                  <a:pt x="26" y="44"/>
                  <a:pt x="22" y="41"/>
                </a:cubicBezTo>
                <a:cubicBezTo>
                  <a:pt x="23" y="42"/>
                  <a:pt x="24" y="42"/>
                  <a:pt x="25" y="42"/>
                </a:cubicBezTo>
                <a:cubicBezTo>
                  <a:pt x="33" y="42"/>
                  <a:pt x="40" y="39"/>
                  <a:pt x="45" y="35"/>
                </a:cubicBezTo>
                <a:cubicBezTo>
                  <a:pt x="51" y="31"/>
                  <a:pt x="55" y="25"/>
                  <a:pt x="55" y="19"/>
                </a:cubicBezTo>
                <a:cubicBezTo>
                  <a:pt x="55" y="17"/>
                  <a:pt x="54" y="15"/>
                  <a:pt x="54" y="13"/>
                </a:cubicBezTo>
                <a:cubicBezTo>
                  <a:pt x="60" y="17"/>
                  <a:pt x="64" y="22"/>
                  <a:pt x="64" y="28"/>
                </a:cubicBezTo>
                <a:cubicBezTo>
                  <a:pt x="64" y="34"/>
                  <a:pt x="60" y="39"/>
                  <a:pt x="54" y="42"/>
                </a:cubicBezTo>
                <a:cubicBezTo>
                  <a:pt x="55" y="45"/>
                  <a:pt x="57" y="47"/>
                  <a:pt x="58" y="48"/>
                </a:cubicBezTo>
                <a:close/>
              </a:path>
            </a:pathLst>
          </a:custGeom>
          <a:solidFill>
            <a:schemeClr val="bg1"/>
          </a:solidFill>
          <a:ln>
            <a:noFill/>
          </a:ln>
          <a:extLst/>
        </p:spPr>
        <p:txBody>
          <a:bodyPr/>
          <a:lstStyle/>
          <a:p>
            <a:endParaRPr lang="en-US"/>
          </a:p>
        </p:txBody>
      </p:sp>
    </p:spTree>
    <p:extLst>
      <p:ext uri="{BB962C8B-B14F-4D97-AF65-F5344CB8AC3E}">
        <p14:creationId xmlns:p14="http://schemas.microsoft.com/office/powerpoint/2010/main" val="421391328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up)">
                                      <p:cBhvr>
                                        <p:cTn id="20" dur="500"/>
                                        <p:tgtEl>
                                          <p:spTgt spid="7"/>
                                        </p:tgtEl>
                                      </p:cBhvr>
                                    </p:animEffect>
                                  </p:childTnLst>
                                </p:cTn>
                              </p:par>
                            </p:childTnLst>
                          </p:cTn>
                        </p:par>
                        <p:par>
                          <p:cTn id="21" fill="hold">
                            <p:stCondLst>
                              <p:cond delay="1500"/>
                            </p:stCondLst>
                            <p:childTnLst>
                              <p:par>
                                <p:cTn id="22" presetID="12" presetClass="entr" presetSubtype="4"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p:tgtEl>
                                          <p:spTgt spid="8"/>
                                        </p:tgtEl>
                                        <p:attrNameLst>
                                          <p:attrName>ppt_y</p:attrName>
                                        </p:attrNameLst>
                                      </p:cBhvr>
                                      <p:tavLst>
                                        <p:tav tm="0">
                                          <p:val>
                                            <p:strVal val="#ppt_y+#ppt_h*1.125000"/>
                                          </p:val>
                                        </p:tav>
                                        <p:tav tm="100000">
                                          <p:val>
                                            <p:strVal val="#ppt_y"/>
                                          </p:val>
                                        </p:tav>
                                      </p:tavLst>
                                    </p:anim>
                                    <p:animEffect transition="in" filter="wipe(up)">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P spid="8" grpId="0"/>
      <p:bldP spid="10" grpId="0" animBg="1"/>
    </p:bldLst>
  </p:timing>
</p:sld>
</file>

<file path=ppt/theme/theme1.xml><?xml version="1.0" encoding="utf-8"?>
<a:theme xmlns:a="http://schemas.openxmlformats.org/drawingml/2006/main" name="Office Theme">
  <a:themeElements>
    <a:clrScheme name="F2">
      <a:dk1>
        <a:sysClr val="windowText" lastClr="000000"/>
      </a:dk1>
      <a:lt1>
        <a:sysClr val="window" lastClr="FFFFFF"/>
      </a:lt1>
      <a:dk2>
        <a:srgbClr val="323232"/>
      </a:dk2>
      <a:lt2>
        <a:srgbClr val="FFFFFF"/>
      </a:lt2>
      <a:accent1>
        <a:srgbClr val="277BB9"/>
      </a:accent1>
      <a:accent2>
        <a:srgbClr val="0E6DB1"/>
      </a:accent2>
      <a:accent3>
        <a:srgbClr val="0C629F"/>
      </a:accent3>
      <a:accent4>
        <a:srgbClr val="0B568D"/>
      </a:accent4>
      <a:accent5>
        <a:srgbClr val="094B7B"/>
      </a:accent5>
      <a:accent6>
        <a:srgbClr val="08426A"/>
      </a:accent6>
      <a:hlink>
        <a:srgbClr val="0076C1"/>
      </a:hlink>
      <a:folHlink>
        <a:srgbClr val="954F72"/>
      </a:folHlink>
    </a:clrScheme>
    <a:fontScheme name="Custom 10">
      <a:majorFont>
        <a:latin typeface="Lato Heavy"/>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91440" tIns="45720" rIns="91440" bIns="45720" rtlCol="0">
        <a:spAutoFit/>
      </a:bodyPr>
      <a:lstStyle>
        <a:defPPr>
          <a:lnSpc>
            <a:spcPct val="130000"/>
          </a:lnSpc>
          <a:defRPr sz="1200" smtClean="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7123</TotalTime>
  <Words>971</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 Nazanin</vt:lpstr>
      <vt:lpstr>Calibri</vt:lpstr>
      <vt:lpstr>Lato</vt:lpstr>
      <vt:lpstr>Lato Heavy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GraphicBulb</dc:creator>
  <cp:lastModifiedBy>jaberALU</cp:lastModifiedBy>
  <cp:revision>254</cp:revision>
  <dcterms:created xsi:type="dcterms:W3CDTF">2019-05-03T02:15:26Z</dcterms:created>
  <dcterms:modified xsi:type="dcterms:W3CDTF">2020-09-23T08:15:43Z</dcterms:modified>
</cp:coreProperties>
</file>