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372" r:id="rId4"/>
    <p:sldId id="373" r:id="rId5"/>
    <p:sldId id="375" r:id="rId6"/>
    <p:sldId id="376" r:id="rId7"/>
    <p:sldId id="377" r:id="rId8"/>
    <p:sldId id="349" r:id="rId9"/>
    <p:sldId id="351" r:id="rId10"/>
    <p:sldId id="284" r:id="rId11"/>
  </p:sldIdLst>
  <p:sldSz cx="9144000" cy="5143500" type="screen16x9"/>
  <p:notesSz cx="6858000" cy="9144000"/>
  <p:embeddedFontLst>
    <p:embeddedFont>
      <p:font typeface="Inria Sans" panose="020B0604020202020204" charset="0"/>
      <p:regular r:id="rId13"/>
      <p:bold r:id="rId14"/>
      <p:italic r:id="rId15"/>
      <p:boldItalic r:id="rId16"/>
    </p:embeddedFont>
    <p:embeddedFont>
      <p:font typeface="Saira SemiCondensed Medium" panose="020B0604020202020204" charset="0"/>
      <p:regular r:id="rId17"/>
      <p:bold r:id="rId18"/>
    </p:embeddedFont>
    <p:embeddedFont>
      <p:font typeface="Cambria Math" panose="02040503050406030204" pitchFamily="18" charset="0"/>
      <p:regular r:id="rId19"/>
    </p:embeddedFont>
    <p:embeddedFont>
      <p:font typeface="Inria Sans Light" panose="020B0604020202020204" charset="0"/>
      <p:regular r:id="rId20"/>
      <p:bold r:id="rId21"/>
      <p:italic r:id="rId22"/>
      <p:boldItalic r:id="rId23"/>
    </p:embeddedFont>
    <p:embeddedFont>
      <p:font typeface="Titillium Web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D8A0"/>
    <a:srgbClr val="FF9900"/>
    <a:srgbClr val="FB7A65"/>
    <a:srgbClr val="6BF5EC"/>
    <a:srgbClr val="FFF218"/>
    <a:srgbClr val="A7F5B8"/>
    <a:srgbClr val="10E7D9"/>
    <a:srgbClr val="FFFFCC"/>
    <a:srgbClr val="F9F185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20840A-3DD9-4F27-BA70-8E1CD972C3AE}">
  <a:tblStyle styleId="{8920840A-3DD9-4F27-BA70-8E1CD972C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6286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898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8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20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11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43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1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22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69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4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aber.babaki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inkedin.com/in/jaber-babaki-9b5474102/" TargetMode="External"/><Relationship Id="rId4" Type="http://schemas.openxmlformats.org/officeDocument/2006/relationships/hyperlink" Target="https://github.com/JaberBabak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ber.babaki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jaber-babaki-9b5474102/" TargetMode="External"/><Relationship Id="rId4" Type="http://schemas.openxmlformats.org/officeDocument/2006/relationships/hyperlink" Target="https://github.com/JaberBaba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vereg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498826" y="584378"/>
            <a:ext cx="8447239" cy="40712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overview LoRaWAN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 Dr.Mehdi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Jaber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Babaki</a:t>
            </a:r>
            <a:r>
              <a:rPr lang="fa-I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a-I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Amirkabir</a:t>
            </a:r>
            <a:r>
              <a:rPr lang="fa-I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Technology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2021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oogle Shape;568;p37"/>
          <p:cNvGrpSpPr/>
          <p:nvPr/>
        </p:nvGrpSpPr>
        <p:grpSpPr>
          <a:xfrm>
            <a:off x="642847" y="2162807"/>
            <a:ext cx="781998" cy="753030"/>
            <a:chOff x="5961125" y="1623900"/>
            <a:chExt cx="427450" cy="448175"/>
          </a:xfrm>
        </p:grpSpPr>
        <p:sp>
          <p:nvSpPr>
            <p:cNvPr id="12" name="Google Shape;569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0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1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2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3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4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5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49;p34"/>
          <p:cNvSpPr/>
          <p:nvPr/>
        </p:nvSpPr>
        <p:spPr>
          <a:xfrm rot="10800000">
            <a:off x="6289554" y="1109867"/>
            <a:ext cx="2847296" cy="2955308"/>
          </a:xfrm>
          <a:prstGeom prst="rect">
            <a:avLst/>
          </a:prstGeom>
          <a:solidFill>
            <a:srgbClr val="FFFFCC">
              <a:alpha val="3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50;p34"/>
          <p:cNvSpPr/>
          <p:nvPr/>
        </p:nvSpPr>
        <p:spPr>
          <a:xfrm rot="5400000">
            <a:off x="4800147" y="1307753"/>
            <a:ext cx="2955308" cy="255953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E531"/>
          </a:solidFill>
          <a:ln>
            <a:noFill/>
          </a:ln>
          <a:effectLst>
            <a:outerShdw blurRad="357188" algn="bl" rotWithShape="0">
              <a:schemeClr val="lt1">
                <a:alpha val="5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451;p34"/>
          <p:cNvGrpSpPr/>
          <p:nvPr/>
        </p:nvGrpSpPr>
        <p:grpSpPr>
          <a:xfrm>
            <a:off x="5743101" y="2025934"/>
            <a:ext cx="958424" cy="901731"/>
            <a:chOff x="5972700" y="2330200"/>
            <a:chExt cx="411623" cy="387275"/>
          </a:xfrm>
          <a:solidFill>
            <a:srgbClr val="FFCCCC"/>
          </a:solidFill>
        </p:grpSpPr>
        <p:sp>
          <p:nvSpPr>
            <p:cNvPr id="21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1905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3;p34"/>
            <p:cNvSpPr/>
            <p:nvPr/>
          </p:nvSpPr>
          <p:spPr>
            <a:xfrm>
              <a:off x="6078023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solidFill>
              <a:srgbClr val="FFCCCC"/>
            </a:solidFill>
            <a:ln w="1905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21;p14"/>
          <p:cNvSpPr txBox="1">
            <a:spLocks/>
          </p:cNvSpPr>
          <p:nvPr/>
        </p:nvSpPr>
        <p:spPr>
          <a:xfrm>
            <a:off x="202470" y="1439491"/>
            <a:ext cx="5635255" cy="236811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Font typeface="Inria Sans Light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THANKS!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You can find me at: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Email: 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jaber.babaki@gmail.com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Inria Sans Light"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GitHub: </a:t>
            </a:r>
            <a:r>
              <a:rPr lang="en-US" sz="1400" dirty="0" smtClean="0">
                <a:solidFill>
                  <a:schemeClr val="bg1"/>
                </a:solidFill>
                <a:hlinkClick r:id="rId4"/>
              </a:rPr>
              <a:t>https://github.com/JaberBabaki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Inria Sans Light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Linkedin</a:t>
            </a:r>
            <a:r>
              <a:rPr lang="en-US" sz="1800" b="1" dirty="0" smtClean="0">
                <a:solidFill>
                  <a:schemeClr val="bg1"/>
                </a:solidFill>
              </a:rPr>
              <a:t>: </a:t>
            </a:r>
            <a:r>
              <a:rPr lang="en-US" sz="1200" dirty="0" smtClean="0">
                <a:solidFill>
                  <a:schemeClr val="bg1"/>
                </a:solidFill>
                <a:hlinkClick r:id="rId5"/>
              </a:rPr>
              <a:t>https://www.linkedin.com/in/jaber-babaki-9b5474102/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Inria Sans Light"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Telegram: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@jaberALU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111107" y="837349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290623" y="1984148"/>
            <a:ext cx="5635255" cy="2368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4"/>
                </a:solidFill>
              </a:rPr>
              <a:t>I AM </a:t>
            </a:r>
            <a:r>
              <a:rPr lang="en" sz="2000" b="1" dirty="0" smtClean="0">
                <a:solidFill>
                  <a:schemeClr val="accent4"/>
                </a:solidFill>
              </a:rPr>
              <a:t>JABER BABAKI</a:t>
            </a:r>
            <a:endParaRPr sz="2000"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/>
              <a:t>You </a:t>
            </a:r>
            <a:r>
              <a:rPr lang="en" sz="1800" dirty="0"/>
              <a:t>can find me </a:t>
            </a:r>
            <a:r>
              <a:rPr lang="en" sz="1800" dirty="0" smtClean="0"/>
              <a:t>at</a:t>
            </a:r>
            <a:r>
              <a:rPr lang="fa-IR" sz="1800" dirty="0" smtClean="0"/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/>
              <a:t>Email: </a:t>
            </a:r>
            <a:r>
              <a:rPr lang="en-US" sz="1600" dirty="0" smtClean="0">
                <a:hlinkClick r:id="rId3"/>
              </a:rPr>
              <a:t>jaber.babaki@gmail.com</a:t>
            </a:r>
            <a:endParaRPr lang="en-US" sz="1600" dirty="0" smtClean="0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 smtClean="0"/>
              <a:t>GitHub</a:t>
            </a:r>
            <a:r>
              <a:rPr lang="en-US" sz="1600" b="1" dirty="0"/>
              <a:t>: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github.com/JaberBabaki</a:t>
            </a:r>
            <a:endParaRPr lang="en-US" sz="1600" dirty="0" smtClean="0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 smtClean="0"/>
              <a:t>Linkedin</a:t>
            </a:r>
            <a:r>
              <a:rPr lang="en-US" sz="1800" b="1" dirty="0"/>
              <a:t>: </a:t>
            </a:r>
            <a:r>
              <a:rPr lang="en-US" sz="1400" dirty="0">
                <a:hlinkClick r:id="rId5"/>
              </a:rPr>
              <a:t>https://www.linkedin.com/in/jaber-babaki-9b5474102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 smtClean="0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 smtClean="0"/>
              <a:t>Telegram:</a:t>
            </a:r>
            <a:r>
              <a:rPr lang="en-US" sz="1400" b="1" dirty="0" smtClean="0"/>
              <a:t> </a:t>
            </a:r>
            <a:r>
              <a:rPr lang="en-US" sz="1400" dirty="0" smtClean="0"/>
              <a:t>@jaberALU</a:t>
            </a:r>
            <a:endParaRPr sz="1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23" name="Google Shape;223;p14"/>
          <p:cNvPicPr preferRelativeResize="0"/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91" y="1216678"/>
            <a:ext cx="3033897" cy="2951100"/>
          </a:xfrm>
          <a:prstGeom prst="hexagon">
            <a:avLst>
              <a:gd name="adj" fmla="val 25093"/>
              <a:gd name="vf" fmla="val 115470"/>
            </a:avLst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7188" dist="76200" dir="5400000" algn="bl" rotWithShape="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807766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 smtClean="0">
                <a:latin typeface="Inria Sans" panose="020B0604020202020204" charset="0"/>
              </a:rPr>
              <a:t>Technical overview CSS as a modulation for </a:t>
            </a:r>
            <a:r>
              <a:rPr lang="en-US" sz="2000" dirty="0">
                <a:latin typeface="Inria Sans" panose="020B0604020202020204" charset="0"/>
              </a:rPr>
              <a:t>Long Range Communication</a:t>
            </a:r>
            <a:endParaRPr sz="2000" dirty="0">
              <a:latin typeface="Inria Sans" panose="020B0604020202020204" charset="0"/>
            </a:endParaRPr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267;p19"/>
          <p:cNvSpPr txBox="1">
            <a:spLocks/>
          </p:cNvSpPr>
          <p:nvPr/>
        </p:nvSpPr>
        <p:spPr>
          <a:xfrm>
            <a:off x="155534" y="3977305"/>
            <a:ext cx="2536295" cy="315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50000"/>
              </a:lnSpc>
              <a:buClr>
                <a:srgbClr val="10E7D9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050" b="1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Code rate: 4/5               Payload: 14 byte</a:t>
            </a:r>
            <a:endParaRPr lang="en-US" sz="1100" b="1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oogle Shape;327;p24"/>
          <p:cNvGraphicFramePr/>
          <p:nvPr>
            <p:extLst>
              <p:ext uri="{D42A27DB-BD31-4B8C-83A1-F6EECF244321}">
                <p14:modId xmlns:p14="http://schemas.microsoft.com/office/powerpoint/2010/main" val="3123419622"/>
              </p:ext>
            </p:extLst>
          </p:nvPr>
        </p:nvGraphicFramePr>
        <p:xfrm>
          <a:off x="223992" y="1387010"/>
          <a:ext cx="2448000" cy="2448001"/>
        </p:xfrm>
        <a:graphic>
          <a:graphicData uri="http://schemas.openxmlformats.org/drawingml/2006/table">
            <a:tbl>
              <a:tblPr>
                <a:noFill/>
                <a:tableStyleId>{8920840A-3DD9-4F27-BA70-8E1CD972C3AE}</a:tableStyleId>
              </a:tblPr>
              <a:tblGrid>
                <a:gridCol w="408000"/>
                <a:gridCol w="408000"/>
                <a:gridCol w="408000"/>
                <a:gridCol w="408000"/>
                <a:gridCol w="408000"/>
                <a:gridCol w="408000"/>
              </a:tblGrid>
              <a:tr h="34734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SF 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125 (kHz)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SNR (dBm)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Range (Km)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563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Bit rate (kb/s)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Sensitivity (dBm)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ToA (ms)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7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5.4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-124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-7.5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8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9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10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11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70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12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0.29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-137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1483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-20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07614" y="1294544"/>
            <a:ext cx="4583862" cy="3195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15187" y="1608843"/>
                <a:ext cx="2587183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187" y="1608843"/>
                <a:ext cx="2587183" cy="460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15186" y="2361992"/>
                <a:ext cx="3584699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468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186" y="2361992"/>
                <a:ext cx="3584699" cy="467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15186" y="3240081"/>
                <a:ext cx="3812326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2929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186" y="3240081"/>
                <a:ext cx="3812326" cy="467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1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807766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 smtClean="0">
                <a:latin typeface="Inria Sans" panose="020B0604020202020204" charset="0"/>
              </a:rPr>
              <a:t>Technical overview CSS as a modulation for </a:t>
            </a:r>
            <a:r>
              <a:rPr lang="en-US" sz="2000" dirty="0">
                <a:latin typeface="Inria Sans" panose="020B0604020202020204" charset="0"/>
              </a:rPr>
              <a:t>Long Range Communication</a:t>
            </a:r>
            <a:endParaRPr sz="2000" dirty="0">
              <a:latin typeface="Inria Sans" panose="020B0604020202020204" charset="0"/>
            </a:endParaRPr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Google Shape;267;p19"/>
          <p:cNvSpPr txBox="1">
            <a:spLocks/>
          </p:cNvSpPr>
          <p:nvPr/>
        </p:nvSpPr>
        <p:spPr>
          <a:xfrm>
            <a:off x="155534" y="3977305"/>
            <a:ext cx="2536295" cy="315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50000"/>
              </a:lnSpc>
              <a:buClr>
                <a:srgbClr val="10E7D9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000" b="1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Code rate: 4/5               Payload: 14 byte</a:t>
            </a:r>
            <a:endParaRPr lang="en-US" sz="1050" b="1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oogle Shape;327;p24"/>
          <p:cNvGraphicFramePr/>
          <p:nvPr>
            <p:extLst>
              <p:ext uri="{D42A27DB-BD31-4B8C-83A1-F6EECF244321}">
                <p14:modId xmlns:p14="http://schemas.microsoft.com/office/powerpoint/2010/main" val="3123419622"/>
              </p:ext>
            </p:extLst>
          </p:nvPr>
        </p:nvGraphicFramePr>
        <p:xfrm>
          <a:off x="223992" y="1387010"/>
          <a:ext cx="2448000" cy="2448001"/>
        </p:xfrm>
        <a:graphic>
          <a:graphicData uri="http://schemas.openxmlformats.org/drawingml/2006/table">
            <a:tbl>
              <a:tblPr>
                <a:noFill/>
                <a:tableStyleId>{8920840A-3DD9-4F27-BA70-8E1CD972C3AE}</a:tableStyleId>
              </a:tblPr>
              <a:tblGrid>
                <a:gridCol w="408000"/>
                <a:gridCol w="408000"/>
                <a:gridCol w="408000"/>
                <a:gridCol w="408000"/>
                <a:gridCol w="408000"/>
                <a:gridCol w="408000"/>
              </a:tblGrid>
              <a:tr h="34734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SF 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125 (kHz)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SNR (dBm)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Range (Km)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563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Bit rate (kb/s)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Sensitivity (dBm)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ToA (ms)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7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5.4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-124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-7.5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8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9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10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11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70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12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0.29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-137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1483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-20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784298" y="1207307"/>
            <a:ext cx="6207177" cy="3195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784297" y="1412630"/>
                <a:ext cx="2236353" cy="274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𝑝𝑎𝑦𝑙𝑜𝑎𝑑</m:t>
                          </m:r>
                        </m:sub>
                      </m:sSub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𝑝𝑟𝑒𝑎𝑚𝑏𝑙𝑒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297" y="1412630"/>
                <a:ext cx="2236353" cy="2749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870863" y="1822719"/>
                <a:ext cx="4178421" cy="438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𝑝𝑎𝑦𝑙𝑜𝑎𝑑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𝐶𝑒𝑖𝑙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𝑃𝐿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𝑆𝐹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28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20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𝐼𝐻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𝑆𝐹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𝐷𝐸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𝐶𝑅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63" y="1822719"/>
                <a:ext cx="4178421" cy="438133"/>
              </a:xfrm>
              <a:prstGeom prst="rect">
                <a:avLst/>
              </a:prstGeom>
              <a:blipFill rotWithShape="0"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813054" y="1337468"/>
                <a:ext cx="2426815" cy="432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𝑝𝑟𝑒𝑎𝑚𝑏𝑙𝑒</m:t>
                          </m:r>
                        </m:sub>
                      </m:sSub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f>
                        <m:fPr>
                          <m:ctrlPr>
                            <a:rPr lang="en-US" sz="105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5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5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sup>
                          </m:sSup>
                        </m:num>
                        <m:den>
                          <m:r>
                            <a:rPr lang="en-US" sz="105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𝐵𝑊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54" y="1337468"/>
                <a:ext cx="2426815" cy="4328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130375" y="1333665"/>
                <a:ext cx="1824602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𝑝𝑎𝑦𝑙𝑜𝑎𝑑</m:t>
                          </m:r>
                        </m:sub>
                      </m:sSub>
                      <m:r>
                        <a:rPr lang="en-US" sz="11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𝑝𝑎𝑦𝑙𝑜𝑎𝑑</m:t>
                          </m:r>
                        </m:sub>
                      </m:sSub>
                      <m:r>
                        <a:rPr lang="en-US" sz="11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05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5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5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sup>
                          </m:sSup>
                        </m:num>
                        <m:den>
                          <m:r>
                            <a:rPr lang="en-US" sz="105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𝐵𝑊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75" y="1333665"/>
                <a:ext cx="1824602" cy="4328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922235" y="2765498"/>
                <a:ext cx="4968318" cy="45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𝑝𝑎𝑦𝑙𝑜𝑎𝑑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𝐶𝑒𝑖𝑙</m:t>
                          </m:r>
                          <m:d>
                            <m:d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14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28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35</m:t>
                      </m:r>
                      <m:r>
                        <a:rPr lang="en-US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235" y="2765498"/>
                <a:ext cx="4968318" cy="455446"/>
              </a:xfrm>
              <a:prstGeom prst="rect">
                <a:avLst/>
              </a:prstGeom>
              <a:blipFill rotWithShape="0">
                <a:blip r:embed="rId7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784297" y="2503888"/>
                <a:ext cx="316328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𝐵𝑊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125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𝑃𝑎𝑦𝑙𝑜𝑎𝑑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𝑏𝑦𝑡𝑒</m:t>
                      </m:r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297" y="2503888"/>
                <a:ext cx="3163289" cy="261610"/>
              </a:xfrm>
              <a:prstGeom prst="rect">
                <a:avLst/>
              </a:prstGeom>
              <a:blipFill rotWithShape="0"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922235" y="3141848"/>
                <a:ext cx="2237599" cy="428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𝑝𝑎𝑦𝑙𝑜𝑎𝑑</m:t>
                          </m:r>
                        </m:sub>
                      </m:sSub>
                      <m:r>
                        <a:rPr lang="en-US" sz="11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43</m:t>
                      </m:r>
                      <m:r>
                        <a:rPr lang="en-US" sz="11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05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5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5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105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  <m:r>
                        <a:rPr lang="en-US" sz="105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44</m:t>
                      </m:r>
                      <m:r>
                        <a:rPr lang="en-US" sz="105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032</m:t>
                      </m:r>
                      <m:r>
                        <a:rPr lang="en-US" sz="105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235" y="3141848"/>
                <a:ext cx="2237599" cy="4281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922235" y="3482554"/>
                <a:ext cx="2711287" cy="415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𝑝𝑟𝑒𝑎𝑚𝑏𝑙𝑒</m:t>
                          </m:r>
                        </m:sub>
                      </m:sSub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05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5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05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105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  <m:r>
                        <a:rPr lang="en-US" sz="105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05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544</m:t>
                      </m:r>
                      <m:r>
                        <a:rPr lang="en-US" sz="105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235" y="3482554"/>
                <a:ext cx="2711287" cy="415691"/>
              </a:xfrm>
              <a:prstGeom prst="rect">
                <a:avLst/>
              </a:prstGeom>
              <a:blipFill rotWithShape="0">
                <a:blip r:embed="rId10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922235" y="3941152"/>
                <a:ext cx="3776516" cy="266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𝑝𝑎𝑦𝑙𝑜𝑎𝑑</m:t>
                          </m:r>
                        </m:sub>
                      </m:sSub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𝑝𝑟𝑒𝑎𝑚𝑏𝑙𝑒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44</m:t>
                      </m:r>
                      <m:r>
                        <a:rPr lang="en-US" sz="105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032</m:t>
                      </m:r>
                      <m:r>
                        <a:rPr lang="en-US" sz="105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n-US" sz="105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544</m:t>
                      </m:r>
                      <m:r>
                        <a:rPr lang="en-US" sz="105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56</m:t>
                      </m:r>
                      <m:r>
                        <a:rPr lang="en-US" sz="105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105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235" y="3941152"/>
                <a:ext cx="3776516" cy="26667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3676997" y="2402648"/>
            <a:ext cx="4541177" cy="10274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44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807766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 smtClean="0">
                <a:latin typeface="Inria Sans" panose="020B0604020202020204" charset="0"/>
              </a:rPr>
              <a:t>Technical overview CSS as a modulation for </a:t>
            </a:r>
            <a:r>
              <a:rPr lang="en-US" sz="2000" dirty="0">
                <a:latin typeface="Inria Sans" panose="020B0604020202020204" charset="0"/>
              </a:rPr>
              <a:t>Long Range Communication</a:t>
            </a:r>
            <a:endParaRPr sz="2000" dirty="0">
              <a:latin typeface="Inria Sans" panose="020B0604020202020204" charset="0"/>
            </a:endParaRPr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267;p19"/>
          <p:cNvSpPr txBox="1">
            <a:spLocks/>
          </p:cNvSpPr>
          <p:nvPr/>
        </p:nvSpPr>
        <p:spPr>
          <a:xfrm>
            <a:off x="155534" y="3977305"/>
            <a:ext cx="2536295" cy="315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50000"/>
              </a:lnSpc>
              <a:buClr>
                <a:srgbClr val="10E7D9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000" b="1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Code rate: 4/5               Payload: 14 byte</a:t>
            </a:r>
            <a:endParaRPr lang="en-US" sz="1050" b="1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oogle Shape;327;p24"/>
          <p:cNvGraphicFramePr/>
          <p:nvPr>
            <p:extLst>
              <p:ext uri="{D42A27DB-BD31-4B8C-83A1-F6EECF244321}">
                <p14:modId xmlns:p14="http://schemas.microsoft.com/office/powerpoint/2010/main" val="3123419622"/>
              </p:ext>
            </p:extLst>
          </p:nvPr>
        </p:nvGraphicFramePr>
        <p:xfrm>
          <a:off x="223992" y="1387010"/>
          <a:ext cx="2448000" cy="2448001"/>
        </p:xfrm>
        <a:graphic>
          <a:graphicData uri="http://schemas.openxmlformats.org/drawingml/2006/table">
            <a:tbl>
              <a:tblPr>
                <a:noFill/>
                <a:tableStyleId>{8920840A-3DD9-4F27-BA70-8E1CD972C3AE}</a:tableStyleId>
              </a:tblPr>
              <a:tblGrid>
                <a:gridCol w="408000"/>
                <a:gridCol w="408000"/>
                <a:gridCol w="408000"/>
                <a:gridCol w="408000"/>
                <a:gridCol w="408000"/>
                <a:gridCol w="408000"/>
              </a:tblGrid>
              <a:tr h="34734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SF 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125 (kHz)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SNR (dBm)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Range (Km)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563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Bit rate (kb/s)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Sensitivity (dBm)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ToA (ms)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7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5.4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-124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-7.5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8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9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10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11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70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12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0.29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-137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1483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-20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784298" y="1207307"/>
            <a:ext cx="6207177" cy="3195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004327" y="1429900"/>
                <a:ext cx="1411156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27" y="1429900"/>
                <a:ext cx="1411156" cy="403316"/>
              </a:xfrm>
              <a:prstGeom prst="rect">
                <a:avLst/>
              </a:prstGeom>
              <a:blipFill rotWithShape="0">
                <a:blip r:embed="rId3"/>
                <a:stretch>
                  <a:fillRect l="-2165" t="-1515" r="-4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004327" y="1883550"/>
                <a:ext cx="5099538" cy="34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𝑏𝑖𝑡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den>
                      </m:f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31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𝑚𝑊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𝑒𝑞𝑢𝑎𝑙𝑠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𝑑𝐵𝑚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𝑆𝑋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1272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𝑡𝑟𝑎𝑛𝑠𝑐𝑒𝑖𝑣𝑒𝑟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27" y="1883550"/>
                <a:ext cx="5099538" cy="344518"/>
              </a:xfrm>
              <a:prstGeom prst="rect">
                <a:avLst/>
              </a:prstGeom>
              <a:blipFill rotWithShape="0">
                <a:blip r:embed="rId4"/>
                <a:stretch>
                  <a:fillRect t="-3571" r="-120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004327" y="2550631"/>
                <a:ext cx="2718565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𝑆𝑁𝑅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007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𝑚𝑊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𝑑𝐵𝑚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27" y="2550631"/>
                <a:ext cx="2718565" cy="345672"/>
              </a:xfrm>
              <a:prstGeom prst="rect">
                <a:avLst/>
              </a:prstGeom>
              <a:blipFill rotWithShape="0">
                <a:blip r:embed="rId5"/>
                <a:stretch>
                  <a:fillRect l="-673" t="-1754" r="-67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004326" y="2969647"/>
                <a:ext cx="2819618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𝑆𝑁𝑅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24218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𝑚𝑊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𝑑𝐵𝑚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26" y="2969647"/>
                <a:ext cx="2819618" cy="345672"/>
              </a:xfrm>
              <a:prstGeom prst="rect">
                <a:avLst/>
              </a:prstGeom>
              <a:blipFill rotWithShape="0">
                <a:blip r:embed="rId6"/>
                <a:stretch>
                  <a:fillRect l="-649" t="-3509" r="-64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46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807766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 smtClean="0">
                <a:latin typeface="Inria Sans" panose="020B0604020202020204" charset="0"/>
              </a:rPr>
              <a:t>Technical overview CSS as a modulation for </a:t>
            </a:r>
            <a:r>
              <a:rPr lang="en-US" sz="2000" dirty="0">
                <a:latin typeface="Inria Sans" panose="020B0604020202020204" charset="0"/>
              </a:rPr>
              <a:t>Long Range Communication</a:t>
            </a:r>
            <a:endParaRPr sz="2000" dirty="0">
              <a:latin typeface="Inria Sans" panose="020B0604020202020204" charset="0"/>
            </a:endParaRPr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267;p19"/>
          <p:cNvSpPr txBox="1">
            <a:spLocks/>
          </p:cNvSpPr>
          <p:nvPr/>
        </p:nvSpPr>
        <p:spPr>
          <a:xfrm>
            <a:off x="155534" y="3977305"/>
            <a:ext cx="2536295" cy="315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50000"/>
              </a:lnSpc>
              <a:buClr>
                <a:srgbClr val="10E7D9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000" b="1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Code rate: 4/5               Payload: 14 byte</a:t>
            </a:r>
            <a:endParaRPr lang="en-US" sz="1050" b="1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oogle Shape;327;p24"/>
          <p:cNvGraphicFramePr/>
          <p:nvPr>
            <p:extLst>
              <p:ext uri="{D42A27DB-BD31-4B8C-83A1-F6EECF244321}">
                <p14:modId xmlns:p14="http://schemas.microsoft.com/office/powerpoint/2010/main" val="3123419622"/>
              </p:ext>
            </p:extLst>
          </p:nvPr>
        </p:nvGraphicFramePr>
        <p:xfrm>
          <a:off x="223992" y="1387010"/>
          <a:ext cx="2448000" cy="2448001"/>
        </p:xfrm>
        <a:graphic>
          <a:graphicData uri="http://schemas.openxmlformats.org/drawingml/2006/table">
            <a:tbl>
              <a:tblPr>
                <a:noFill/>
                <a:tableStyleId>{8920840A-3DD9-4F27-BA70-8E1CD972C3AE}</a:tableStyleId>
              </a:tblPr>
              <a:tblGrid>
                <a:gridCol w="408000"/>
                <a:gridCol w="408000"/>
                <a:gridCol w="408000"/>
                <a:gridCol w="408000"/>
                <a:gridCol w="408000"/>
                <a:gridCol w="408000"/>
              </a:tblGrid>
              <a:tr h="34734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SF 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125 (kHz)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SNR (dBm)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Range (Km)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563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Bit rate (kb/s)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Sensitivity (dBm)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ToA (ms)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7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5.4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-124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-7.5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8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9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10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53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11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270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12</a:t>
                      </a:r>
                      <a:endParaRPr sz="9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0.29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-137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1483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-20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784298" y="1207307"/>
            <a:ext cx="6207177" cy="3195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100" dirty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784298" y="1352749"/>
                <a:ext cx="550781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𝑅𝑒𝑐𝑒𝑖𝑣𝑖𝑛𝑔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𝑠𝑒𝑛𝑠𝑖𝑡𝑖𝑣𝑖𝑡𝑦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174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𝑆𝑁𝑅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298" y="1352749"/>
                <a:ext cx="5507815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07588" y="2558717"/>
                <a:ext cx="550781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𝑅𝑒𝑐𝑒𝑖𝑣𝑖𝑛𝑔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𝑠𝑒𝑛𝑠𝑖𝑡𝑖𝑣𝑖𝑡𝑦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174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51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138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588" y="2558717"/>
                <a:ext cx="5507815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907588" y="2950380"/>
                <a:ext cx="550781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𝑅𝑒𝑐𝑒𝑖𝑣𝑖𝑛𝑔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𝑠𝑒𝑛𝑠𝑖𝑡𝑖𝑣𝑖𝑡𝑦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174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51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123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588" y="2950380"/>
                <a:ext cx="5507815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807766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 smtClean="0">
                <a:latin typeface="Inria Sans" panose="020B0604020202020204" charset="0"/>
              </a:rPr>
              <a:t>Technical overview CSS as a modulation for </a:t>
            </a:r>
            <a:r>
              <a:rPr lang="en-US" sz="2000" dirty="0">
                <a:latin typeface="Inria Sans" panose="020B0604020202020204" charset="0"/>
              </a:rPr>
              <a:t>Long Range Communication</a:t>
            </a:r>
            <a:endParaRPr sz="2000" dirty="0">
              <a:latin typeface="Inria Sans" panose="020B0604020202020204" charset="0"/>
            </a:endParaRPr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3" name="Google Shape;327;p24"/>
          <p:cNvGraphicFramePr/>
          <p:nvPr>
            <p:extLst>
              <p:ext uri="{D42A27DB-BD31-4B8C-83A1-F6EECF244321}">
                <p14:modId xmlns:p14="http://schemas.microsoft.com/office/powerpoint/2010/main" val="856832603"/>
              </p:ext>
            </p:extLst>
          </p:nvPr>
        </p:nvGraphicFramePr>
        <p:xfrm>
          <a:off x="1111029" y="1276076"/>
          <a:ext cx="6984000" cy="3292927"/>
        </p:xfrm>
        <a:graphic>
          <a:graphicData uri="http://schemas.openxmlformats.org/drawingml/2006/table">
            <a:tbl>
              <a:tblPr>
                <a:noFill/>
                <a:tableStyleId>{8920840A-3DD9-4F27-BA70-8E1CD972C3AE}</a:tableStyleId>
              </a:tblPr>
              <a:tblGrid>
                <a:gridCol w="582000"/>
                <a:gridCol w="582000"/>
                <a:gridCol w="582000"/>
                <a:gridCol w="582000"/>
                <a:gridCol w="582000"/>
                <a:gridCol w="582000"/>
                <a:gridCol w="582000"/>
                <a:gridCol w="582000"/>
                <a:gridCol w="582000"/>
                <a:gridCol w="582000"/>
                <a:gridCol w="582000"/>
                <a:gridCol w="582000"/>
              </a:tblGrid>
              <a:tr h="4705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SF </a:t>
                      </a: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125 (kHz)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250 (kHz)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500 (kHz)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SNR (dBm)</a:t>
                      </a: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Range (Km)</a:t>
                      </a: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763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Bit rate (kb/s)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Sensitivity (dBm)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ToA (ms)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Bit rate (kb/s)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Sensitivity (dBm)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ToA (ms)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Bit rate (kb/s)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Sensitivity (dBm)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  <a:latin typeface="Inria Sans" panose="020B0604020202020204" charset="0"/>
                          <a:ea typeface="Inria Sans Light"/>
                          <a:cs typeface="Inria Sans Light"/>
                          <a:sym typeface="Inria Sans Light"/>
                        </a:rPr>
                        <a:t>ToA (ms)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accent4"/>
                        </a:solidFill>
                        <a:latin typeface="Inria Sans" panose="020B0604020202020204" charset="0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7</a:t>
                      </a:r>
                      <a:endParaRPr sz="12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5.4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-124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56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110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-122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20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219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-116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-7.5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34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8</a:t>
                      </a:r>
                      <a:endParaRPr sz="12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34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9</a:t>
                      </a:r>
                      <a:endParaRPr sz="12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34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10</a:t>
                      </a:r>
                      <a:endParaRPr sz="12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34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11</a:t>
                      </a:r>
                      <a:endParaRPr sz="12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  <a:tr h="34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12</a:t>
                      </a:r>
                      <a:endParaRPr sz="1200" b="1" dirty="0">
                        <a:solidFill>
                          <a:schemeClr val="tx1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0.29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-137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1483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0.5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-135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495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0.98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-129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247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F9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-20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73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>
                <a:latin typeface="Inria Sans" panose="020B0604020202020204" charset="0"/>
              </a:rPr>
              <a:t>Reference</a:t>
            </a:r>
            <a:endParaRPr lang="en-US" dirty="0">
              <a:latin typeface="Inria Sans" panose="020B0604020202020204" charset="0"/>
            </a:endParaRPr>
          </a:p>
        </p:txBody>
      </p:sp>
      <p:sp>
        <p:nvSpPr>
          <p:cNvPr id="376" name="Google Shape;376;p28"/>
          <p:cNvSpPr txBox="1">
            <a:spLocks noGrp="1"/>
          </p:cNvSpPr>
          <p:nvPr>
            <p:ph type="sldNum" idx="12"/>
          </p:nvPr>
        </p:nvSpPr>
        <p:spPr>
          <a:xfrm>
            <a:off x="8636805" y="4587218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267;p19"/>
          <p:cNvSpPr txBox="1">
            <a:spLocks/>
          </p:cNvSpPr>
          <p:nvPr/>
        </p:nvSpPr>
        <p:spPr>
          <a:xfrm>
            <a:off x="719191" y="1394740"/>
            <a:ext cx="8255616" cy="31924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1463" indent="-271463" algn="just">
              <a:buClr>
                <a:srgbClr val="10E7D9"/>
              </a:buClr>
              <a:buSzPts val="1800"/>
            </a:pP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[1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]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Peter 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J. Ryan 1 and Richard B. Watson, </a:t>
            </a:r>
            <a:r>
              <a:rPr lang="en-US" i="1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“Research </a:t>
            </a:r>
            <a:r>
              <a:rPr lang="en-US" i="1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Challenges for the Internet of </a:t>
            </a:r>
            <a:r>
              <a:rPr lang="en-US" i="1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Things: What </a:t>
            </a:r>
            <a:r>
              <a:rPr lang="en-US" i="1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Role Can OR </a:t>
            </a:r>
            <a:r>
              <a:rPr lang="en-US" i="1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Play</a:t>
            </a:r>
            <a:r>
              <a:rPr lang="en-US" i="1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?” 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systems journal, 14 March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2017.</a:t>
            </a:r>
          </a:p>
          <a:p>
            <a:pPr algn="just">
              <a:buClr>
                <a:srgbClr val="10E7D9"/>
              </a:buClr>
              <a:buSzPts val="1800"/>
            </a:pPr>
            <a:endParaRPr lang="en-US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  <a:p>
            <a:pPr marL="271463" indent="-271463" algn="just">
              <a:buClr>
                <a:srgbClr val="10E7D9"/>
              </a:buClr>
              <a:buSzPts val="1800"/>
            </a:pP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[2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]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P.P.Ray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A survey on Internet of Things architectures, Journal of King Saud University - Computer and Information Sciences, Volume 30, Issue 3, July 2018, Pages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291-319.</a:t>
            </a:r>
          </a:p>
          <a:p>
            <a:pPr algn="just">
              <a:buClr>
                <a:srgbClr val="10E7D9"/>
              </a:buClr>
              <a:buSzPts val="1800"/>
            </a:pPr>
            <a:endParaRPr lang="en-US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  <a:p>
            <a:pPr algn="just">
              <a:buClr>
                <a:srgbClr val="10E7D9"/>
              </a:buClr>
              <a:buSzPts val="1800"/>
            </a:pP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[3]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LPWAN white paper, 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Leverege LLC, 2020 |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  <a:hlinkClick r:id="rId3"/>
              </a:rPr>
              <a:t>www.leverege.com</a:t>
            </a:r>
            <a:endParaRPr lang="en-US" dirty="0" smtClean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  <a:p>
            <a:pPr algn="just">
              <a:buClr>
                <a:srgbClr val="10E7D9"/>
              </a:buClr>
              <a:buSzPts val="1800"/>
            </a:pPr>
            <a:endParaRPr lang="en-US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  <a:p>
            <a:pPr marL="271463" indent="-271463" algn="just">
              <a:buClr>
                <a:srgbClr val="10E7D9"/>
              </a:buClr>
              <a:buSzPts val="1800"/>
            </a:pP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[4] J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Babaki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M. </a:t>
            </a:r>
            <a:r>
              <a:rPr lang="en-US" dirty="0" err="1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Rasti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 and R. </a:t>
            </a:r>
            <a:r>
              <a:rPr lang="en-US" dirty="0" err="1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Aslani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"Dynamic Spreading Factor and Power Allocation of LoRa Networks for Dense </a:t>
            </a:r>
            <a:r>
              <a:rPr lang="en-US" dirty="0" err="1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IoT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 Deployments," 2020 IEEE 31st Annual International Symposium on Personal, Indoor and Mobile Radio Communications, 2020, pp. 1-6, </a:t>
            </a:r>
            <a:r>
              <a:rPr lang="en-US" dirty="0" err="1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doi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: 10.1109/PIMRC48278.2020.9217283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10E7D9"/>
              </a:buClr>
              <a:buSzPts val="1800"/>
            </a:pPr>
            <a:endParaRPr lang="en-US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  <a:p>
            <a:pPr algn="just">
              <a:buClr>
                <a:srgbClr val="10E7D9"/>
              </a:buClr>
              <a:buSzPts val="1800"/>
            </a:pP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[5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] What is LoRaWAN® Specification, https://lora-alliance.org/about-lorawan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/</a:t>
            </a:r>
          </a:p>
          <a:p>
            <a:pPr algn="just">
              <a:buClr>
                <a:srgbClr val="10E7D9"/>
              </a:buClr>
              <a:buSzPts val="1800"/>
            </a:pPr>
            <a:endParaRPr lang="en-US" dirty="0" smtClean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  <a:p>
            <a:pPr algn="just">
              <a:buClr>
                <a:srgbClr val="10E7D9"/>
              </a:buClr>
              <a:buSzPts val="1800"/>
            </a:pPr>
            <a:endParaRPr lang="en-US" sz="1100" baseline="-25000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>
                <a:latin typeface="Inria Sans" panose="020B0604020202020204" charset="0"/>
              </a:rPr>
              <a:t>Reference</a:t>
            </a:r>
            <a:endParaRPr lang="en-US" dirty="0">
              <a:latin typeface="Inria Sans" panose="020B0604020202020204" charset="0"/>
            </a:endParaRPr>
          </a:p>
        </p:txBody>
      </p:sp>
      <p:sp>
        <p:nvSpPr>
          <p:cNvPr id="376" name="Google Shape;376;p28"/>
          <p:cNvSpPr txBox="1">
            <a:spLocks noGrp="1"/>
          </p:cNvSpPr>
          <p:nvPr>
            <p:ph type="sldNum" idx="12"/>
          </p:nvPr>
        </p:nvSpPr>
        <p:spPr>
          <a:xfrm>
            <a:off x="8636805" y="4587218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267;p19"/>
          <p:cNvSpPr txBox="1">
            <a:spLocks/>
          </p:cNvSpPr>
          <p:nvPr/>
        </p:nvSpPr>
        <p:spPr>
          <a:xfrm>
            <a:off x="719191" y="1394740"/>
            <a:ext cx="8255616" cy="32539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1463" indent="-271463" algn="just">
              <a:buClr>
                <a:srgbClr val="10E7D9"/>
              </a:buClr>
              <a:buSzPts val="1800"/>
            </a:pP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[6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]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V. </a:t>
            </a:r>
            <a:r>
              <a:rPr lang="en-US" dirty="0" err="1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Talla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M. </a:t>
            </a:r>
            <a:r>
              <a:rPr lang="en-US" dirty="0" err="1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Hessar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B. Kellogg, A. </a:t>
            </a:r>
            <a:r>
              <a:rPr lang="en-US" dirty="0" err="1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Najafi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J. 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R.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Smith, S. </a:t>
            </a:r>
            <a:r>
              <a:rPr lang="en-US" dirty="0" err="1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Gollakota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“LoRa </a:t>
            </a:r>
            <a:r>
              <a:rPr lang="en-US" i="1" dirty="0" err="1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Backscaer</a:t>
            </a:r>
            <a:r>
              <a:rPr lang="en-US" i="1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: Enabling The Vision of Ubiquitous </a:t>
            </a:r>
            <a:r>
              <a:rPr lang="en-US" i="1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Connectivity”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Proceedings of the ACM on Interactive, Mobile, Wearable and Ubiquitous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Technologies, 2017/9/11.</a:t>
            </a:r>
          </a:p>
          <a:p>
            <a:pPr marL="271463" indent="-271463" algn="just">
              <a:buClr>
                <a:srgbClr val="10E7D9"/>
              </a:buClr>
              <a:buSzPts val="1800"/>
            </a:pPr>
            <a:endParaRPr lang="en-US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  <a:p>
            <a:pPr marL="271463" indent="-271463" algn="just">
              <a:buClr>
                <a:srgbClr val="10E7D9"/>
              </a:buClr>
              <a:buSzPts val="1800"/>
            </a:pP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[7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] LoRa™ Modulation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Basics, SEMTECH.</a:t>
            </a:r>
          </a:p>
          <a:p>
            <a:pPr marL="271463" indent="-271463" algn="just">
              <a:buClr>
                <a:srgbClr val="10E7D9"/>
              </a:buClr>
              <a:buSzPts val="1800"/>
            </a:pPr>
            <a:endParaRPr lang="en-US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  <a:p>
            <a:pPr marL="271463" indent="-271463" algn="just">
              <a:buClr>
                <a:srgbClr val="10E7D9"/>
              </a:buClr>
              <a:buSzPts val="1800"/>
            </a:pP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[8] Link Budget Calculation, Training materials for wireless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trainers, ICTP.</a:t>
            </a:r>
          </a:p>
          <a:p>
            <a:pPr marL="271463" indent="-271463" algn="just">
              <a:buClr>
                <a:srgbClr val="10E7D9"/>
              </a:buClr>
              <a:buSzPts val="1800"/>
            </a:pPr>
            <a:endParaRPr lang="en-US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  <a:p>
            <a:pPr marL="271463" indent="-271463" algn="just">
              <a:buClr>
                <a:srgbClr val="10E7D9"/>
              </a:buClr>
              <a:buSzPts val="1800"/>
            </a:pP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[9] </a:t>
            </a:r>
            <a:r>
              <a:rPr lang="fr-FR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T. </a:t>
            </a:r>
            <a:r>
              <a:rPr lang="fr-FR" dirty="0" err="1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Bouguera</a:t>
            </a:r>
            <a:r>
              <a:rPr lang="fr-FR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J.F. </a:t>
            </a:r>
            <a:r>
              <a:rPr lang="fr-FR" dirty="0" err="1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Diouris</a:t>
            </a:r>
            <a:r>
              <a:rPr lang="fr-FR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J.J </a:t>
            </a:r>
            <a:r>
              <a:rPr lang="fr-FR" dirty="0" err="1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Chaillout</a:t>
            </a:r>
            <a:r>
              <a:rPr lang="fr-FR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R.Jaouadi</a:t>
            </a:r>
            <a:r>
              <a:rPr lang="fr-FR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G. Andrieux,  </a:t>
            </a:r>
            <a:r>
              <a:rPr lang="en-US" i="1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“Energy </a:t>
            </a:r>
            <a:r>
              <a:rPr lang="en-US" i="1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Consumption Model for Sensor Nodes </a:t>
            </a:r>
            <a:r>
              <a:rPr lang="en-US" i="1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Based on </a:t>
            </a:r>
            <a:r>
              <a:rPr lang="en-US" i="1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LoRa and </a:t>
            </a:r>
            <a:r>
              <a:rPr lang="en-US" i="1" dirty="0" err="1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LoRaWAN</a:t>
            </a:r>
            <a:r>
              <a:rPr lang="en-US" i="1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”, sensors, 30 June </a:t>
            </a:r>
            <a:r>
              <a:rPr lang="en-US" i="1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2018.</a:t>
            </a:r>
          </a:p>
          <a:p>
            <a:pPr marL="271463" indent="-271463" algn="just">
              <a:buClr>
                <a:srgbClr val="10E7D9"/>
              </a:buClr>
              <a:buSzPts val="1800"/>
            </a:pPr>
            <a:endParaRPr lang="en-US" i="1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  <a:p>
            <a:pPr marL="271463" indent="-271463" algn="just">
              <a:buClr>
                <a:srgbClr val="10E7D9"/>
              </a:buClr>
              <a:buSzPts val="1800"/>
            </a:pP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10] </a:t>
            </a:r>
            <a:r>
              <a:rPr lang="pt-BR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E. Ruano,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LoRaTM protocol Evaluations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limitations and practical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test,</a:t>
            </a:r>
            <a:r>
              <a:rPr lang="pt-BR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 May 11, 2016</a:t>
            </a:r>
            <a:endParaRPr lang="en-US" dirty="0" smtClean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  <a:p>
            <a:pPr algn="just">
              <a:buClr>
                <a:srgbClr val="10E7D9"/>
              </a:buClr>
              <a:buSzPts val="1800"/>
            </a:pP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 </a:t>
            </a:r>
            <a:endParaRPr lang="en-US" sz="1100" i="1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  <a:p>
            <a:pPr marL="271463" indent="-271463" algn="just">
              <a:buClr>
                <a:srgbClr val="10E7D9"/>
              </a:buClr>
              <a:buSzPts val="1800"/>
            </a:pP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] WIRELESS NETWORKING </a:t>
            </a:r>
            <a:r>
              <a:rPr lang="en-US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IN THE 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DEVELOPING WORLD</a:t>
            </a:r>
            <a:r>
              <a:rPr lang="pt-BR" dirty="0" smtClean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FFFF"/>
                </a:solidFill>
                <a:latin typeface="Inria Sans" panose="020B0604020202020204" charset="0"/>
                <a:cs typeface="Times New Roman" panose="02020603050405020304" pitchFamily="18" charset="0"/>
              </a:rPr>
              <a:t>http://wndw.net</a:t>
            </a:r>
            <a:endParaRPr lang="en-US" sz="1100" baseline="-25000" dirty="0">
              <a:solidFill>
                <a:srgbClr val="FFFFFF"/>
              </a:solidFill>
              <a:latin typeface="Inria Sans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53994</TotalTime>
  <Words>735</Words>
  <Application>Microsoft Office PowerPoint</Application>
  <PresentationFormat>On-screen Show (16:9)</PresentationFormat>
  <Paragraphs>233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Inria Sans</vt:lpstr>
      <vt:lpstr>Saira SemiCondensed Medium</vt:lpstr>
      <vt:lpstr>Cambria Math</vt:lpstr>
      <vt:lpstr>Arial</vt:lpstr>
      <vt:lpstr>Inria Sans Light</vt:lpstr>
      <vt:lpstr>Titillium Web</vt:lpstr>
      <vt:lpstr>Times New Roman</vt:lpstr>
      <vt:lpstr>Wingdings</vt:lpstr>
      <vt:lpstr>Gurney template</vt:lpstr>
      <vt:lpstr>Technical overview LoRaWAN network  Professor: Dr.Mehdi Rasti  Lecturer: Jaber Babaki   Amirkabir University of Technology Spring 2021</vt:lpstr>
      <vt:lpstr>HELLO!</vt:lpstr>
      <vt:lpstr>Technical overview CSS as a modulation for Long Range Communication</vt:lpstr>
      <vt:lpstr>Technical overview CSS as a modulation for Long Range Communication</vt:lpstr>
      <vt:lpstr>Technical overview CSS as a modulation for Long Range Communication</vt:lpstr>
      <vt:lpstr>Technical overview CSS as a modulation for Long Range Communication</vt:lpstr>
      <vt:lpstr>Technical overview CSS as a modulation for Long Range Communication</vt:lpstr>
      <vt:lpstr>Reference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Challenges for the Internet of Things  Professor: Dr.Mehdi Rast   Lecturer: JaberBabaki  AmirkabirUniversity of Technology Spring 2021</dc:title>
  <dc:creator>jaberALU</dc:creator>
  <cp:lastModifiedBy>jaberALU</cp:lastModifiedBy>
  <cp:revision>780</cp:revision>
  <dcterms:modified xsi:type="dcterms:W3CDTF">2021-05-30T14:10:42Z</dcterms:modified>
</cp:coreProperties>
</file>