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304" r:id="rId14"/>
    <p:sldId id="30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4BE"/>
    <a:srgbClr val="AAAFB3"/>
    <a:srgbClr val="4B5151"/>
    <a:srgbClr val="18B49C"/>
    <a:srgbClr val="E7E6E6"/>
    <a:srgbClr val="0387AD"/>
    <a:srgbClr val="0696BB"/>
    <a:srgbClr val="3EB3C5"/>
    <a:srgbClr val="01779B"/>
    <a:srgbClr val="53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34" autoAdjust="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38E-8942-497B-8EA6-A21124D3964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1BEB-35DA-498F-9F88-C82846C03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33463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5814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246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9067800" y="197510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0 h 2286000"/>
              <a:gd name="connsiteX2" fmla="*/ 2286000 w 2286000"/>
              <a:gd name="connsiteY2" fmla="*/ 2286000 h 2286000"/>
              <a:gd name="connsiteX3" fmla="*/ 0 w 228600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8401" y="4416552"/>
            <a:ext cx="2438401" cy="2441448"/>
          </a:xfrm>
          <a:custGeom>
            <a:avLst/>
            <a:gdLst>
              <a:gd name="connsiteX0" fmla="*/ 0 w 2438401"/>
              <a:gd name="connsiteY0" fmla="*/ 0 h 2441448"/>
              <a:gd name="connsiteX1" fmla="*/ 2438401 w 2438401"/>
              <a:gd name="connsiteY1" fmla="*/ 0 h 2441448"/>
              <a:gd name="connsiteX2" fmla="*/ 2438401 w 2438401"/>
              <a:gd name="connsiteY2" fmla="*/ 2441448 h 2441448"/>
              <a:gd name="connsiteX3" fmla="*/ 0 w 2438401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1" h="2441448">
                <a:moveTo>
                  <a:pt x="0" y="0"/>
                </a:moveTo>
                <a:lnTo>
                  <a:pt x="2438401" y="0"/>
                </a:lnTo>
                <a:lnTo>
                  <a:pt x="2438401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876802" y="1975104"/>
            <a:ext cx="2438399" cy="2441448"/>
          </a:xfrm>
          <a:custGeom>
            <a:avLst/>
            <a:gdLst>
              <a:gd name="connsiteX0" fmla="*/ 0 w 2438399"/>
              <a:gd name="connsiteY0" fmla="*/ 0 h 2441448"/>
              <a:gd name="connsiteX1" fmla="*/ 2438399 w 2438399"/>
              <a:gd name="connsiteY1" fmla="*/ 0 h 2441448"/>
              <a:gd name="connsiteX2" fmla="*/ 2438399 w 2438399"/>
              <a:gd name="connsiteY2" fmla="*/ 2441448 h 2441448"/>
              <a:gd name="connsiteX3" fmla="*/ 0 w 2438399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399" h="2441448">
                <a:moveTo>
                  <a:pt x="0" y="0"/>
                </a:moveTo>
                <a:lnTo>
                  <a:pt x="2438399" y="0"/>
                </a:lnTo>
                <a:lnTo>
                  <a:pt x="2438399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315200" y="4416552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753600" y="1975104"/>
            <a:ext cx="2438400" cy="2441448"/>
          </a:xfrm>
          <a:custGeom>
            <a:avLst/>
            <a:gdLst>
              <a:gd name="connsiteX0" fmla="*/ 0 w 2438400"/>
              <a:gd name="connsiteY0" fmla="*/ 0 h 2441448"/>
              <a:gd name="connsiteX1" fmla="*/ 2438400 w 2438400"/>
              <a:gd name="connsiteY1" fmla="*/ 0 h 2441448"/>
              <a:gd name="connsiteX2" fmla="*/ 2438400 w 2438400"/>
              <a:gd name="connsiteY2" fmla="*/ 2441448 h 2441448"/>
              <a:gd name="connsiteX3" fmla="*/ 0 w 2438400"/>
              <a:gd name="connsiteY3" fmla="*/ 2441448 h 24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2441448">
                <a:moveTo>
                  <a:pt x="0" y="0"/>
                </a:moveTo>
                <a:lnTo>
                  <a:pt x="2438400" y="0"/>
                </a:lnTo>
                <a:lnTo>
                  <a:pt x="2438400" y="2441448"/>
                </a:lnTo>
                <a:lnTo>
                  <a:pt x="0" y="24414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819566"/>
            <a:ext cx="12192000" cy="3002569"/>
          </a:xfrm>
          <a:custGeom>
            <a:avLst/>
            <a:gdLst>
              <a:gd name="connsiteX0" fmla="*/ 0 w 12192000"/>
              <a:gd name="connsiteY0" fmla="*/ 0 h 3002569"/>
              <a:gd name="connsiteX1" fmla="*/ 12192000 w 12192000"/>
              <a:gd name="connsiteY1" fmla="*/ 0 h 3002569"/>
              <a:gd name="connsiteX2" fmla="*/ 12192000 w 12192000"/>
              <a:gd name="connsiteY2" fmla="*/ 3002569 h 3002569"/>
              <a:gd name="connsiteX3" fmla="*/ 0 w 12192000"/>
              <a:gd name="connsiteY3" fmla="*/ 3002569 h 300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02569">
                <a:moveTo>
                  <a:pt x="0" y="0"/>
                </a:moveTo>
                <a:lnTo>
                  <a:pt x="12192000" y="0"/>
                </a:lnTo>
                <a:lnTo>
                  <a:pt x="12192000" y="3002569"/>
                </a:lnTo>
                <a:lnTo>
                  <a:pt x="0" y="300256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2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09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635984"/>
              <a:gd name="connsiteX1" fmla="*/ 12192000 w 12192000"/>
              <a:gd name="connsiteY1" fmla="*/ 0 h 2635984"/>
              <a:gd name="connsiteX2" fmla="*/ 12192000 w 12192000"/>
              <a:gd name="connsiteY2" fmla="*/ 2635984 h 2635984"/>
              <a:gd name="connsiteX3" fmla="*/ 0 w 12192000"/>
              <a:gd name="connsiteY3" fmla="*/ 2635984 h 26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35984">
                <a:moveTo>
                  <a:pt x="0" y="0"/>
                </a:moveTo>
                <a:lnTo>
                  <a:pt x="12192000" y="0"/>
                </a:lnTo>
                <a:lnTo>
                  <a:pt x="12192000" y="2635984"/>
                </a:lnTo>
                <a:lnTo>
                  <a:pt x="0" y="2635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8200" y="1858783"/>
            <a:ext cx="4114800" cy="4114799"/>
          </a:xfrm>
          <a:custGeom>
            <a:avLst/>
            <a:gdLst>
              <a:gd name="connsiteX0" fmla="*/ 0 w 4114800"/>
              <a:gd name="connsiteY0" fmla="*/ 0 h 4114799"/>
              <a:gd name="connsiteX1" fmla="*/ 4114800 w 4114800"/>
              <a:gd name="connsiteY1" fmla="*/ 0 h 4114799"/>
              <a:gd name="connsiteX2" fmla="*/ 4114800 w 4114800"/>
              <a:gd name="connsiteY2" fmla="*/ 4114799 h 4114799"/>
              <a:gd name="connsiteX3" fmla="*/ 0 w 4114800"/>
              <a:gd name="connsiteY3" fmla="*/ 4114799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4114799">
                <a:moveTo>
                  <a:pt x="0" y="0"/>
                </a:moveTo>
                <a:lnTo>
                  <a:pt x="4114800" y="0"/>
                </a:lnTo>
                <a:lnTo>
                  <a:pt x="4114800" y="4114799"/>
                </a:lnTo>
                <a:lnTo>
                  <a:pt x="0" y="41147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6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867401" cy="6857999"/>
          </a:xfrm>
          <a:custGeom>
            <a:avLst/>
            <a:gdLst>
              <a:gd name="connsiteX0" fmla="*/ 0 w 5867401"/>
              <a:gd name="connsiteY0" fmla="*/ 0 h 6857999"/>
              <a:gd name="connsiteX1" fmla="*/ 5867401 w 5867401"/>
              <a:gd name="connsiteY1" fmla="*/ 0 h 6857999"/>
              <a:gd name="connsiteX2" fmla="*/ 5867401 w 5867401"/>
              <a:gd name="connsiteY2" fmla="*/ 6857999 h 6857999"/>
              <a:gd name="connsiteX3" fmla="*/ 0 w 586740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7401" h="6857999">
                <a:moveTo>
                  <a:pt x="0" y="0"/>
                </a:moveTo>
                <a:lnTo>
                  <a:pt x="5867401" y="0"/>
                </a:lnTo>
                <a:lnTo>
                  <a:pt x="586740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0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135088"/>
            <a:ext cx="12192000" cy="3722913"/>
          </a:xfrm>
          <a:custGeom>
            <a:avLst/>
            <a:gdLst>
              <a:gd name="connsiteX0" fmla="*/ 0 w 12192000"/>
              <a:gd name="connsiteY0" fmla="*/ 0 h 3722913"/>
              <a:gd name="connsiteX1" fmla="*/ 12192000 w 12192000"/>
              <a:gd name="connsiteY1" fmla="*/ 0 h 3722913"/>
              <a:gd name="connsiteX2" fmla="*/ 12192000 w 12192000"/>
              <a:gd name="connsiteY2" fmla="*/ 3722913 h 3722913"/>
              <a:gd name="connsiteX3" fmla="*/ 0 w 12192000"/>
              <a:gd name="connsiteY3" fmla="*/ 3722913 h 372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2913">
                <a:moveTo>
                  <a:pt x="0" y="0"/>
                </a:moveTo>
                <a:lnTo>
                  <a:pt x="12192000" y="0"/>
                </a:lnTo>
                <a:lnTo>
                  <a:pt x="12192000" y="3722913"/>
                </a:lnTo>
                <a:lnTo>
                  <a:pt x="0" y="37229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4822370"/>
          </a:xfrm>
          <a:custGeom>
            <a:avLst/>
            <a:gdLst>
              <a:gd name="connsiteX0" fmla="*/ 0 w 12192000"/>
              <a:gd name="connsiteY0" fmla="*/ 0 h 4822370"/>
              <a:gd name="connsiteX1" fmla="*/ 12192000 w 12192000"/>
              <a:gd name="connsiteY1" fmla="*/ 0 h 4822370"/>
              <a:gd name="connsiteX2" fmla="*/ 12192000 w 12192000"/>
              <a:gd name="connsiteY2" fmla="*/ 4822370 h 4822370"/>
              <a:gd name="connsiteX3" fmla="*/ 0 w 12192000"/>
              <a:gd name="connsiteY3" fmla="*/ 4822370 h 482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822370">
                <a:moveTo>
                  <a:pt x="0" y="0"/>
                </a:moveTo>
                <a:lnTo>
                  <a:pt x="12192000" y="0"/>
                </a:lnTo>
                <a:lnTo>
                  <a:pt x="12192000" y="4822370"/>
                </a:lnTo>
                <a:lnTo>
                  <a:pt x="0" y="48223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9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95404"/>
            <a:ext cx="12192000" cy="3831146"/>
          </a:xfrm>
          <a:custGeom>
            <a:avLst/>
            <a:gdLst>
              <a:gd name="connsiteX0" fmla="*/ 0 w 12192000"/>
              <a:gd name="connsiteY0" fmla="*/ 0 h 3831146"/>
              <a:gd name="connsiteX1" fmla="*/ 12192000 w 12192000"/>
              <a:gd name="connsiteY1" fmla="*/ 0 h 3831146"/>
              <a:gd name="connsiteX2" fmla="*/ 12192000 w 12192000"/>
              <a:gd name="connsiteY2" fmla="*/ 3831146 h 3831146"/>
              <a:gd name="connsiteX3" fmla="*/ 0 w 12192000"/>
              <a:gd name="connsiteY3" fmla="*/ 3831146 h 383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31146">
                <a:moveTo>
                  <a:pt x="0" y="0"/>
                </a:moveTo>
                <a:lnTo>
                  <a:pt x="12192000" y="0"/>
                </a:lnTo>
                <a:lnTo>
                  <a:pt x="12192000" y="3831146"/>
                </a:lnTo>
                <a:lnTo>
                  <a:pt x="0" y="38311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8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2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9" b="12419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2030505" y="1290919"/>
            <a:ext cx="7758953" cy="481404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1530" y="3917977"/>
            <a:ext cx="7494494" cy="82791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Programing 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W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orkshop For Beginners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6997" y="5623961"/>
            <a:ext cx="6858002" cy="3939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1399 - 1400</a:t>
            </a:r>
            <a:endParaRPr lang="fa-IR" sz="1600" b="1" dirty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76" y="1591205"/>
            <a:ext cx="2267809" cy="2326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62733" y="4708992"/>
            <a:ext cx="7494494" cy="8463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fa-IR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جلسه </a:t>
            </a:r>
            <a:r>
              <a:rPr lang="fa-IR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B Nazanin" panose="00000400000000000000" pitchFamily="2" charset="-78"/>
              </a:rPr>
              <a:t>نهم</a:t>
            </a:r>
            <a:endParaRPr lang="en-US" sz="4000" b="1" dirty="0" smtClean="0">
              <a:solidFill>
                <a:schemeClr val="bg1"/>
              </a:solidFill>
              <a:latin typeface="+mj-lt"/>
              <a:ea typeface="Lato Heavy" panose="020F0502020204030203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23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34471" y="737309"/>
            <a:ext cx="33214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Int a[5];    </a:t>
            </a:r>
          </a:p>
          <a:p>
            <a:r>
              <a:rPr lang="en-US" sz="2400" dirty="0" smtClean="0"/>
              <a:t>int </a:t>
            </a:r>
            <a:r>
              <a:rPr lang="en-US" sz="2400" dirty="0" err="1" smtClean="0"/>
              <a:t>var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a[0]=&amp;</a:t>
            </a:r>
            <a:r>
              <a:rPr lang="en-US" sz="2400" dirty="0" err="1" smtClean="0"/>
              <a:t>var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  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306969"/>
            <a:ext cx="502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 int </a:t>
            </a:r>
            <a:r>
              <a:rPr lang="en-US" sz="2400" dirty="0" err="1"/>
              <a:t>arr</a:t>
            </a:r>
            <a:r>
              <a:rPr lang="en-US" sz="2400" dirty="0"/>
              <a:t>[5] = { 1, 2, 3, 4, 5 }; </a:t>
            </a:r>
          </a:p>
          <a:p>
            <a:r>
              <a:rPr lang="en-US" sz="2400" dirty="0"/>
              <a:t>  int *</a:t>
            </a:r>
            <a:r>
              <a:rPr lang="en-US" sz="2400" dirty="0" err="1"/>
              <a:t>ptr</a:t>
            </a:r>
            <a:r>
              <a:rPr lang="en-US" sz="2400" dirty="0"/>
              <a:t> = </a:t>
            </a:r>
            <a:r>
              <a:rPr lang="en-US" sz="2400" dirty="0" err="1"/>
              <a:t>arr</a:t>
            </a:r>
            <a:r>
              <a:rPr lang="en-US" sz="2400" dirty="0"/>
              <a:t>;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("%d\n", (*ptr+1));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134470" y="4239700"/>
            <a:ext cx="502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 </a:t>
            </a:r>
            <a:r>
              <a:rPr lang="pt-BR" sz="2400" dirty="0" smtClean="0"/>
              <a:t>   int </a:t>
            </a:r>
            <a:r>
              <a:rPr lang="pt-BR" sz="2400" dirty="0"/>
              <a:t>a[2][2];</a:t>
            </a:r>
          </a:p>
          <a:p>
            <a:r>
              <a:rPr lang="pt-BR" sz="2400" dirty="0"/>
              <a:t>    a[0][0]=86;a[0][1]=2;a[1][1]=3;</a:t>
            </a:r>
          </a:p>
          <a:p>
            <a:r>
              <a:rPr lang="pt-BR" sz="2400" dirty="0"/>
              <a:t>    printf("%d\n",*(*(a+1)+1));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899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34471" y="659294"/>
            <a:ext cx="3321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int </a:t>
            </a:r>
            <a:r>
              <a:rPr lang="en-US" sz="2400" dirty="0" smtClean="0"/>
              <a:t>*</a:t>
            </a:r>
            <a:r>
              <a:rPr lang="en-US" sz="2400" dirty="0" err="1" smtClean="0"/>
              <a:t>ptr</a:t>
            </a:r>
            <a:r>
              <a:rPr lang="en-US" sz="2400" dirty="0" smtClean="0"/>
              <a:t>[10];</a:t>
            </a:r>
            <a:endParaRPr lang="en-US" sz="24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4471" y="1313683"/>
            <a:ext cx="6870792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int = integer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int * = pointer-to-integer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int ** = pointer-to-(pointer-to-integer)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int *** = pointer-to-(pointer-to-(pointer-to-integer))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4471" y="3583278"/>
            <a:ext cx="13997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int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***</a:t>
            </a:r>
            <a:r>
              <a:rPr lang="en-US" altLang="en-US" sz="2400" dirty="0" err="1" smtClean="0">
                <a:latin typeface="Arial Unicode MS" panose="020B0604020202020204" pitchFamily="34" charset="-128"/>
              </a:rPr>
              <a:t>ptr</a:t>
            </a:r>
            <a:r>
              <a:rPr lang="en-US" altLang="en-US" sz="2400" dirty="0">
                <a:latin typeface="Arial Unicode MS" panose="020B0604020202020204" pitchFamily="34" charset="-128"/>
              </a:rPr>
              <a:t>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4471" y="4268525"/>
            <a:ext cx="236475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int 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i</a:t>
            </a:r>
            <a:r>
              <a:rPr lang="en-US" altLang="en-US" sz="2400" dirty="0">
                <a:latin typeface="Arial Unicode MS" panose="020B0604020202020204" pitchFamily="34" charset="-128"/>
              </a:rPr>
              <a:t> = 812;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int *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ptr</a:t>
            </a:r>
            <a:r>
              <a:rPr lang="en-US" altLang="en-US" sz="2400" dirty="0">
                <a:latin typeface="Arial Unicode MS" panose="020B0604020202020204" pitchFamily="34" charset="-128"/>
              </a:rPr>
              <a:t> = &amp;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i</a:t>
            </a:r>
            <a:r>
              <a:rPr lang="en-US" altLang="en-US" sz="2400" dirty="0">
                <a:latin typeface="Arial Unicode MS" panose="020B0604020202020204" pitchFamily="34" charset="-128"/>
              </a:rPr>
              <a:t>;</a:t>
            </a: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int **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ptr2 </a:t>
            </a:r>
            <a:r>
              <a:rPr lang="en-US" altLang="en-US" sz="2400" dirty="0">
                <a:latin typeface="Arial Unicode MS" panose="020B0604020202020204" pitchFamily="34" charset="-128"/>
              </a:rPr>
              <a:t>= &amp;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ptr</a:t>
            </a:r>
            <a:r>
              <a:rPr lang="en-US" altLang="en-US" sz="2400" dirty="0">
                <a:latin typeface="Arial Unicode MS" panose="020B0604020202020204" pitchFamily="34" charset="-128"/>
              </a:rPr>
              <a:t>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48" y="4044943"/>
            <a:ext cx="5129758" cy="117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523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21024" y="327636"/>
            <a:ext cx="332142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int k = 5, m = 8;</a:t>
            </a:r>
          </a:p>
          <a:p>
            <a:r>
              <a:rPr lang="en-US" sz="2400" dirty="0"/>
              <a:t>int *</a:t>
            </a:r>
            <a:r>
              <a:rPr lang="en-US" sz="2400" dirty="0" err="1"/>
              <a:t>ptr</a:t>
            </a:r>
            <a:r>
              <a:rPr lang="en-US" sz="2400" dirty="0"/>
              <a:t> = &amp;k;</a:t>
            </a:r>
          </a:p>
          <a:p>
            <a:r>
              <a:rPr lang="en-US" sz="2400" dirty="0"/>
              <a:t>int **</a:t>
            </a:r>
            <a:r>
              <a:rPr lang="en-US" sz="2400" dirty="0" smtClean="0"/>
              <a:t>ptr2 </a:t>
            </a:r>
            <a:r>
              <a:rPr lang="en-US" sz="2400" dirty="0"/>
              <a:t>= &amp;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**</a:t>
            </a:r>
            <a:r>
              <a:rPr lang="en-US" sz="2400" dirty="0" smtClean="0"/>
              <a:t>ptr2 </a:t>
            </a:r>
            <a:r>
              <a:rPr lang="en-US" sz="2400" dirty="0"/>
              <a:t>= 12;</a:t>
            </a:r>
          </a:p>
          <a:p>
            <a:r>
              <a:rPr lang="en-US" sz="2400" dirty="0"/>
              <a:t>*</a:t>
            </a:r>
            <a:r>
              <a:rPr lang="en-US" sz="2400" dirty="0" smtClean="0"/>
              <a:t>ptr2 </a:t>
            </a:r>
            <a:r>
              <a:rPr lang="en-US" sz="2400" dirty="0"/>
              <a:t>= &amp;m;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3161372"/>
            <a:ext cx="33214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int k = 5, m = 8;</a:t>
            </a:r>
          </a:p>
          <a:p>
            <a:r>
              <a:rPr lang="en-US" sz="2400" dirty="0"/>
              <a:t>int *</a:t>
            </a:r>
            <a:r>
              <a:rPr lang="en-US" sz="2400" dirty="0" err="1"/>
              <a:t>ptr</a:t>
            </a:r>
            <a:r>
              <a:rPr lang="en-US" sz="2400" dirty="0"/>
              <a:t> = &amp;k;</a:t>
            </a:r>
          </a:p>
          <a:p>
            <a:r>
              <a:rPr lang="en-US" sz="2400" dirty="0"/>
              <a:t>int **</a:t>
            </a:r>
            <a:r>
              <a:rPr lang="en-US" sz="2400" dirty="0" smtClean="0"/>
              <a:t>ptr2 </a:t>
            </a:r>
            <a:r>
              <a:rPr lang="en-US" sz="2400" dirty="0"/>
              <a:t>= &amp;</a:t>
            </a:r>
            <a:r>
              <a:rPr lang="en-US" sz="2400" dirty="0" err="1"/>
              <a:t>ptr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**</a:t>
            </a:r>
            <a:r>
              <a:rPr lang="en-US" sz="2400" dirty="0" smtClean="0"/>
              <a:t>ptr2 </a:t>
            </a:r>
            <a:r>
              <a:rPr lang="en-US" sz="2400" dirty="0"/>
              <a:t>= 12;</a:t>
            </a:r>
          </a:p>
          <a:p>
            <a:r>
              <a:rPr lang="en-US" sz="2400" dirty="0"/>
              <a:t>*</a:t>
            </a:r>
            <a:r>
              <a:rPr lang="en-US" sz="2400" dirty="0" smtClean="0"/>
              <a:t>ptr2 </a:t>
            </a:r>
            <a:r>
              <a:rPr lang="en-US" sz="2400" dirty="0"/>
              <a:t>= &amp;m;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5398867"/>
            <a:ext cx="49754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 char *Msg1 = "This is a message";</a:t>
            </a:r>
          </a:p>
          <a:p>
            <a:r>
              <a:rPr lang="en-US" sz="2400" dirty="0"/>
              <a:t>  </a:t>
            </a:r>
            <a:r>
              <a:rPr lang="en-US" sz="2400" dirty="0" err="1" smtClean="0"/>
              <a:t>printf</a:t>
            </a:r>
            <a:r>
              <a:rPr lang="en-US" sz="2400" dirty="0"/>
              <a:t>("%c",*(Msg1+1));</a:t>
            </a:r>
          </a:p>
        </p:txBody>
      </p:sp>
    </p:spTree>
    <p:extLst>
      <p:ext uri="{BB962C8B-B14F-4D97-AF65-F5344CB8AC3E}">
        <p14:creationId xmlns:p14="http://schemas.microsoft.com/office/powerpoint/2010/main" val="29208927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46222"/>
            <a:ext cx="11551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فرآیند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ی برای تخصیص </a:t>
            </a:r>
            <a:r>
              <a:rPr lang="fa-IR" dirty="0">
                <a:cs typeface="B Nazanin" panose="00000400000000000000" pitchFamily="2" charset="-78"/>
              </a:rPr>
              <a:t>حافظه وجود دارد که به شما اجازه می دهد که تصمیم گیری برای اندازه آرایه را به زمان اجرای </a:t>
            </a:r>
            <a:r>
              <a:rPr lang="fa-IR" dirty="0" smtClean="0">
                <a:cs typeface="B Nazanin" panose="00000400000000000000" pitchFamily="2" charset="-78"/>
              </a:rPr>
              <a:t>برنامه</a:t>
            </a:r>
            <a:r>
              <a:rPr lang="en-US" dirty="0" smtClean="0">
                <a:cs typeface="B Nazanin" panose="00000400000000000000" pitchFamily="2" charset="-78"/>
              </a:rPr>
              <a:t>runtime </a:t>
            </a:r>
            <a:r>
              <a:rPr lang="fa-IR" dirty="0" smtClean="0">
                <a:cs typeface="B Nazanin" panose="00000400000000000000" pitchFamily="2" charset="-78"/>
              </a:rPr>
              <a:t> موکول </a:t>
            </a:r>
            <a:r>
              <a:rPr lang="fa-IR" dirty="0">
                <a:cs typeface="B Nazanin" panose="00000400000000000000" pitchFamily="2" charset="-78"/>
              </a:rPr>
              <a:t>کنید. این فرآیند “تخصیص حافظه پویا“ نام دارد.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751"/>
          <a:stretch/>
        </p:blipFill>
        <p:spPr>
          <a:xfrm>
            <a:off x="4439771" y="1393452"/>
            <a:ext cx="7239000" cy="36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47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46222"/>
            <a:ext cx="11551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فرآیند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ی برای تخصیص </a:t>
            </a:r>
            <a:r>
              <a:rPr lang="fa-IR" dirty="0">
                <a:cs typeface="B Nazanin" panose="00000400000000000000" pitchFamily="2" charset="-78"/>
              </a:rPr>
              <a:t>حافظه وجود دارد که به شما اجازه می دهد که تصمیم گیری برای اندازه آرایه را به زمان اجرای </a:t>
            </a:r>
            <a:r>
              <a:rPr lang="fa-IR" dirty="0" smtClean="0">
                <a:cs typeface="B Nazanin" panose="00000400000000000000" pitchFamily="2" charset="-78"/>
              </a:rPr>
              <a:t>برنامه</a:t>
            </a:r>
            <a:r>
              <a:rPr lang="en-US" dirty="0" smtClean="0">
                <a:cs typeface="B Nazanin" panose="00000400000000000000" pitchFamily="2" charset="-78"/>
              </a:rPr>
              <a:t>runtime </a:t>
            </a:r>
            <a:r>
              <a:rPr lang="fa-IR" dirty="0" smtClean="0">
                <a:cs typeface="B Nazanin" panose="00000400000000000000" pitchFamily="2" charset="-78"/>
              </a:rPr>
              <a:t> موکول </a:t>
            </a:r>
            <a:r>
              <a:rPr lang="fa-IR" dirty="0">
                <a:cs typeface="B Nazanin" panose="00000400000000000000" pitchFamily="2" charset="-78"/>
              </a:rPr>
              <a:t>کنید. این فرآیند “تخصیص حافظه پویا“ نام دارد.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089351"/>
            <a:ext cx="106231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a-IR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/>
              <a:t>int *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ptr</a:t>
            </a:r>
            <a:r>
              <a:rPr lang="en-US" sz="2400" dirty="0"/>
              <a:t> = </a:t>
            </a:r>
            <a:r>
              <a:rPr lang="en-US" sz="2400" dirty="0" err="1"/>
              <a:t>malloc</a:t>
            </a:r>
            <a:r>
              <a:rPr lang="en-US" sz="2400" dirty="0"/>
              <a:t>(15 * </a:t>
            </a:r>
            <a:r>
              <a:rPr lang="en-US" sz="2400" dirty="0" err="1"/>
              <a:t>sizeof</a:t>
            </a:r>
            <a:r>
              <a:rPr lang="en-US" sz="2400" dirty="0"/>
              <a:t>(*</a:t>
            </a:r>
            <a:r>
              <a:rPr lang="en-US" sz="2400" dirty="0" err="1"/>
              <a:t>ptr</a:t>
            </a:r>
            <a:r>
              <a:rPr lang="en-US" sz="2400" dirty="0"/>
              <a:t>)); /* a block of 15 integers */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ptr</a:t>
            </a:r>
            <a:r>
              <a:rPr lang="en-US" sz="2400" dirty="0"/>
              <a:t> != NULL) {</a:t>
            </a:r>
          </a:p>
          <a:p>
            <a:r>
              <a:rPr lang="en-US" sz="2400" dirty="0"/>
              <a:t>        *(</a:t>
            </a:r>
            <a:r>
              <a:rPr lang="en-US" sz="2400" dirty="0" err="1"/>
              <a:t>ptr</a:t>
            </a:r>
            <a:r>
              <a:rPr lang="en-US" sz="2400" dirty="0"/>
              <a:t> + 5) = 480; /* assign 480 to sixth integer */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("Value of the 6th integer is %d",*(</a:t>
            </a:r>
            <a:r>
              <a:rPr lang="en-US" sz="2400" dirty="0" err="1"/>
              <a:t>ptr</a:t>
            </a:r>
            <a:r>
              <a:rPr lang="en-US" sz="2400" dirty="0"/>
              <a:t> + 5));</a:t>
            </a:r>
          </a:p>
          <a:p>
            <a:r>
              <a:rPr lang="en-US" sz="2400" dirty="0"/>
              <a:t>    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3661332"/>
            <a:ext cx="451821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 int </a:t>
            </a:r>
            <a:r>
              <a:rPr lang="en-US" sz="2400" dirty="0" err="1"/>
              <a:t>i</a:t>
            </a:r>
            <a:r>
              <a:rPr lang="en-US" sz="2400" dirty="0"/>
              <a:t>, *</a:t>
            </a:r>
            <a:r>
              <a:rPr lang="en-US" sz="2400" dirty="0" err="1"/>
              <a:t>ptr</a:t>
            </a:r>
            <a:r>
              <a:rPr lang="en-US" sz="2400" dirty="0"/>
              <a:t>, sum = 0;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 </a:t>
            </a:r>
            <a:r>
              <a:rPr lang="en-US" sz="2400" dirty="0" err="1"/>
              <a:t>ptr</a:t>
            </a:r>
            <a:r>
              <a:rPr lang="en-US" sz="2400" dirty="0"/>
              <a:t> = calloc(10, </a:t>
            </a:r>
            <a:r>
              <a:rPr lang="en-US" sz="2400" dirty="0" err="1"/>
              <a:t>sizeof</a:t>
            </a:r>
            <a:r>
              <a:rPr lang="en-US" sz="2400" dirty="0"/>
              <a:t>(int));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10; ++</a:t>
            </a:r>
            <a:r>
              <a:rPr lang="en-US" sz="2400" dirty="0" err="1"/>
              <a:t>i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*(</a:t>
            </a: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) 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sum += *(</a:t>
            </a: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("Sum = %d", sum);</a:t>
            </a:r>
          </a:p>
        </p:txBody>
      </p:sp>
    </p:spTree>
    <p:extLst>
      <p:ext uri="{BB962C8B-B14F-4D97-AF65-F5344CB8AC3E}">
        <p14:creationId xmlns:p14="http://schemas.microsoft.com/office/powerpoint/2010/main" val="40301342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Rectangle 10"/>
          <p:cNvSpPr/>
          <p:nvPr/>
        </p:nvSpPr>
        <p:spPr>
          <a:xfrm>
            <a:off x="2721591" y="1675653"/>
            <a:ext cx="6858000" cy="372505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1590" y="3217856"/>
            <a:ext cx="6858002" cy="80175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rPr>
              <a:t>THANK YOU!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1590" y="4047595"/>
            <a:ext cx="6858002" cy="4470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 smtClean="0">
                <a:solidFill>
                  <a:schemeClr val="bg1"/>
                </a:solidFill>
                <a:ea typeface="Lato Heavy" panose="020F0502020204030203" pitchFamily="34" charset="0"/>
                <a:cs typeface="Lato Heavy" panose="020F0502020204030203" pitchFamily="34" charset="0"/>
              </a:rPr>
              <a:t>FOR YOUR ATTENTION</a:t>
            </a:r>
          </a:p>
        </p:txBody>
      </p:sp>
      <p:sp>
        <p:nvSpPr>
          <p:cNvPr id="10" name="Freeform 60"/>
          <p:cNvSpPr>
            <a:spLocks noEditPoints="1"/>
          </p:cNvSpPr>
          <p:nvPr/>
        </p:nvSpPr>
        <p:spPr bwMode="auto">
          <a:xfrm>
            <a:off x="5550077" y="2177285"/>
            <a:ext cx="1091844" cy="870310"/>
          </a:xfrm>
          <a:custGeom>
            <a:avLst/>
            <a:gdLst>
              <a:gd name="T0" fmla="*/ 171152 w 64"/>
              <a:gd name="T1" fmla="*/ 65056 h 51"/>
              <a:gd name="T2" fmla="*/ 85576 w 64"/>
              <a:gd name="T3" fmla="*/ 126689 h 51"/>
              <a:gd name="T4" fmla="*/ 65038 w 64"/>
              <a:gd name="T5" fmla="*/ 123265 h 51"/>
              <a:gd name="T6" fmla="*/ 30807 w 64"/>
              <a:gd name="T7" fmla="*/ 140385 h 51"/>
              <a:gd name="T8" fmla="*/ 20538 w 64"/>
              <a:gd name="T9" fmla="*/ 143809 h 51"/>
              <a:gd name="T10" fmla="*/ 20538 w 64"/>
              <a:gd name="T11" fmla="*/ 143809 h 51"/>
              <a:gd name="T12" fmla="*/ 13692 w 64"/>
              <a:gd name="T13" fmla="*/ 140385 h 51"/>
              <a:gd name="T14" fmla="*/ 17115 w 64"/>
              <a:gd name="T15" fmla="*/ 133537 h 51"/>
              <a:gd name="T16" fmla="*/ 30807 w 64"/>
              <a:gd name="T17" fmla="*/ 112993 h 51"/>
              <a:gd name="T18" fmla="*/ 0 w 64"/>
              <a:gd name="T19" fmla="*/ 65056 h 51"/>
              <a:gd name="T20" fmla="*/ 85576 w 64"/>
              <a:gd name="T21" fmla="*/ 0 h 51"/>
              <a:gd name="T22" fmla="*/ 171152 w 64"/>
              <a:gd name="T23" fmla="*/ 65056 h 51"/>
              <a:gd name="T24" fmla="*/ 13692 w 64"/>
              <a:gd name="T25" fmla="*/ 65056 h 51"/>
              <a:gd name="T26" fmla="*/ 41077 w 64"/>
              <a:gd name="T27" fmla="*/ 99297 h 51"/>
              <a:gd name="T28" fmla="*/ 51346 w 64"/>
              <a:gd name="T29" fmla="*/ 106145 h 51"/>
              <a:gd name="T30" fmla="*/ 47923 w 64"/>
              <a:gd name="T31" fmla="*/ 116417 h 51"/>
              <a:gd name="T32" fmla="*/ 54769 w 64"/>
              <a:gd name="T33" fmla="*/ 112993 h 51"/>
              <a:gd name="T34" fmla="*/ 61615 w 64"/>
              <a:gd name="T35" fmla="*/ 109569 h 51"/>
              <a:gd name="T36" fmla="*/ 65038 w 64"/>
              <a:gd name="T37" fmla="*/ 109569 h 51"/>
              <a:gd name="T38" fmla="*/ 85576 w 64"/>
              <a:gd name="T39" fmla="*/ 109569 h 51"/>
              <a:gd name="T40" fmla="*/ 154037 w 64"/>
              <a:gd name="T41" fmla="*/ 65056 h 51"/>
              <a:gd name="T42" fmla="*/ 85576 w 64"/>
              <a:gd name="T43" fmla="*/ 17120 h 51"/>
              <a:gd name="T44" fmla="*/ 13692 w 64"/>
              <a:gd name="T45" fmla="*/ 65056 h 51"/>
              <a:gd name="T46" fmla="*/ 198537 w 64"/>
              <a:gd name="T47" fmla="*/ 164353 h 51"/>
              <a:gd name="T48" fmla="*/ 201960 w 64"/>
              <a:gd name="T49" fmla="*/ 171201 h 51"/>
              <a:gd name="T50" fmla="*/ 198537 w 64"/>
              <a:gd name="T51" fmla="*/ 174625 h 51"/>
              <a:gd name="T52" fmla="*/ 188268 w 64"/>
              <a:gd name="T53" fmla="*/ 171201 h 51"/>
              <a:gd name="T54" fmla="*/ 154037 w 64"/>
              <a:gd name="T55" fmla="*/ 157505 h 51"/>
              <a:gd name="T56" fmla="*/ 133499 w 64"/>
              <a:gd name="T57" fmla="*/ 157505 h 51"/>
              <a:gd name="T58" fmla="*/ 75307 w 64"/>
              <a:gd name="T59" fmla="*/ 140385 h 51"/>
              <a:gd name="T60" fmla="*/ 85576 w 64"/>
              <a:gd name="T61" fmla="*/ 143809 h 51"/>
              <a:gd name="T62" fmla="*/ 154037 w 64"/>
              <a:gd name="T63" fmla="*/ 119841 h 51"/>
              <a:gd name="T64" fmla="*/ 188268 w 64"/>
              <a:gd name="T65" fmla="*/ 65056 h 51"/>
              <a:gd name="T66" fmla="*/ 184845 w 64"/>
              <a:gd name="T67" fmla="*/ 44512 h 51"/>
              <a:gd name="T68" fmla="*/ 219075 w 64"/>
              <a:gd name="T69" fmla="*/ 95873 h 51"/>
              <a:gd name="T70" fmla="*/ 184845 w 64"/>
              <a:gd name="T71" fmla="*/ 143809 h 51"/>
              <a:gd name="T72" fmla="*/ 198537 w 64"/>
              <a:gd name="T73" fmla="*/ 164353 h 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48" y="1181997"/>
            <a:ext cx="10185106" cy="38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11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13294" y="895794"/>
            <a:ext cx="6347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وقتی متغیر </a:t>
            </a:r>
            <a:r>
              <a:rPr lang="fa-IR" dirty="0" smtClean="0">
                <a:cs typeface="B Nazanin" panose="00000400000000000000" pitchFamily="2" charset="-78"/>
              </a:rPr>
              <a:t>محلی</a:t>
            </a:r>
            <a:r>
              <a:rPr lang="en-US" dirty="0" smtClean="0">
                <a:cs typeface="B Nazanin" panose="00000400000000000000" pitchFamily="2" charset="-78"/>
              </a:rPr>
              <a:t> local variable </a:t>
            </a:r>
            <a:r>
              <a:rPr lang="fa-IR" dirty="0">
                <a:cs typeface="B Nazanin" panose="00000400000000000000" pitchFamily="2" charset="-78"/>
              </a:rPr>
              <a:t>یا تابعی تعریف و استفاده می کنید مقادیر و آدرسشون در قسمت </a:t>
            </a:r>
            <a:r>
              <a:rPr lang="en-US" b="1" dirty="0">
                <a:cs typeface="B Nazanin" panose="00000400000000000000" pitchFamily="2" charset="-78"/>
              </a:rPr>
              <a:t>Stack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حافظه قرار </a:t>
            </a:r>
            <a:r>
              <a:rPr lang="fa-IR" dirty="0">
                <a:cs typeface="B Nazanin" panose="00000400000000000000" pitchFamily="2" charset="-78"/>
              </a:rPr>
              <a:t>می گیره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16706" y="1656192"/>
            <a:ext cx="5943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ولی با ساخت شی یا اختصاص حافظه بصورت </a:t>
            </a:r>
            <a:r>
              <a:rPr lang="fa-IR" dirty="0" smtClean="0">
                <a:cs typeface="B Nazanin" panose="00000400000000000000" pitchFamily="2" charset="-78"/>
              </a:rPr>
              <a:t>دستی </a:t>
            </a:r>
            <a:r>
              <a:rPr lang="en-US" dirty="0" smtClean="0">
                <a:cs typeface="B Nazanin" panose="00000400000000000000" pitchFamily="2" charset="-78"/>
              </a:rPr>
              <a:t>Dynamic، </a:t>
            </a:r>
            <a:r>
              <a:rPr lang="fa-IR" dirty="0">
                <a:cs typeface="B Nazanin" panose="00000400000000000000" pitchFamily="2" charset="-78"/>
              </a:rPr>
              <a:t>مقدار و آدرسشون در قسمت </a:t>
            </a:r>
            <a:r>
              <a:rPr lang="en-US" dirty="0">
                <a:cs typeface="B Nazanin" panose="00000400000000000000" pitchFamily="2" charset="-78"/>
              </a:rPr>
              <a:t>Heap </a:t>
            </a:r>
            <a:r>
              <a:rPr lang="fa-IR" dirty="0" smtClean="0">
                <a:cs typeface="B Nazanin" panose="00000400000000000000" pitchFamily="2" charset="-78"/>
              </a:rPr>
              <a:t> حافظه </a:t>
            </a:r>
            <a:r>
              <a:rPr lang="fa-IR" dirty="0">
                <a:cs typeface="B Nazanin" panose="00000400000000000000" pitchFamily="2" charset="-78"/>
              </a:rPr>
              <a:t>مجازی قرار میگیره.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04" y="1208588"/>
            <a:ext cx="4915641" cy="49469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9400" y="751388"/>
            <a:ext cx="2380130" cy="44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Command Line Arguments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659400" y="287463"/>
            <a:ext cx="2380130" cy="443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17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68" y="975959"/>
            <a:ext cx="6100145" cy="50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21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9" y="215152"/>
            <a:ext cx="7500689" cy="368337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4435" y="3898526"/>
            <a:ext cx="1021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calloc()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4435" y="4382421"/>
            <a:ext cx="10219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realloc()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4435" y="3575360"/>
            <a:ext cx="10219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latin typeface="Arial Unicode MS" panose="020B0604020202020204" pitchFamily="34" charset="-128"/>
              </a:rPr>
              <a:t>malloc</a:t>
            </a:r>
            <a:r>
              <a:rPr lang="en-US" altLang="en-US" dirty="0">
                <a:latin typeface="Arial Unicode MS" panose="020B0604020202020204" pitchFamily="34" charset="-128"/>
              </a:rPr>
              <a:t>()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24435" y="4751753"/>
            <a:ext cx="10219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free()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246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47"/>
            <a:ext cx="6323809" cy="2923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5980"/>
            <a:ext cx="8276190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4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197" y="490845"/>
            <a:ext cx="10340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اشاره‌گر به نوعی از داده می‌گویند که به محل ذخیره داده‌ای دیگر بر روی حافظه اشاره می‌کند و به محتویات آن داده دسترسی </a:t>
            </a:r>
            <a:r>
              <a:rPr lang="fa-IR" dirty="0" smtClean="0">
                <a:cs typeface="B Nazanin" panose="00000400000000000000" pitchFamily="2" charset="-78"/>
              </a:rPr>
              <a:t>دارد</a:t>
            </a:r>
            <a:r>
              <a:rPr lang="en-US" dirty="0" smtClean="0"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1706" y="954306"/>
            <a:ext cx="18886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1706" y="1785013"/>
            <a:ext cx="1391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8469" y="2288399"/>
            <a:ext cx="1491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24419" y="2734385"/>
            <a:ext cx="1391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08469" y="3324103"/>
            <a:ext cx="1471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p,q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1706" y="4200173"/>
            <a:ext cx="145745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65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197" y="490845"/>
            <a:ext cx="10340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اشاره‌گر به نوعی از داده می‌گویند که به محل ذخیره داده‌ای دیگر بر روی حافظه اشاره می‌کند و به محتویات آن داده دسترسی </a:t>
            </a:r>
            <a:r>
              <a:rPr lang="fa-IR" dirty="0" smtClean="0">
                <a:cs typeface="B Nazanin" panose="00000400000000000000" pitchFamily="2" charset="-78"/>
              </a:rPr>
              <a:t>دارد</a:t>
            </a:r>
            <a:r>
              <a:rPr lang="en-US" dirty="0" smtClean="0"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625" y="1216908"/>
            <a:ext cx="1423788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int *</a:t>
            </a:r>
            <a:r>
              <a:rPr lang="en-US" altLang="en-US" sz="2400" dirty="0" err="1" smtClean="0">
                <a:latin typeface="Arial Unicode MS" panose="020B0604020202020204" pitchFamily="34" charset="-128"/>
              </a:rPr>
              <a:t>mp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;</a:t>
            </a:r>
            <a:endParaRPr lang="en-US" altLang="en-US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int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b;</a:t>
            </a:r>
            <a:endParaRPr lang="en-US" altLang="en-US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 err="1" smtClean="0">
                <a:latin typeface="Arial Unicode MS" panose="020B0604020202020204" pitchFamily="34" charset="-128"/>
              </a:rPr>
              <a:t>mp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= &amp;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b;</a:t>
            </a:r>
            <a:endParaRPr lang="en-US" altLang="en-US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*</a:t>
            </a:r>
            <a:r>
              <a:rPr lang="en-US" altLang="en-US" sz="2400" dirty="0" err="1" smtClean="0">
                <a:latin typeface="Arial Unicode MS" panose="020B0604020202020204" pitchFamily="34" charset="-128"/>
              </a:rPr>
              <a:t>mp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= 3;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0195" y="3102869"/>
            <a:ext cx="10340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اشاره گر در زبان </a:t>
            </a:r>
            <a:r>
              <a:rPr lang="en-US" dirty="0" smtClean="0">
                <a:cs typeface="B Nazanin" panose="00000400000000000000" pitchFamily="2" charset="-78"/>
              </a:rPr>
              <a:t> C </a:t>
            </a:r>
            <a:r>
              <a:rPr lang="fa-IR" dirty="0">
                <a:cs typeface="B Nazanin" panose="00000400000000000000" pitchFamily="2" charset="-78"/>
              </a:rPr>
              <a:t>یک آدرس می باشد که این آدرس به صورت عددی است. بنابراین می توان عملیات ریاضی را بر روی آن انجام </a:t>
            </a:r>
            <a:r>
              <a:rPr lang="fa-IR" dirty="0" smtClean="0">
                <a:cs typeface="B Nazanin" panose="00000400000000000000" pitchFamily="2" charset="-78"/>
              </a:rPr>
              <a:t>داد</a:t>
            </a:r>
            <a:r>
              <a:rPr lang="en-US" dirty="0" smtClean="0"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41629" y="3481434"/>
            <a:ext cx="38565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   int  </a:t>
            </a:r>
            <a:r>
              <a:rPr lang="en-US" sz="2400" dirty="0" err="1" smtClean="0"/>
              <a:t>var</a:t>
            </a:r>
            <a:r>
              <a:rPr lang="en-US" sz="2400" dirty="0" smtClean="0"/>
              <a:t>=10;</a:t>
            </a:r>
            <a:endParaRPr lang="en-US" sz="2400" dirty="0"/>
          </a:p>
          <a:p>
            <a:r>
              <a:rPr lang="en-US" sz="2400" dirty="0"/>
              <a:t>   int </a:t>
            </a:r>
            <a:r>
              <a:rPr lang="en-US" sz="2400" dirty="0" smtClean="0"/>
              <a:t>*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r>
              <a:rPr lang="en-US" sz="2400" dirty="0"/>
              <a:t>   </a:t>
            </a:r>
            <a:r>
              <a:rPr lang="en-US" sz="2400" dirty="0" err="1" smtClean="0"/>
              <a:t>ptr</a:t>
            </a:r>
            <a:r>
              <a:rPr lang="en-US" sz="2400" dirty="0" smtClean="0"/>
              <a:t> </a:t>
            </a:r>
            <a:r>
              <a:rPr lang="en-US" sz="2400" dirty="0"/>
              <a:t>= &amp;</a:t>
            </a:r>
            <a:r>
              <a:rPr lang="en-US" sz="2400" dirty="0" err="1" smtClean="0"/>
              <a:t>var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   for (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smtClean="0"/>
              <a:t>3; </a:t>
            </a:r>
            <a:r>
              <a:rPr lang="en-US" sz="2400" dirty="0" err="1"/>
              <a:t>i</a:t>
            </a:r>
            <a:r>
              <a:rPr lang="en-US" sz="2400" dirty="0"/>
              <a:t> &gt; 0; </a:t>
            </a:r>
            <a:r>
              <a:rPr lang="en-US" sz="2400" dirty="0" err="1"/>
              <a:t>i</a:t>
            </a:r>
            <a:r>
              <a:rPr lang="en-US" sz="2400" dirty="0"/>
              <a:t>--) {</a:t>
            </a:r>
          </a:p>
          <a:p>
            <a:r>
              <a:rPr lang="en-US" sz="2400" dirty="0"/>
              <a:t>      </a:t>
            </a:r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smtClean="0"/>
              <a:t>Address\n ", </a:t>
            </a:r>
            <a:r>
              <a:rPr lang="en-US" sz="2400" dirty="0" err="1"/>
              <a:t>ptr</a:t>
            </a:r>
            <a:r>
              <a:rPr lang="en-US" sz="2400" dirty="0"/>
              <a:t> );</a:t>
            </a:r>
          </a:p>
          <a:p>
            <a:r>
              <a:rPr lang="en-US" sz="2400" dirty="0"/>
              <a:t>      </a:t>
            </a:r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smtClean="0"/>
              <a:t>Value\n ", *</a:t>
            </a:r>
            <a:r>
              <a:rPr lang="en-US" sz="2400" dirty="0" err="1"/>
              <a:t>ptr</a:t>
            </a:r>
            <a:r>
              <a:rPr lang="en-US" sz="2400" dirty="0"/>
              <a:t> );</a:t>
            </a:r>
          </a:p>
          <a:p>
            <a:r>
              <a:rPr lang="en-US" sz="2400" dirty="0"/>
              <a:t>      </a:t>
            </a:r>
            <a:r>
              <a:rPr lang="en-US" sz="2400" dirty="0" err="1" smtClean="0"/>
              <a:t>ptr</a:t>
            </a:r>
            <a:r>
              <a:rPr lang="en-US" sz="2400" dirty="0" smtClean="0"/>
              <a:t>-</a:t>
            </a:r>
            <a:r>
              <a:rPr lang="en-US" sz="2400" dirty="0"/>
              <a:t>-;</a:t>
            </a:r>
          </a:p>
          <a:p>
            <a:r>
              <a:rPr lang="en-US" sz="2400" dirty="0"/>
              <a:t>   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940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546382"/>
            <a:ext cx="332142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int </a:t>
            </a:r>
            <a:r>
              <a:rPr lang="en-US" sz="2400" dirty="0" err="1"/>
              <a:t>var</a:t>
            </a:r>
            <a:r>
              <a:rPr lang="en-US" sz="2400" dirty="0"/>
              <a:t> = 10;</a:t>
            </a:r>
          </a:p>
          <a:p>
            <a:r>
              <a:rPr lang="en-US" sz="2400" dirty="0"/>
              <a:t>    int b = 10;</a:t>
            </a:r>
          </a:p>
          <a:p>
            <a:r>
              <a:rPr lang="en-US" sz="2400" dirty="0"/>
              <a:t>    int *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ptr</a:t>
            </a:r>
            <a:r>
              <a:rPr lang="en-US" sz="2400" dirty="0"/>
              <a:t> = &amp;</a:t>
            </a:r>
            <a:r>
              <a:rPr lang="en-US" sz="2400" dirty="0" err="1"/>
              <a:t>var</a:t>
            </a:r>
            <a:r>
              <a:rPr lang="en-US" sz="2400" dirty="0"/>
              <a:t>;</a:t>
            </a:r>
          </a:p>
          <a:p>
            <a:r>
              <a:rPr lang="en-US" sz="2400" dirty="0"/>
              <a:t>    if (</a:t>
            </a:r>
            <a:r>
              <a:rPr lang="en-US" sz="2400" dirty="0" err="1"/>
              <a:t>ptr</a:t>
            </a:r>
            <a:r>
              <a:rPr lang="en-US" sz="2400" dirty="0"/>
              <a:t> == &amp;b) {</a:t>
            </a:r>
          </a:p>
          <a:p>
            <a:r>
              <a:rPr lang="en-US" sz="2400" dirty="0"/>
              <a:t>  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</a:t>
            </a:r>
            <a:r>
              <a:rPr lang="en-US" sz="2400" dirty="0"/>
              <a:t>equal");</a:t>
            </a:r>
          </a:p>
          <a:p>
            <a:r>
              <a:rPr lang="en-US" sz="2400" dirty="0"/>
              <a:t>   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195" y="3102869"/>
            <a:ext cx="10340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 آرایه‌ها به واسطه اشاره‌گرها در کامپایلر نوشته می‌شوند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1" y="3841533"/>
            <a:ext cx="40744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 </a:t>
            </a:r>
            <a:r>
              <a:rPr lang="pt-BR" sz="2400" dirty="0" smtClean="0"/>
              <a:t>   int </a:t>
            </a:r>
            <a:r>
              <a:rPr lang="pt-BR" sz="2400" dirty="0"/>
              <a:t>a[5];</a:t>
            </a:r>
          </a:p>
          <a:p>
            <a:r>
              <a:rPr lang="pt-BR" sz="2400" dirty="0"/>
              <a:t>    a[0]=1,a[1]=10,a[2]=</a:t>
            </a:r>
            <a:r>
              <a:rPr lang="pt-BR" sz="2400" dirty="0" smtClean="0"/>
              <a:t>10;</a:t>
            </a:r>
            <a:endParaRPr lang="pt-BR" sz="2400" dirty="0"/>
          </a:p>
          <a:p>
            <a:r>
              <a:rPr lang="pt-BR" sz="2400" dirty="0"/>
              <a:t>    printf("%d\n",*(a+2));</a:t>
            </a:r>
          </a:p>
          <a:p>
            <a:r>
              <a:rPr lang="pt-BR" sz="2400" dirty="0"/>
              <a:t>    printf("%d\n",(a+2));</a:t>
            </a:r>
          </a:p>
          <a:p>
            <a:r>
              <a:rPr lang="pt-BR" sz="2400" dirty="0"/>
              <a:t>    printf("%d\n",&amp;a[2]);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1499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277BB9"/>
      </a:accent1>
      <a:accent2>
        <a:srgbClr val="0E6DB1"/>
      </a:accent2>
      <a:accent3>
        <a:srgbClr val="0C629F"/>
      </a:accent3>
      <a:accent4>
        <a:srgbClr val="0B568D"/>
      </a:accent4>
      <a:accent5>
        <a:srgbClr val="094B7B"/>
      </a:accent5>
      <a:accent6>
        <a:srgbClr val="08426A"/>
      </a:accent6>
      <a:hlink>
        <a:srgbClr val="0076C1"/>
      </a:hlink>
      <a:folHlink>
        <a:srgbClr val="954F72"/>
      </a:folHlink>
    </a:clrScheme>
    <a:fontScheme name="Custom 10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1440" tIns="45720" rIns="91440" bIns="45720" rtlCol="0">
        <a:spAutoFit/>
      </a:bodyPr>
      <a:lstStyle>
        <a:defPPr>
          <a:lnSpc>
            <a:spcPct val="130000"/>
          </a:lnSpc>
          <a:defRPr sz="120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7730</TotalTime>
  <Words>691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B Nazanin</vt:lpstr>
      <vt:lpstr>Calibri</vt:lpstr>
      <vt:lpstr>Lato</vt:lpstr>
      <vt:lpstr>Lato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jaberALU</cp:lastModifiedBy>
  <cp:revision>276</cp:revision>
  <dcterms:created xsi:type="dcterms:W3CDTF">2019-05-03T02:15:26Z</dcterms:created>
  <dcterms:modified xsi:type="dcterms:W3CDTF">2021-01-04T11:51:39Z</dcterms:modified>
</cp:coreProperties>
</file>