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EFE95-7DFD-454A-984F-06AACADE453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3B0396-5088-426D-A686-BAA03BC653C8}">
      <dgm:prSet/>
      <dgm:spPr/>
      <dgm:t>
        <a:bodyPr/>
        <a:lstStyle/>
        <a:p>
          <a:r>
            <a:rPr lang="en-GB" b="1"/>
            <a:t>Feature Selection</a:t>
          </a:r>
          <a:r>
            <a:rPr lang="en-GB"/>
            <a:t>:</a:t>
          </a:r>
          <a:endParaRPr lang="en-US"/>
        </a:p>
      </dgm:t>
    </dgm:pt>
    <dgm:pt modelId="{60B05FFF-BED8-43C0-9539-C8A219339DF1}" type="parTrans" cxnId="{FFF785A1-C6F8-4F93-A215-70236E4F039B}">
      <dgm:prSet/>
      <dgm:spPr/>
      <dgm:t>
        <a:bodyPr/>
        <a:lstStyle/>
        <a:p>
          <a:endParaRPr lang="en-US"/>
        </a:p>
      </dgm:t>
    </dgm:pt>
    <dgm:pt modelId="{55946F85-3FEB-4B33-AF90-FD4D7D74C6A4}" type="sibTrans" cxnId="{FFF785A1-C6F8-4F93-A215-70236E4F039B}">
      <dgm:prSet/>
      <dgm:spPr/>
      <dgm:t>
        <a:bodyPr/>
        <a:lstStyle/>
        <a:p>
          <a:endParaRPr lang="en-US"/>
        </a:p>
      </dgm:t>
    </dgm:pt>
    <dgm:pt modelId="{063EC96E-E8FF-4B82-B701-7D1D9DC6593F}">
      <dgm:prSet/>
      <dgm:spPr/>
      <dgm:t>
        <a:bodyPr/>
        <a:lstStyle/>
        <a:p>
          <a:r>
            <a:rPr lang="en-GB"/>
            <a:t>Features were selected based on correlation analysis and importance scores.</a:t>
          </a:r>
          <a:endParaRPr lang="en-US"/>
        </a:p>
      </dgm:t>
    </dgm:pt>
    <dgm:pt modelId="{EC58672F-FD56-4E21-9DEC-CD2AB42D3CCB}" type="parTrans" cxnId="{C1F05698-659E-4AE1-B280-778CBCC41A97}">
      <dgm:prSet/>
      <dgm:spPr/>
      <dgm:t>
        <a:bodyPr/>
        <a:lstStyle/>
        <a:p>
          <a:endParaRPr lang="en-US"/>
        </a:p>
      </dgm:t>
    </dgm:pt>
    <dgm:pt modelId="{9315BB69-0E27-4707-80A5-1643AF1EDA16}" type="sibTrans" cxnId="{C1F05698-659E-4AE1-B280-778CBCC41A97}">
      <dgm:prSet/>
      <dgm:spPr/>
      <dgm:t>
        <a:bodyPr/>
        <a:lstStyle/>
        <a:p>
          <a:endParaRPr lang="en-US"/>
        </a:p>
      </dgm:t>
    </dgm:pt>
    <dgm:pt modelId="{94447133-B2B3-4FAB-B45D-9DB498A41987}">
      <dgm:prSet/>
      <dgm:spPr/>
      <dgm:t>
        <a:bodyPr/>
        <a:lstStyle/>
        <a:p>
          <a:r>
            <a:rPr lang="en-GB"/>
            <a:t>Derived variables created, such as "total charges per call" and flags for high usage.</a:t>
          </a:r>
          <a:endParaRPr lang="en-US"/>
        </a:p>
      </dgm:t>
    </dgm:pt>
    <dgm:pt modelId="{990874BE-A000-48E3-A0CE-0811301CDCF8}" type="parTrans" cxnId="{ECCAF8FF-990B-4C77-BCFE-621EFA34BE5C}">
      <dgm:prSet/>
      <dgm:spPr/>
      <dgm:t>
        <a:bodyPr/>
        <a:lstStyle/>
        <a:p>
          <a:endParaRPr lang="en-US"/>
        </a:p>
      </dgm:t>
    </dgm:pt>
    <dgm:pt modelId="{511B4392-9DA5-4BD3-A946-F213B1657193}" type="sibTrans" cxnId="{ECCAF8FF-990B-4C77-BCFE-621EFA34BE5C}">
      <dgm:prSet/>
      <dgm:spPr/>
      <dgm:t>
        <a:bodyPr/>
        <a:lstStyle/>
        <a:p>
          <a:endParaRPr lang="en-US"/>
        </a:p>
      </dgm:t>
    </dgm:pt>
    <dgm:pt modelId="{ABFD5659-5BC0-42C9-86FD-CD2074B19B09}">
      <dgm:prSet/>
      <dgm:spPr/>
      <dgm:t>
        <a:bodyPr/>
        <a:lstStyle/>
        <a:p>
          <a:r>
            <a:rPr lang="en-GB"/>
            <a:t>Dimensionality reduction techniques like feature pruning were applied to improve model efficiency.</a:t>
          </a:r>
          <a:endParaRPr lang="en-US"/>
        </a:p>
      </dgm:t>
    </dgm:pt>
    <dgm:pt modelId="{A0EFE86B-BAC2-4F8A-B9B2-F29034C3D8C2}" type="parTrans" cxnId="{B6282149-FC33-4D67-8A44-0FC05A0730CD}">
      <dgm:prSet/>
      <dgm:spPr/>
      <dgm:t>
        <a:bodyPr/>
        <a:lstStyle/>
        <a:p>
          <a:endParaRPr lang="en-US"/>
        </a:p>
      </dgm:t>
    </dgm:pt>
    <dgm:pt modelId="{2AD16FCD-0E3F-4EE2-9F38-C9EFF7A668D6}" type="sibTrans" cxnId="{B6282149-FC33-4D67-8A44-0FC05A0730CD}">
      <dgm:prSet/>
      <dgm:spPr/>
      <dgm:t>
        <a:bodyPr/>
        <a:lstStyle/>
        <a:p>
          <a:endParaRPr lang="en-US"/>
        </a:p>
      </dgm:t>
    </dgm:pt>
    <dgm:pt modelId="{05BC25EF-6974-A346-8235-5802AAF8E158}" type="pres">
      <dgm:prSet presAssocID="{BC5EFE95-7DFD-454A-984F-06AACADE4531}" presName="Name0" presStyleCnt="0">
        <dgm:presLayoutVars>
          <dgm:dir/>
          <dgm:resizeHandles val="exact"/>
        </dgm:presLayoutVars>
      </dgm:prSet>
      <dgm:spPr/>
    </dgm:pt>
    <dgm:pt modelId="{A15B8004-3015-864C-A2D9-6A66421668BE}" type="pres">
      <dgm:prSet presAssocID="{EA3B0396-5088-426D-A686-BAA03BC653C8}" presName="node" presStyleLbl="node1" presStyleIdx="0" presStyleCnt="4">
        <dgm:presLayoutVars>
          <dgm:bulletEnabled val="1"/>
        </dgm:presLayoutVars>
      </dgm:prSet>
      <dgm:spPr/>
    </dgm:pt>
    <dgm:pt modelId="{E3D29E9D-C186-CD41-80CE-582835F24BD8}" type="pres">
      <dgm:prSet presAssocID="{55946F85-3FEB-4B33-AF90-FD4D7D74C6A4}" presName="sibTrans" presStyleLbl="sibTrans1D1" presStyleIdx="0" presStyleCnt="3"/>
      <dgm:spPr/>
    </dgm:pt>
    <dgm:pt modelId="{A6C5CB2B-F44C-C546-9B98-9440B89C297F}" type="pres">
      <dgm:prSet presAssocID="{55946F85-3FEB-4B33-AF90-FD4D7D74C6A4}" presName="connectorText" presStyleLbl="sibTrans1D1" presStyleIdx="0" presStyleCnt="3"/>
      <dgm:spPr/>
    </dgm:pt>
    <dgm:pt modelId="{0302E4AE-C7AA-104F-838C-5388C9812087}" type="pres">
      <dgm:prSet presAssocID="{063EC96E-E8FF-4B82-B701-7D1D9DC6593F}" presName="node" presStyleLbl="node1" presStyleIdx="1" presStyleCnt="4">
        <dgm:presLayoutVars>
          <dgm:bulletEnabled val="1"/>
        </dgm:presLayoutVars>
      </dgm:prSet>
      <dgm:spPr/>
    </dgm:pt>
    <dgm:pt modelId="{067F857F-C089-5D47-9162-E9F8CEFC5A66}" type="pres">
      <dgm:prSet presAssocID="{9315BB69-0E27-4707-80A5-1643AF1EDA16}" presName="sibTrans" presStyleLbl="sibTrans1D1" presStyleIdx="1" presStyleCnt="3"/>
      <dgm:spPr/>
    </dgm:pt>
    <dgm:pt modelId="{B3B467DF-3EB8-1140-9F8C-935972DE768B}" type="pres">
      <dgm:prSet presAssocID="{9315BB69-0E27-4707-80A5-1643AF1EDA16}" presName="connectorText" presStyleLbl="sibTrans1D1" presStyleIdx="1" presStyleCnt="3"/>
      <dgm:spPr/>
    </dgm:pt>
    <dgm:pt modelId="{595528B2-62B4-B440-BE46-0AD10B795492}" type="pres">
      <dgm:prSet presAssocID="{94447133-B2B3-4FAB-B45D-9DB498A41987}" presName="node" presStyleLbl="node1" presStyleIdx="2" presStyleCnt="4">
        <dgm:presLayoutVars>
          <dgm:bulletEnabled val="1"/>
        </dgm:presLayoutVars>
      </dgm:prSet>
      <dgm:spPr/>
    </dgm:pt>
    <dgm:pt modelId="{F4F2EBE4-0F00-1A4D-9C70-6B8EAD652167}" type="pres">
      <dgm:prSet presAssocID="{511B4392-9DA5-4BD3-A946-F213B1657193}" presName="sibTrans" presStyleLbl="sibTrans1D1" presStyleIdx="2" presStyleCnt="3"/>
      <dgm:spPr/>
    </dgm:pt>
    <dgm:pt modelId="{15818134-BD92-E940-A9A3-D313C7D97FE1}" type="pres">
      <dgm:prSet presAssocID="{511B4392-9DA5-4BD3-A946-F213B1657193}" presName="connectorText" presStyleLbl="sibTrans1D1" presStyleIdx="2" presStyleCnt="3"/>
      <dgm:spPr/>
    </dgm:pt>
    <dgm:pt modelId="{07E240DC-9B48-4746-A6AE-83F87CA52DFD}" type="pres">
      <dgm:prSet presAssocID="{ABFD5659-5BC0-42C9-86FD-CD2074B19B09}" presName="node" presStyleLbl="node1" presStyleIdx="3" presStyleCnt="4">
        <dgm:presLayoutVars>
          <dgm:bulletEnabled val="1"/>
        </dgm:presLayoutVars>
      </dgm:prSet>
      <dgm:spPr/>
    </dgm:pt>
  </dgm:ptLst>
  <dgm:cxnLst>
    <dgm:cxn modelId="{B3A83606-D1FB-EA44-AFCA-4D7E12E7BD93}" type="presOf" srcId="{511B4392-9DA5-4BD3-A946-F213B1657193}" destId="{F4F2EBE4-0F00-1A4D-9C70-6B8EAD652167}" srcOrd="0" destOrd="0" presId="urn:microsoft.com/office/officeart/2016/7/layout/RepeatingBendingProcessNew"/>
    <dgm:cxn modelId="{096F5319-9721-B745-8CFB-BD54FE37616B}" type="presOf" srcId="{55946F85-3FEB-4B33-AF90-FD4D7D74C6A4}" destId="{A6C5CB2B-F44C-C546-9B98-9440B89C297F}" srcOrd="1" destOrd="0" presId="urn:microsoft.com/office/officeart/2016/7/layout/RepeatingBendingProcessNew"/>
    <dgm:cxn modelId="{3424D32B-D3C4-9543-B76E-3C5CD1565909}" type="presOf" srcId="{EA3B0396-5088-426D-A686-BAA03BC653C8}" destId="{A15B8004-3015-864C-A2D9-6A66421668BE}" srcOrd="0" destOrd="0" presId="urn:microsoft.com/office/officeart/2016/7/layout/RepeatingBendingProcessNew"/>
    <dgm:cxn modelId="{9A6C0245-9C51-6541-810F-7E6FB4EDA0D3}" type="presOf" srcId="{511B4392-9DA5-4BD3-A946-F213B1657193}" destId="{15818134-BD92-E940-A9A3-D313C7D97FE1}" srcOrd="1" destOrd="0" presId="urn:microsoft.com/office/officeart/2016/7/layout/RepeatingBendingProcessNew"/>
    <dgm:cxn modelId="{B6282149-FC33-4D67-8A44-0FC05A0730CD}" srcId="{BC5EFE95-7DFD-454A-984F-06AACADE4531}" destId="{ABFD5659-5BC0-42C9-86FD-CD2074B19B09}" srcOrd="3" destOrd="0" parTransId="{A0EFE86B-BAC2-4F8A-B9B2-F29034C3D8C2}" sibTransId="{2AD16FCD-0E3F-4EE2-9F38-C9EFF7A668D6}"/>
    <dgm:cxn modelId="{AD68EC65-7AF5-C94B-BD12-EFA12DB4B0C0}" type="presOf" srcId="{94447133-B2B3-4FAB-B45D-9DB498A41987}" destId="{595528B2-62B4-B440-BE46-0AD10B795492}" srcOrd="0" destOrd="0" presId="urn:microsoft.com/office/officeart/2016/7/layout/RepeatingBendingProcessNew"/>
    <dgm:cxn modelId="{A19D8E6D-92A0-7A4F-A0C3-8514B43A3A54}" type="presOf" srcId="{9315BB69-0E27-4707-80A5-1643AF1EDA16}" destId="{067F857F-C089-5D47-9162-E9F8CEFC5A66}" srcOrd="0" destOrd="0" presId="urn:microsoft.com/office/officeart/2016/7/layout/RepeatingBendingProcessNew"/>
    <dgm:cxn modelId="{83D34B93-3F82-6A4C-A10D-F305A3F1FFFC}" type="presOf" srcId="{063EC96E-E8FF-4B82-B701-7D1D9DC6593F}" destId="{0302E4AE-C7AA-104F-838C-5388C9812087}" srcOrd="0" destOrd="0" presId="urn:microsoft.com/office/officeart/2016/7/layout/RepeatingBendingProcessNew"/>
    <dgm:cxn modelId="{C1F05698-659E-4AE1-B280-778CBCC41A97}" srcId="{BC5EFE95-7DFD-454A-984F-06AACADE4531}" destId="{063EC96E-E8FF-4B82-B701-7D1D9DC6593F}" srcOrd="1" destOrd="0" parTransId="{EC58672F-FD56-4E21-9DEC-CD2AB42D3CCB}" sibTransId="{9315BB69-0E27-4707-80A5-1643AF1EDA16}"/>
    <dgm:cxn modelId="{FFF785A1-C6F8-4F93-A215-70236E4F039B}" srcId="{BC5EFE95-7DFD-454A-984F-06AACADE4531}" destId="{EA3B0396-5088-426D-A686-BAA03BC653C8}" srcOrd="0" destOrd="0" parTransId="{60B05FFF-BED8-43C0-9539-C8A219339DF1}" sibTransId="{55946F85-3FEB-4B33-AF90-FD4D7D74C6A4}"/>
    <dgm:cxn modelId="{8C12BCAE-0017-C240-9152-17A352F0937C}" type="presOf" srcId="{BC5EFE95-7DFD-454A-984F-06AACADE4531}" destId="{05BC25EF-6974-A346-8235-5802AAF8E158}" srcOrd="0" destOrd="0" presId="urn:microsoft.com/office/officeart/2016/7/layout/RepeatingBendingProcessNew"/>
    <dgm:cxn modelId="{A2049DAF-5DE9-D941-AEF3-77B266A0CBFB}" type="presOf" srcId="{ABFD5659-5BC0-42C9-86FD-CD2074B19B09}" destId="{07E240DC-9B48-4746-A6AE-83F87CA52DFD}" srcOrd="0" destOrd="0" presId="urn:microsoft.com/office/officeart/2016/7/layout/RepeatingBendingProcessNew"/>
    <dgm:cxn modelId="{93816FB9-CE87-A640-A3E5-C4DF1951356F}" type="presOf" srcId="{9315BB69-0E27-4707-80A5-1643AF1EDA16}" destId="{B3B467DF-3EB8-1140-9F8C-935972DE768B}" srcOrd="1" destOrd="0" presId="urn:microsoft.com/office/officeart/2016/7/layout/RepeatingBendingProcessNew"/>
    <dgm:cxn modelId="{6660F1ED-EC53-0B44-AAA3-A3108093E1FB}" type="presOf" srcId="{55946F85-3FEB-4B33-AF90-FD4D7D74C6A4}" destId="{E3D29E9D-C186-CD41-80CE-582835F24BD8}" srcOrd="0" destOrd="0" presId="urn:microsoft.com/office/officeart/2016/7/layout/RepeatingBendingProcessNew"/>
    <dgm:cxn modelId="{ECCAF8FF-990B-4C77-BCFE-621EFA34BE5C}" srcId="{BC5EFE95-7DFD-454A-984F-06AACADE4531}" destId="{94447133-B2B3-4FAB-B45D-9DB498A41987}" srcOrd="2" destOrd="0" parTransId="{990874BE-A000-48E3-A0CE-0811301CDCF8}" sibTransId="{511B4392-9DA5-4BD3-A946-F213B1657193}"/>
    <dgm:cxn modelId="{71C18AAB-49BF-134E-8EC4-B944DA27F2B7}" type="presParOf" srcId="{05BC25EF-6974-A346-8235-5802AAF8E158}" destId="{A15B8004-3015-864C-A2D9-6A66421668BE}" srcOrd="0" destOrd="0" presId="urn:microsoft.com/office/officeart/2016/7/layout/RepeatingBendingProcessNew"/>
    <dgm:cxn modelId="{4A9B443C-59C1-234C-8DD1-75708717A977}" type="presParOf" srcId="{05BC25EF-6974-A346-8235-5802AAF8E158}" destId="{E3D29E9D-C186-CD41-80CE-582835F24BD8}" srcOrd="1" destOrd="0" presId="urn:microsoft.com/office/officeart/2016/7/layout/RepeatingBendingProcessNew"/>
    <dgm:cxn modelId="{896172C4-5B5E-384F-8ADB-3F891116C1A6}" type="presParOf" srcId="{E3D29E9D-C186-CD41-80CE-582835F24BD8}" destId="{A6C5CB2B-F44C-C546-9B98-9440B89C297F}" srcOrd="0" destOrd="0" presId="urn:microsoft.com/office/officeart/2016/7/layout/RepeatingBendingProcessNew"/>
    <dgm:cxn modelId="{2DEB7075-CAE2-B648-BACC-687966AE910B}" type="presParOf" srcId="{05BC25EF-6974-A346-8235-5802AAF8E158}" destId="{0302E4AE-C7AA-104F-838C-5388C9812087}" srcOrd="2" destOrd="0" presId="urn:microsoft.com/office/officeart/2016/7/layout/RepeatingBendingProcessNew"/>
    <dgm:cxn modelId="{3C19B26B-6343-064D-9BB9-979314D26295}" type="presParOf" srcId="{05BC25EF-6974-A346-8235-5802AAF8E158}" destId="{067F857F-C089-5D47-9162-E9F8CEFC5A66}" srcOrd="3" destOrd="0" presId="urn:microsoft.com/office/officeart/2016/7/layout/RepeatingBendingProcessNew"/>
    <dgm:cxn modelId="{80969AA8-589E-F040-8F7B-47437809B1CF}" type="presParOf" srcId="{067F857F-C089-5D47-9162-E9F8CEFC5A66}" destId="{B3B467DF-3EB8-1140-9F8C-935972DE768B}" srcOrd="0" destOrd="0" presId="urn:microsoft.com/office/officeart/2016/7/layout/RepeatingBendingProcessNew"/>
    <dgm:cxn modelId="{956D10B8-CFC4-5C4B-B4DE-E6ABC444B6F9}" type="presParOf" srcId="{05BC25EF-6974-A346-8235-5802AAF8E158}" destId="{595528B2-62B4-B440-BE46-0AD10B795492}" srcOrd="4" destOrd="0" presId="urn:microsoft.com/office/officeart/2016/7/layout/RepeatingBendingProcessNew"/>
    <dgm:cxn modelId="{C96D82BE-F407-604E-A5AC-02FF24086CFA}" type="presParOf" srcId="{05BC25EF-6974-A346-8235-5802AAF8E158}" destId="{F4F2EBE4-0F00-1A4D-9C70-6B8EAD652167}" srcOrd="5" destOrd="0" presId="urn:microsoft.com/office/officeart/2016/7/layout/RepeatingBendingProcessNew"/>
    <dgm:cxn modelId="{8AEE04AE-CCA5-E644-AC0C-A9E01F0125E3}" type="presParOf" srcId="{F4F2EBE4-0F00-1A4D-9C70-6B8EAD652167}" destId="{15818134-BD92-E940-A9A3-D313C7D97FE1}" srcOrd="0" destOrd="0" presId="urn:microsoft.com/office/officeart/2016/7/layout/RepeatingBendingProcessNew"/>
    <dgm:cxn modelId="{9980D4C7-2F7E-F244-A8C8-3ECCF042B930}" type="presParOf" srcId="{05BC25EF-6974-A346-8235-5802AAF8E158}" destId="{07E240DC-9B48-4746-A6AE-83F87CA52DF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344B2-2FEF-40C4-B1DC-21B8E3D44B1A}" type="doc">
      <dgm:prSet loTypeId="urn:microsoft.com/office/officeart/2005/8/layout/vList5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9582F23-B7BA-45ED-A4FA-F06BBEEF20F9}">
      <dgm:prSet/>
      <dgm:spPr/>
      <dgm:t>
        <a:bodyPr/>
        <a:lstStyle/>
        <a:p>
          <a:r>
            <a:rPr lang="en-GB" b="1"/>
            <a:t>Key Insights</a:t>
          </a:r>
          <a:r>
            <a:rPr lang="en-GB"/>
            <a:t>:</a:t>
          </a:r>
          <a:endParaRPr lang="en-US"/>
        </a:p>
      </dgm:t>
    </dgm:pt>
    <dgm:pt modelId="{E8EADC6C-392B-4E84-BFC2-EDF9741269B8}" type="parTrans" cxnId="{97BAE71F-B5B7-4076-8E38-3CFB3CC48261}">
      <dgm:prSet/>
      <dgm:spPr/>
      <dgm:t>
        <a:bodyPr/>
        <a:lstStyle/>
        <a:p>
          <a:endParaRPr lang="en-US" sz="2400"/>
        </a:p>
      </dgm:t>
    </dgm:pt>
    <dgm:pt modelId="{3E351A8B-A43E-45BB-B3CD-E2D5C04B024C}" type="sibTrans" cxnId="{97BAE71F-B5B7-4076-8E38-3CFB3CC48261}">
      <dgm:prSet/>
      <dgm:spPr/>
      <dgm:t>
        <a:bodyPr/>
        <a:lstStyle/>
        <a:p>
          <a:endParaRPr lang="en-US"/>
        </a:p>
      </dgm:t>
    </dgm:pt>
    <dgm:pt modelId="{CE0DDF8B-8786-4BFB-889E-BB715DD84F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Feature importance analysis revealed key factors influencing customer churn.</a:t>
          </a:r>
          <a:endParaRPr lang="en-US" sz="2400" dirty="0"/>
        </a:p>
      </dgm:t>
    </dgm:pt>
    <dgm:pt modelId="{80812590-51DD-46B8-808E-AF58F90615C6}" type="parTrans" cxnId="{24DE3E55-A5C7-46D2-B33D-E770BF38DE8E}">
      <dgm:prSet/>
      <dgm:spPr/>
      <dgm:t>
        <a:bodyPr/>
        <a:lstStyle/>
        <a:p>
          <a:endParaRPr lang="en-US" sz="2400"/>
        </a:p>
      </dgm:t>
    </dgm:pt>
    <dgm:pt modelId="{6CC4BED1-DDB8-41B1-BFE7-B1A1B3062683}" type="sibTrans" cxnId="{24DE3E55-A5C7-46D2-B33D-E770BF38DE8E}">
      <dgm:prSet/>
      <dgm:spPr/>
      <dgm:t>
        <a:bodyPr/>
        <a:lstStyle/>
        <a:p>
          <a:endParaRPr lang="en-US"/>
        </a:p>
      </dgm:t>
    </dgm:pt>
    <dgm:pt modelId="{C827189E-D21A-42C3-BED8-3EDD15D111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Visualized decision boundaries and model outcomes to improve transparency.</a:t>
          </a:r>
          <a:endParaRPr lang="en-US" sz="2400" dirty="0"/>
        </a:p>
      </dgm:t>
    </dgm:pt>
    <dgm:pt modelId="{66AF6937-D758-4825-8C10-E3A4A1DF1BC2}" type="parTrans" cxnId="{CAE1CF49-DD57-4F86-AF9E-AACA5DFA41A6}">
      <dgm:prSet/>
      <dgm:spPr/>
      <dgm:t>
        <a:bodyPr/>
        <a:lstStyle/>
        <a:p>
          <a:endParaRPr lang="en-US" sz="2400"/>
        </a:p>
      </dgm:t>
    </dgm:pt>
    <dgm:pt modelId="{F70241B0-ADFE-4773-9257-6B88D4661845}" type="sibTrans" cxnId="{CAE1CF49-DD57-4F86-AF9E-AACA5DFA41A6}">
      <dgm:prSet/>
      <dgm:spPr/>
      <dgm:t>
        <a:bodyPr/>
        <a:lstStyle/>
        <a:p>
          <a:endParaRPr lang="en-US"/>
        </a:p>
      </dgm:t>
    </dgm:pt>
    <dgm:pt modelId="{D4D7683D-6E76-473B-A418-C4ABE68F965F}">
      <dgm:prSet/>
      <dgm:spPr/>
      <dgm:t>
        <a:bodyPr/>
        <a:lstStyle/>
        <a:p>
          <a:r>
            <a:rPr lang="en-GB" b="1" dirty="0"/>
            <a:t>Business Recommendations</a:t>
          </a:r>
          <a:r>
            <a:rPr lang="en-GB" dirty="0"/>
            <a:t>:</a:t>
          </a:r>
          <a:endParaRPr lang="en-US" dirty="0"/>
        </a:p>
      </dgm:t>
    </dgm:pt>
    <dgm:pt modelId="{AE209AA8-28AE-4E09-8ED9-453BC37BD056}" type="parTrans" cxnId="{52ED51B4-DEFF-464B-8761-E8047AE9B4E2}">
      <dgm:prSet/>
      <dgm:spPr/>
      <dgm:t>
        <a:bodyPr/>
        <a:lstStyle/>
        <a:p>
          <a:endParaRPr lang="en-US" sz="2400"/>
        </a:p>
      </dgm:t>
    </dgm:pt>
    <dgm:pt modelId="{637AD6C6-8522-413F-8CAE-A4684D5D4ECB}" type="sibTrans" cxnId="{52ED51B4-DEFF-464B-8761-E8047AE9B4E2}">
      <dgm:prSet/>
      <dgm:spPr/>
      <dgm:t>
        <a:bodyPr/>
        <a:lstStyle/>
        <a:p>
          <a:endParaRPr lang="en-US"/>
        </a:p>
      </dgm:t>
    </dgm:pt>
    <dgm:pt modelId="{6BEC95C3-1242-42FB-97E8-0E8D448861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/>
            <a:t>Target high-risk customer segments for retention actions.</a:t>
          </a:r>
          <a:endParaRPr lang="en-US" sz="2400"/>
        </a:p>
      </dgm:t>
    </dgm:pt>
    <dgm:pt modelId="{D91A335B-1198-445D-99BF-C518526A810D}" type="parTrans" cxnId="{999DB68A-9AAF-4E9B-A44B-2B42C7307567}">
      <dgm:prSet/>
      <dgm:spPr/>
      <dgm:t>
        <a:bodyPr/>
        <a:lstStyle/>
        <a:p>
          <a:endParaRPr lang="en-US" sz="2400"/>
        </a:p>
      </dgm:t>
    </dgm:pt>
    <dgm:pt modelId="{96D558D0-0FA2-4B3B-9871-C61D84174046}" type="sibTrans" cxnId="{999DB68A-9AAF-4E9B-A44B-2B42C7307567}">
      <dgm:prSet/>
      <dgm:spPr/>
      <dgm:t>
        <a:bodyPr/>
        <a:lstStyle/>
        <a:p>
          <a:endParaRPr lang="en-US"/>
        </a:p>
      </dgm:t>
    </dgm:pt>
    <dgm:pt modelId="{D59EC0C6-C2E5-4CA7-ADF2-D167902EB1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Integrate churn prediction model into </a:t>
          </a:r>
          <a:r>
            <a:rPr lang="en-GB" sz="2400" dirty="0" err="1"/>
            <a:t>SyriaTel’s</a:t>
          </a:r>
          <a:r>
            <a:rPr lang="en-GB" sz="2400" dirty="0"/>
            <a:t> CRM or customer service platform.</a:t>
          </a:r>
          <a:endParaRPr lang="en-US" sz="2400" dirty="0"/>
        </a:p>
      </dgm:t>
    </dgm:pt>
    <dgm:pt modelId="{E0E44569-8FDE-40F0-95BD-958780E0DC25}" type="parTrans" cxnId="{B0BFB302-1818-4CF6-81DF-9B22B2452366}">
      <dgm:prSet/>
      <dgm:spPr/>
      <dgm:t>
        <a:bodyPr/>
        <a:lstStyle/>
        <a:p>
          <a:endParaRPr lang="en-US" sz="2400"/>
        </a:p>
      </dgm:t>
    </dgm:pt>
    <dgm:pt modelId="{406608B9-A921-4B2E-A33A-FCEA0C120E47}" type="sibTrans" cxnId="{B0BFB302-1818-4CF6-81DF-9B22B2452366}">
      <dgm:prSet/>
      <dgm:spPr/>
      <dgm:t>
        <a:bodyPr/>
        <a:lstStyle/>
        <a:p>
          <a:endParaRPr lang="en-US"/>
        </a:p>
      </dgm:t>
    </dgm:pt>
    <dgm:pt modelId="{C69CF82B-4A54-4F32-A993-15E0297F9D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/>
            <a:t>Improve data collection processes for future model iterations.</a:t>
          </a:r>
          <a:endParaRPr lang="en-US" sz="2400"/>
        </a:p>
      </dgm:t>
    </dgm:pt>
    <dgm:pt modelId="{7E165BF4-8638-47F4-B873-F3996F216082}" type="parTrans" cxnId="{9CE30B1E-C2D1-4710-A920-B90D133F76EA}">
      <dgm:prSet/>
      <dgm:spPr/>
      <dgm:t>
        <a:bodyPr/>
        <a:lstStyle/>
        <a:p>
          <a:endParaRPr lang="en-US" sz="2400"/>
        </a:p>
      </dgm:t>
    </dgm:pt>
    <dgm:pt modelId="{B7A3D855-41C2-4279-8C36-1B535CCFBBBF}" type="sibTrans" cxnId="{9CE30B1E-C2D1-4710-A920-B90D133F76EA}">
      <dgm:prSet/>
      <dgm:spPr/>
      <dgm:t>
        <a:bodyPr/>
        <a:lstStyle/>
        <a:p>
          <a:endParaRPr lang="en-US"/>
        </a:p>
      </dgm:t>
    </dgm:pt>
    <dgm:pt modelId="{9FABE221-9CFA-B44D-9D06-BB213EAA5244}" type="pres">
      <dgm:prSet presAssocID="{6EB344B2-2FEF-40C4-B1DC-21B8E3D44B1A}" presName="Name0" presStyleCnt="0">
        <dgm:presLayoutVars>
          <dgm:dir/>
          <dgm:animLvl val="lvl"/>
          <dgm:resizeHandles val="exact"/>
        </dgm:presLayoutVars>
      </dgm:prSet>
      <dgm:spPr/>
    </dgm:pt>
    <dgm:pt modelId="{77F4686B-3D6F-D049-B3D2-CACC0837BFE0}" type="pres">
      <dgm:prSet presAssocID="{29582F23-B7BA-45ED-A4FA-F06BBEEF20F9}" presName="linNode" presStyleCnt="0"/>
      <dgm:spPr/>
    </dgm:pt>
    <dgm:pt modelId="{A64A9435-51F3-9340-91E4-46D2E96EA5C9}" type="pres">
      <dgm:prSet presAssocID="{29582F23-B7BA-45ED-A4FA-F06BBEEF20F9}" presName="parentText" presStyleLbl="node1" presStyleIdx="0" presStyleCnt="2" custScaleX="63361" custLinFactNeighborX="-9403" custLinFactNeighborY="-2">
        <dgm:presLayoutVars>
          <dgm:chMax val="1"/>
          <dgm:bulletEnabled val="1"/>
        </dgm:presLayoutVars>
      </dgm:prSet>
      <dgm:spPr/>
    </dgm:pt>
    <dgm:pt modelId="{489BE71A-D15B-9546-AE7F-C0AAC6932875}" type="pres">
      <dgm:prSet presAssocID="{29582F23-B7BA-45ED-A4FA-F06BBEEF20F9}" presName="descendantText" presStyleLbl="alignAccFollowNode1" presStyleIdx="0" presStyleCnt="2" custScaleX="118806">
        <dgm:presLayoutVars>
          <dgm:bulletEnabled val="1"/>
        </dgm:presLayoutVars>
      </dgm:prSet>
      <dgm:spPr/>
    </dgm:pt>
    <dgm:pt modelId="{42C217D7-CCAC-6E49-8080-29CDB4DB67AC}" type="pres">
      <dgm:prSet presAssocID="{3E351A8B-A43E-45BB-B3CD-E2D5C04B024C}" presName="sp" presStyleCnt="0"/>
      <dgm:spPr/>
    </dgm:pt>
    <dgm:pt modelId="{D1DA95AB-BACF-2C48-B818-C0635CF18D61}" type="pres">
      <dgm:prSet presAssocID="{D4D7683D-6E76-473B-A418-C4ABE68F965F}" presName="linNode" presStyleCnt="0"/>
      <dgm:spPr/>
    </dgm:pt>
    <dgm:pt modelId="{99484B73-6E05-B64F-85CB-F4641E45D461}" type="pres">
      <dgm:prSet presAssocID="{D4D7683D-6E76-473B-A418-C4ABE68F965F}" presName="parentText" presStyleLbl="node1" presStyleIdx="1" presStyleCnt="2" custScaleX="66576" custLinFactNeighborX="-8499" custLinFactNeighborY="1180">
        <dgm:presLayoutVars>
          <dgm:chMax val="1"/>
          <dgm:bulletEnabled val="1"/>
        </dgm:presLayoutVars>
      </dgm:prSet>
      <dgm:spPr/>
    </dgm:pt>
    <dgm:pt modelId="{7E1C7BAA-2B91-FE4F-919E-B2F37665FA0B}" type="pres">
      <dgm:prSet presAssocID="{D4D7683D-6E76-473B-A418-C4ABE68F965F}" presName="descendantText" presStyleLbl="alignAccFollowNode1" presStyleIdx="1" presStyleCnt="2" custScaleX="123504" custScaleY="115668">
        <dgm:presLayoutVars>
          <dgm:bulletEnabled val="1"/>
        </dgm:presLayoutVars>
      </dgm:prSet>
      <dgm:spPr/>
    </dgm:pt>
  </dgm:ptLst>
  <dgm:cxnLst>
    <dgm:cxn modelId="{CC5A1A00-C618-5243-AE4B-B44A1F88FEEE}" type="presOf" srcId="{CE0DDF8B-8786-4BFB-889E-BB715DD84F87}" destId="{489BE71A-D15B-9546-AE7F-C0AAC6932875}" srcOrd="0" destOrd="0" presId="urn:microsoft.com/office/officeart/2005/8/layout/vList5"/>
    <dgm:cxn modelId="{B0BFB302-1818-4CF6-81DF-9B22B2452366}" srcId="{D4D7683D-6E76-473B-A418-C4ABE68F965F}" destId="{D59EC0C6-C2E5-4CA7-ADF2-D167902EB1A1}" srcOrd="1" destOrd="0" parTransId="{E0E44569-8FDE-40F0-95BD-958780E0DC25}" sibTransId="{406608B9-A921-4B2E-A33A-FCEA0C120E47}"/>
    <dgm:cxn modelId="{9CE30B1E-C2D1-4710-A920-B90D133F76EA}" srcId="{D4D7683D-6E76-473B-A418-C4ABE68F965F}" destId="{C69CF82B-4A54-4F32-A993-15E0297F9DA4}" srcOrd="2" destOrd="0" parTransId="{7E165BF4-8638-47F4-B873-F3996F216082}" sibTransId="{B7A3D855-41C2-4279-8C36-1B535CCFBBBF}"/>
    <dgm:cxn modelId="{97BAE71F-B5B7-4076-8E38-3CFB3CC48261}" srcId="{6EB344B2-2FEF-40C4-B1DC-21B8E3D44B1A}" destId="{29582F23-B7BA-45ED-A4FA-F06BBEEF20F9}" srcOrd="0" destOrd="0" parTransId="{E8EADC6C-392B-4E84-BFC2-EDF9741269B8}" sibTransId="{3E351A8B-A43E-45BB-B3CD-E2D5C04B024C}"/>
    <dgm:cxn modelId="{57582232-F2A7-0341-BD32-07DE5ED183DB}" type="presOf" srcId="{C827189E-D21A-42C3-BED8-3EDD15D11167}" destId="{489BE71A-D15B-9546-AE7F-C0AAC6932875}" srcOrd="0" destOrd="1" presId="urn:microsoft.com/office/officeart/2005/8/layout/vList5"/>
    <dgm:cxn modelId="{CAE1CF49-DD57-4F86-AF9E-AACA5DFA41A6}" srcId="{29582F23-B7BA-45ED-A4FA-F06BBEEF20F9}" destId="{C827189E-D21A-42C3-BED8-3EDD15D11167}" srcOrd="1" destOrd="0" parTransId="{66AF6937-D758-4825-8C10-E3A4A1DF1BC2}" sibTransId="{F70241B0-ADFE-4773-9257-6B88D4661845}"/>
    <dgm:cxn modelId="{24DE3E55-A5C7-46D2-B33D-E770BF38DE8E}" srcId="{29582F23-B7BA-45ED-A4FA-F06BBEEF20F9}" destId="{CE0DDF8B-8786-4BFB-889E-BB715DD84F87}" srcOrd="0" destOrd="0" parTransId="{80812590-51DD-46B8-808E-AF58F90615C6}" sibTransId="{6CC4BED1-DDB8-41B1-BFE7-B1A1B3062683}"/>
    <dgm:cxn modelId="{9D3E5083-C689-7946-9FF2-D35ABD7D9A7A}" type="presOf" srcId="{29582F23-B7BA-45ED-A4FA-F06BBEEF20F9}" destId="{A64A9435-51F3-9340-91E4-46D2E96EA5C9}" srcOrd="0" destOrd="0" presId="urn:microsoft.com/office/officeart/2005/8/layout/vList5"/>
    <dgm:cxn modelId="{04303986-F964-8947-BA8E-9955F71CE0E1}" type="presOf" srcId="{D59EC0C6-C2E5-4CA7-ADF2-D167902EB1A1}" destId="{7E1C7BAA-2B91-FE4F-919E-B2F37665FA0B}" srcOrd="0" destOrd="1" presId="urn:microsoft.com/office/officeart/2005/8/layout/vList5"/>
    <dgm:cxn modelId="{999DB68A-9AAF-4E9B-A44B-2B42C7307567}" srcId="{D4D7683D-6E76-473B-A418-C4ABE68F965F}" destId="{6BEC95C3-1242-42FB-97E8-0E8D448861E4}" srcOrd="0" destOrd="0" parTransId="{D91A335B-1198-445D-99BF-C518526A810D}" sibTransId="{96D558D0-0FA2-4B3B-9871-C61D84174046}"/>
    <dgm:cxn modelId="{82C6B39C-5254-1D48-9F90-03F8A3DB50A6}" type="presOf" srcId="{C69CF82B-4A54-4F32-A993-15E0297F9DA4}" destId="{7E1C7BAA-2B91-FE4F-919E-B2F37665FA0B}" srcOrd="0" destOrd="2" presId="urn:microsoft.com/office/officeart/2005/8/layout/vList5"/>
    <dgm:cxn modelId="{52ED51B4-DEFF-464B-8761-E8047AE9B4E2}" srcId="{6EB344B2-2FEF-40C4-B1DC-21B8E3D44B1A}" destId="{D4D7683D-6E76-473B-A418-C4ABE68F965F}" srcOrd="1" destOrd="0" parTransId="{AE209AA8-28AE-4E09-8ED9-453BC37BD056}" sibTransId="{637AD6C6-8522-413F-8CAE-A4684D5D4ECB}"/>
    <dgm:cxn modelId="{65B52EBF-1FD7-114D-B356-8530194B3BFF}" type="presOf" srcId="{6EB344B2-2FEF-40C4-B1DC-21B8E3D44B1A}" destId="{9FABE221-9CFA-B44D-9D06-BB213EAA5244}" srcOrd="0" destOrd="0" presId="urn:microsoft.com/office/officeart/2005/8/layout/vList5"/>
    <dgm:cxn modelId="{C13F6FC5-0834-E346-B7C6-F86ECA01D1F1}" type="presOf" srcId="{D4D7683D-6E76-473B-A418-C4ABE68F965F}" destId="{99484B73-6E05-B64F-85CB-F4641E45D461}" srcOrd="0" destOrd="0" presId="urn:microsoft.com/office/officeart/2005/8/layout/vList5"/>
    <dgm:cxn modelId="{940FBCC5-E707-2046-B8AD-3A03E4A8F221}" type="presOf" srcId="{6BEC95C3-1242-42FB-97E8-0E8D448861E4}" destId="{7E1C7BAA-2B91-FE4F-919E-B2F37665FA0B}" srcOrd="0" destOrd="0" presId="urn:microsoft.com/office/officeart/2005/8/layout/vList5"/>
    <dgm:cxn modelId="{6BDFEBD6-5DA7-AA45-9600-B03F05963413}" type="presParOf" srcId="{9FABE221-9CFA-B44D-9D06-BB213EAA5244}" destId="{77F4686B-3D6F-D049-B3D2-CACC0837BFE0}" srcOrd="0" destOrd="0" presId="urn:microsoft.com/office/officeart/2005/8/layout/vList5"/>
    <dgm:cxn modelId="{83A7E10E-314D-074B-A721-535449C710CD}" type="presParOf" srcId="{77F4686B-3D6F-D049-B3D2-CACC0837BFE0}" destId="{A64A9435-51F3-9340-91E4-46D2E96EA5C9}" srcOrd="0" destOrd="0" presId="urn:microsoft.com/office/officeart/2005/8/layout/vList5"/>
    <dgm:cxn modelId="{514AA425-376D-AF41-B130-9880B0F6C9EC}" type="presParOf" srcId="{77F4686B-3D6F-D049-B3D2-CACC0837BFE0}" destId="{489BE71A-D15B-9546-AE7F-C0AAC6932875}" srcOrd="1" destOrd="0" presId="urn:microsoft.com/office/officeart/2005/8/layout/vList5"/>
    <dgm:cxn modelId="{31F6B98A-1263-F84B-9890-849C68732DB6}" type="presParOf" srcId="{9FABE221-9CFA-B44D-9D06-BB213EAA5244}" destId="{42C217D7-CCAC-6E49-8080-29CDB4DB67AC}" srcOrd="1" destOrd="0" presId="urn:microsoft.com/office/officeart/2005/8/layout/vList5"/>
    <dgm:cxn modelId="{0B0CA8E2-1C3C-414B-9D62-6E38DF593720}" type="presParOf" srcId="{9FABE221-9CFA-B44D-9D06-BB213EAA5244}" destId="{D1DA95AB-BACF-2C48-B818-C0635CF18D61}" srcOrd="2" destOrd="0" presId="urn:microsoft.com/office/officeart/2005/8/layout/vList5"/>
    <dgm:cxn modelId="{BCB8B75A-28DB-3841-B2CC-476C06689755}" type="presParOf" srcId="{D1DA95AB-BACF-2C48-B818-C0635CF18D61}" destId="{99484B73-6E05-B64F-85CB-F4641E45D461}" srcOrd="0" destOrd="0" presId="urn:microsoft.com/office/officeart/2005/8/layout/vList5"/>
    <dgm:cxn modelId="{EB2D9CFF-B57F-ED47-A392-5B650EFA7217}" type="presParOf" srcId="{D1DA95AB-BACF-2C48-B818-C0635CF18D61}" destId="{7E1C7BAA-2B91-FE4F-919E-B2F37665FA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29E9D-C186-CD41-80CE-582835F24BD8}">
      <dsp:nvSpPr>
        <dsp:cNvPr id="0" name=""/>
        <dsp:cNvSpPr/>
      </dsp:nvSpPr>
      <dsp:spPr>
        <a:xfrm>
          <a:off x="2992233" y="1637165"/>
          <a:ext cx="657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7705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3878" y="1679443"/>
        <a:ext cx="34415" cy="6883"/>
      </dsp:txXfrm>
    </dsp:sp>
    <dsp:sp modelId="{A15B8004-3015-864C-A2D9-6A66421668BE}">
      <dsp:nvSpPr>
        <dsp:cNvPr id="0" name=""/>
        <dsp:cNvSpPr/>
      </dsp:nvSpPr>
      <dsp:spPr>
        <a:xfrm>
          <a:off x="1401" y="785095"/>
          <a:ext cx="2992632" cy="17955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641" tIns="153926" rIns="146641" bIns="1539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Feature Selection</a:t>
          </a:r>
          <a:r>
            <a:rPr lang="en-GB" sz="2000" kern="1200"/>
            <a:t>:</a:t>
          </a:r>
          <a:endParaRPr lang="en-US" sz="2000" kern="1200"/>
        </a:p>
      </dsp:txBody>
      <dsp:txXfrm>
        <a:off x="1401" y="785095"/>
        <a:ext cx="2992632" cy="1795579"/>
      </dsp:txXfrm>
    </dsp:sp>
    <dsp:sp modelId="{067F857F-C089-5D47-9162-E9F8CEFC5A66}">
      <dsp:nvSpPr>
        <dsp:cNvPr id="0" name=""/>
        <dsp:cNvSpPr/>
      </dsp:nvSpPr>
      <dsp:spPr>
        <a:xfrm>
          <a:off x="1497717" y="2578874"/>
          <a:ext cx="3680937" cy="657705"/>
        </a:xfrm>
        <a:custGeom>
          <a:avLst/>
          <a:gdLst/>
          <a:ahLst/>
          <a:cxnLst/>
          <a:rect l="0" t="0" r="0" b="0"/>
          <a:pathLst>
            <a:path>
              <a:moveTo>
                <a:pt x="3680937" y="0"/>
              </a:moveTo>
              <a:lnTo>
                <a:pt x="3680937" y="345952"/>
              </a:lnTo>
              <a:lnTo>
                <a:pt x="0" y="345952"/>
              </a:lnTo>
              <a:lnTo>
                <a:pt x="0" y="657705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4568" y="2904285"/>
        <a:ext cx="187236" cy="6883"/>
      </dsp:txXfrm>
    </dsp:sp>
    <dsp:sp modelId="{0302E4AE-C7AA-104F-838C-5388C9812087}">
      <dsp:nvSpPr>
        <dsp:cNvPr id="0" name=""/>
        <dsp:cNvSpPr/>
      </dsp:nvSpPr>
      <dsp:spPr>
        <a:xfrm>
          <a:off x="3682339" y="785095"/>
          <a:ext cx="2992632" cy="1795579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641" tIns="153926" rIns="146641" bIns="1539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Features were selected based on correlation analysis and importance scores.</a:t>
          </a:r>
          <a:endParaRPr lang="en-US" sz="2000" kern="1200"/>
        </a:p>
      </dsp:txBody>
      <dsp:txXfrm>
        <a:off x="3682339" y="785095"/>
        <a:ext cx="2992632" cy="1795579"/>
      </dsp:txXfrm>
    </dsp:sp>
    <dsp:sp modelId="{F4F2EBE4-0F00-1A4D-9C70-6B8EAD652167}">
      <dsp:nvSpPr>
        <dsp:cNvPr id="0" name=""/>
        <dsp:cNvSpPr/>
      </dsp:nvSpPr>
      <dsp:spPr>
        <a:xfrm>
          <a:off x="2992233" y="4121049"/>
          <a:ext cx="6577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7705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3878" y="4163328"/>
        <a:ext cx="34415" cy="6883"/>
      </dsp:txXfrm>
    </dsp:sp>
    <dsp:sp modelId="{595528B2-62B4-B440-BE46-0AD10B795492}">
      <dsp:nvSpPr>
        <dsp:cNvPr id="0" name=""/>
        <dsp:cNvSpPr/>
      </dsp:nvSpPr>
      <dsp:spPr>
        <a:xfrm>
          <a:off x="1401" y="3268980"/>
          <a:ext cx="2992632" cy="1795579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641" tIns="153926" rIns="146641" bIns="1539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Derived variables created, such as "total charges per call" and flags for high usage.</a:t>
          </a:r>
          <a:endParaRPr lang="en-US" sz="2000" kern="1200"/>
        </a:p>
      </dsp:txBody>
      <dsp:txXfrm>
        <a:off x="1401" y="3268980"/>
        <a:ext cx="2992632" cy="1795579"/>
      </dsp:txXfrm>
    </dsp:sp>
    <dsp:sp modelId="{07E240DC-9B48-4746-A6AE-83F87CA52DFD}">
      <dsp:nvSpPr>
        <dsp:cNvPr id="0" name=""/>
        <dsp:cNvSpPr/>
      </dsp:nvSpPr>
      <dsp:spPr>
        <a:xfrm>
          <a:off x="3682339" y="3268980"/>
          <a:ext cx="2992632" cy="1795579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641" tIns="153926" rIns="146641" bIns="15392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Dimensionality reduction techniques like feature pruning were applied to improve model efficiency.</a:t>
          </a:r>
          <a:endParaRPr lang="en-US" sz="2000" kern="1200"/>
        </a:p>
      </dsp:txBody>
      <dsp:txXfrm>
        <a:off x="3682339" y="3268980"/>
        <a:ext cx="2992632" cy="1795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BE71A-D15B-9546-AE7F-C0AAC6932875}">
      <dsp:nvSpPr>
        <dsp:cNvPr id="0" name=""/>
        <dsp:cNvSpPr/>
      </dsp:nvSpPr>
      <dsp:spPr>
        <a:xfrm rot="5400000">
          <a:off x="5735134" y="-3053552"/>
          <a:ext cx="1698041" cy="822976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Feature importance analysis revealed key factors influencing customer churn.</a:t>
          </a:r>
          <a:endParaRPr lang="en-US" sz="240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Visualized decision boundaries and model outcomes to improve transparency.</a:t>
          </a:r>
          <a:endParaRPr lang="en-US" sz="2400" kern="1200" dirty="0"/>
        </a:p>
      </dsp:txBody>
      <dsp:txXfrm rot="-5400000">
        <a:off x="2469273" y="295201"/>
        <a:ext cx="8146871" cy="1532257"/>
      </dsp:txXfrm>
    </dsp:sp>
    <dsp:sp modelId="{A64A9435-51F3-9340-91E4-46D2E96EA5C9}">
      <dsp:nvSpPr>
        <dsp:cNvPr id="0" name=""/>
        <dsp:cNvSpPr/>
      </dsp:nvSpPr>
      <dsp:spPr>
        <a:xfrm>
          <a:off x="0" y="10"/>
          <a:ext cx="2468843" cy="21225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Key Insights</a:t>
          </a:r>
          <a:r>
            <a:rPr lang="en-GB" sz="1800" kern="1200"/>
            <a:t>:</a:t>
          </a:r>
          <a:endParaRPr lang="en-US" sz="1800" kern="1200"/>
        </a:p>
      </dsp:txBody>
      <dsp:txXfrm>
        <a:off x="103614" y="103624"/>
        <a:ext cx="2261615" cy="1915324"/>
      </dsp:txXfrm>
    </dsp:sp>
    <dsp:sp modelId="{7E1C7BAA-2B91-FE4F-919E-B2F37665FA0B}">
      <dsp:nvSpPr>
        <dsp:cNvPr id="0" name=""/>
        <dsp:cNvSpPr/>
      </dsp:nvSpPr>
      <dsp:spPr>
        <a:xfrm rot="5400000">
          <a:off x="5688778" y="-862269"/>
          <a:ext cx="1964090" cy="830455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Target high-risk customer segments for retention actions.</a:t>
          </a:r>
          <a:endParaRPr lang="en-US" sz="2400" kern="120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Integrate churn prediction model into </a:t>
          </a:r>
          <a:r>
            <a:rPr lang="en-GB" sz="2400" kern="1200" dirty="0" err="1"/>
            <a:t>SyriaTel’s</a:t>
          </a:r>
          <a:r>
            <a:rPr lang="en-GB" sz="2400" kern="1200" dirty="0"/>
            <a:t> CRM or customer service platform.</a:t>
          </a:r>
          <a:endParaRPr lang="en-US" sz="2400" kern="1200" dirty="0"/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Improve data collection processes for future model iterations.</a:t>
          </a:r>
          <a:endParaRPr lang="en-US" sz="2400" kern="1200"/>
        </a:p>
      </dsp:txBody>
      <dsp:txXfrm rot="-5400000">
        <a:off x="2518546" y="2403842"/>
        <a:ext cx="8208677" cy="1772332"/>
      </dsp:txXfrm>
    </dsp:sp>
    <dsp:sp modelId="{99484B73-6E05-B64F-85CB-F4641E45D461}">
      <dsp:nvSpPr>
        <dsp:cNvPr id="0" name=""/>
        <dsp:cNvSpPr/>
      </dsp:nvSpPr>
      <dsp:spPr>
        <a:xfrm>
          <a:off x="0" y="2228785"/>
          <a:ext cx="2518115" cy="21225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Business Recommendations</a:t>
          </a:r>
          <a:r>
            <a:rPr lang="en-GB" sz="1800" kern="1200" dirty="0"/>
            <a:t>:</a:t>
          </a:r>
          <a:endParaRPr lang="en-US" sz="1800" kern="1200" dirty="0"/>
        </a:p>
      </dsp:txBody>
      <dsp:txXfrm>
        <a:off x="103614" y="2332399"/>
        <a:ext cx="2310887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47E7-32F3-5504-8789-87665DB92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71AC0-6A17-5D8F-9FD9-33F8D8026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24A6-2E2C-9BA1-3319-B6D37B57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00B-CC48-B148-9AC5-B7B6EA738D3E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8E967-B88D-797F-A54A-DA746C87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6DE9A-22CC-8F15-3070-73D9E901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741-3CCE-424B-8912-E922EEBDEEA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196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58BC-737C-1F24-24AF-09D22700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947AE-AA92-9DAE-ED16-6AECE0F0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D083E-245E-0167-A2C0-80D7B058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00B-CC48-B148-9AC5-B7B6EA738D3E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C7D56-3747-0AF7-CF54-3069459A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D7C6-3C0A-5AE5-C6CB-E604B625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741-3CCE-424B-8912-E922EEBDEEA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1071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7894D-8785-9B2B-62E7-6757FEB64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AC6CA-E28B-D8B5-6C26-2BE792C76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1C6C-DB87-D666-81C7-C30941DE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00B-CC48-B148-9AC5-B7B6EA738D3E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4098A-CBD7-2A15-AD95-36CAB7A9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590B-F722-0F61-055A-B3C90F51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741-3CCE-424B-8912-E922EEBDEEA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899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4DD6-5D36-2F34-EBA0-4EA5ECAD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5DE6-8B95-B12B-F7D7-29ADE0F53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50A5B-EDA0-A608-CC6E-2DAA9244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00B-CC48-B148-9AC5-B7B6EA738D3E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B207-EE11-A06A-BE57-25C346DB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2D38-3B1C-1035-28C2-CEF8E813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741-3CCE-424B-8912-E922EEBDEEA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1065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9C14-D0A1-4BD5-EEA2-615237DF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AD0E6-8A5D-BCD7-180B-7AEDF8E5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1C8D-20E0-8F84-A10D-E3391DCE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00B-CC48-B148-9AC5-B7B6EA738D3E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2E7A1-C76F-8528-B2F7-2995F4F1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567D8-730F-FBFB-0EBB-27AA8DEC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741-3CCE-424B-8912-E922EEBDEEA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2086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58F6-370F-D3A4-B69C-05C06FBA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8135-BCC7-5313-6E81-5A9B01C33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644C9-ED07-3897-11F7-7DE762044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E6E8F-64F9-7B32-55C1-24E8F8A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00B-CC48-B148-9AC5-B7B6EA738D3E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BE356-555B-69B6-CA89-CF205E64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76177-A055-F878-EB66-E8D91A18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741-3CCE-424B-8912-E922EEBDEEA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643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4A2E-3746-357C-E54D-284103BC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E16F4-B327-39F3-663C-72BD7F82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8483E-EA4A-4CE1-6434-FDB7441D5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FC68B-573A-8969-2C4C-58A8EC43F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477D7-1EA8-2E84-FFFF-C0AF3E6CD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45ACE-4E77-D4B1-E204-066207FA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00B-CC48-B148-9AC5-B7B6EA738D3E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BE0B7-B282-9473-E068-4BF143CA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11708-9544-22F6-330C-C47BBA1D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741-3CCE-424B-8912-E922EEBDEEA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2447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F449-D035-2A42-1C22-89A40472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CFFDA-E23D-ED53-495F-7289E0A4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00B-CC48-B148-9AC5-B7B6EA738D3E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7AC6F-3A13-669E-076C-FBF5CC46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B3967-EDD4-EC45-6FC3-AE226585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741-3CCE-424B-8912-E922EEBDEEA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0495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A313A-BEE1-5EF9-0F98-72CB2990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00B-CC48-B148-9AC5-B7B6EA738D3E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A83E2-CC16-F038-202E-4FA6CEF1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71ECB-1CBD-93B7-CE62-51A53602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741-3CCE-424B-8912-E922EEBDEEA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0571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B6E6-3CD1-4E8A-146D-B00106AD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7796-E986-A59D-6CBA-2A891BEF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2FAA4-B5F5-29F8-BCAF-67C320E49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DA95-B2A4-994E-356B-8B222D48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00B-CC48-B148-9AC5-B7B6EA738D3E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98151-0AFB-FE1B-4D7B-CBF762C9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A5CFF-DFD6-53D1-29BB-6DC27332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741-3CCE-424B-8912-E922EEBDEEA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3292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2851-3E4B-3009-700B-7B0F25D1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9F2AF-C10A-38EA-5F21-4E178C122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8D8AE-4648-A479-E9E5-418BC641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8BD0-B0E7-67E1-02E3-F7CC6AA7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F00B-CC48-B148-9AC5-B7B6EA738D3E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BF337-704C-2116-33C1-60F56C8C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1EAC-5FCD-4136-0504-46360D92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E741-3CCE-424B-8912-E922EEBDEEA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0376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4F555-74AA-14A1-521C-09D7CE54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2ABC-C639-D2EF-46CB-91104311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5A00-ADDA-E15D-A371-178DF6055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20F00B-CC48-B148-9AC5-B7B6EA738D3E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02217-24DE-1D8D-F19C-6814D36A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F25D9-5A58-FBAB-5EFF-D2053A8FF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9E741-3CCE-424B-8912-E922EEBDEEA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823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37A0D-DF98-F650-83CD-AD7467C0A4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08" r="1574" b="-1"/>
          <a:stretch/>
        </p:blipFill>
        <p:spPr>
          <a:xfrm>
            <a:off x="4150740" y="10"/>
            <a:ext cx="78992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B3D3B-E91B-D115-B558-B2052EA8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62" y="486946"/>
            <a:ext cx="8725326" cy="1899912"/>
          </a:xfrm>
        </p:spPr>
        <p:txBody>
          <a:bodyPr>
            <a:normAutofit/>
          </a:bodyPr>
          <a:lstStyle/>
          <a:p>
            <a:pPr algn="l" fontAlgn="t"/>
            <a:r>
              <a:rPr lang="en-GB" sz="2400" b="1" i="0" u="none" strike="noStrike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DSF-PT10P3: Data Science Part Time 10 Phase 3</a:t>
            </a:r>
            <a:br>
              <a:rPr lang="en-GB" sz="2400" b="1" i="0" dirty="0">
                <a:solidFill>
                  <a:srgbClr val="273540"/>
                </a:solidFill>
                <a:effectLst/>
                <a:latin typeface="Lato Extended"/>
              </a:rPr>
            </a:br>
            <a:br>
              <a:rPr lang="en-GB" sz="2400" b="1" i="0" dirty="0">
                <a:solidFill>
                  <a:srgbClr val="273540"/>
                </a:solidFill>
                <a:effectLst/>
                <a:latin typeface="Lato Extended"/>
              </a:rPr>
            </a:br>
            <a:r>
              <a:rPr lang="en-GB" sz="5400" b="1" dirty="0">
                <a:solidFill>
                  <a:srgbClr val="0070C0"/>
                </a:solidFill>
                <a:latin typeface="Algerian" pitchFamily="82" charset="77"/>
              </a:rPr>
              <a:t>P</a:t>
            </a:r>
            <a:r>
              <a:rPr lang="en-KE" sz="5400" b="1" dirty="0">
                <a:solidFill>
                  <a:srgbClr val="0070C0"/>
                </a:solidFill>
                <a:latin typeface="Algerian" pitchFamily="82" charset="77"/>
              </a:rPr>
              <a:t>HASE THREE PROJECT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63A312-1799-8387-513A-444CE428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15766"/>
            <a:ext cx="10075508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E" sz="4000" dirty="0">
                <a:latin typeface="Algerian" pitchFamily="82" charset="77"/>
              </a:rPr>
              <a:t>Jabes Kotieno</a:t>
            </a:r>
          </a:p>
          <a:p>
            <a:pPr marL="0" indent="0">
              <a:buNone/>
            </a:pPr>
            <a:r>
              <a:rPr lang="en-GB" sz="4000" b="0" i="0" dirty="0" err="1">
                <a:effectLst/>
                <a:latin typeface="Google Sans"/>
              </a:rPr>
              <a:t>jabes.kotieno@student.moringaschool.com</a:t>
            </a:r>
            <a:endParaRPr lang="en-KE" sz="4000" dirty="0"/>
          </a:p>
        </p:txBody>
      </p:sp>
    </p:spTree>
    <p:extLst>
      <p:ext uri="{BB962C8B-B14F-4D97-AF65-F5344CB8AC3E}">
        <p14:creationId xmlns:p14="http://schemas.microsoft.com/office/powerpoint/2010/main" val="51950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FEFB8-2005-55B7-23E9-081C2D86D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837" y="191769"/>
            <a:ext cx="11327877" cy="7305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Overview and Problem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C9BD-55EC-5032-FEA4-861CE9D69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933" y="1208952"/>
            <a:ext cx="10706472" cy="1351685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l"/>
            <a:r>
              <a:rPr lang="en-US" sz="4800" b="1" dirty="0"/>
              <a:t>Project Title</a:t>
            </a:r>
            <a:r>
              <a:rPr lang="en-US" sz="4800" dirty="0"/>
              <a:t>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i="1" dirty="0"/>
              <a:t>Dialing into Retention - Predicting Customer Churn at </a:t>
            </a:r>
            <a:r>
              <a:rPr lang="en-US" i="1" dirty="0" err="1"/>
              <a:t>SyriaTel</a:t>
            </a:r>
            <a:r>
              <a:rPr lang="en-US" i="1" dirty="0"/>
              <a:t> Using Machine Learning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6F0497-6509-D3B4-8170-6FC77B423224}"/>
              </a:ext>
            </a:extLst>
          </p:cNvPr>
          <p:cNvSpPr txBox="1">
            <a:spLocks/>
          </p:cNvSpPr>
          <p:nvPr/>
        </p:nvSpPr>
        <p:spPr>
          <a:xfrm>
            <a:off x="832384" y="3429000"/>
            <a:ext cx="11065701" cy="2502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/>
              <a:t>Objective</a:t>
            </a:r>
            <a:r>
              <a:rPr lang="en-US" sz="4000" dirty="0"/>
              <a:t>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Support </a:t>
            </a:r>
            <a:r>
              <a:rPr lang="en-US" sz="2000" dirty="0" err="1"/>
              <a:t>SyriaTel</a:t>
            </a:r>
            <a:r>
              <a:rPr lang="en-US" sz="2000" dirty="0"/>
              <a:t>, a leading telecommunications provider, in reducing customer churn.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Churn directly impacts recurring revenue and increases customer acquisition costs.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Identifying high-risk customers will allow </a:t>
            </a:r>
            <a:r>
              <a:rPr lang="en-US" sz="2000" dirty="0" err="1"/>
              <a:t>SyriaTel</a:t>
            </a:r>
            <a:r>
              <a:rPr lang="en-US" sz="2000" dirty="0"/>
              <a:t> to target retention efforts more effectively and optimize resources.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BDF851E-DDC5-AC15-2995-2B705F8F785B}"/>
              </a:ext>
            </a:extLst>
          </p:cNvPr>
          <p:cNvSpPr txBox="1">
            <a:spLocks/>
          </p:cNvSpPr>
          <p:nvPr/>
        </p:nvSpPr>
        <p:spPr>
          <a:xfrm>
            <a:off x="1880934" y="4202448"/>
            <a:ext cx="9144000" cy="73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80229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D383C02-3C3F-5B43-03FD-F2E2A2EA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859" b="-1"/>
          <a:stretch/>
        </p:blipFill>
        <p:spPr>
          <a:xfrm>
            <a:off x="7979078" y="10"/>
            <a:ext cx="4212921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46B02-5A3E-D992-4F0D-0E1D8F06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94" y="217327"/>
            <a:ext cx="8268506" cy="979714"/>
          </a:xfrm>
        </p:spPr>
        <p:txBody>
          <a:bodyPr anchor="ctr">
            <a:normAutofit fontScale="90000"/>
          </a:bodyPr>
          <a:lstStyle/>
          <a:p>
            <a:r>
              <a:rPr lang="en-GB" sz="3400" dirty="0">
                <a:latin typeface="Algerian" pitchFamily="82" charset="77"/>
              </a:rPr>
              <a:t>Data Descriptions and Understanding</a:t>
            </a:r>
            <a:endParaRPr lang="en-KE" sz="3400" dirty="0">
              <a:latin typeface="Algerian" pitchFamily="8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4663A-AFFB-BC77-BC5B-5262EB26D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58" y="1124324"/>
            <a:ext cx="8172699" cy="4971675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/>
              <a:t>Dataset Overview</a:t>
            </a:r>
            <a:r>
              <a:rPr lang="en-GB" sz="20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data used contains key customer information relevant to predicting churn, such as customer usage patterns, payment history, and demographic details. </a:t>
            </a:r>
          </a:p>
          <a:p>
            <a:r>
              <a:rPr lang="en-GB" sz="2000" b="0" i="1" dirty="0">
                <a:effectLst/>
              </a:rPr>
              <a:t>The CSV file-bigml_59c28831336c6604c800002a.csv (applied as bigml_59.csv) is available at https://</a:t>
            </a:r>
            <a:r>
              <a:rPr lang="en-GB" sz="2000" b="0" i="1" dirty="0" err="1">
                <a:effectLst/>
              </a:rPr>
              <a:t>www.kaggle.com</a:t>
            </a:r>
            <a:r>
              <a:rPr lang="en-GB" sz="2000" b="0" i="1" dirty="0">
                <a:effectLst/>
              </a:rPr>
              <a:t>/datasets/</a:t>
            </a:r>
            <a:r>
              <a:rPr lang="en-GB" sz="2000" b="0" i="1" dirty="0" err="1">
                <a:effectLst/>
              </a:rPr>
              <a:t>becksddf</a:t>
            </a:r>
            <a:r>
              <a:rPr lang="en-GB" sz="2000" b="0" i="1" dirty="0">
                <a:effectLst/>
              </a:rPr>
              <a:t>/churn-in-telecoms-dataset.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Exploratory Data Analysis (EDA)</a:t>
            </a:r>
            <a:r>
              <a:rPr lang="en-GB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Identified issues such as missing values, outliers, and class imbalance.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Conducted univariate and bivariate analyses to uncover relationships and patterns in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Focused on understanding customer </a:t>
            </a:r>
            <a:r>
              <a:rPr lang="en-GB" sz="2000" dirty="0" err="1"/>
              <a:t>behavior</a:t>
            </a:r>
            <a:r>
              <a:rPr lang="en-GB" sz="2000" dirty="0"/>
              <a:t> that correlates with churn.</a:t>
            </a:r>
          </a:p>
          <a:p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301148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7D323-E7EE-7EC8-D079-BBEEE6EC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20" y="97573"/>
            <a:ext cx="4259893" cy="2027227"/>
          </a:xfrm>
        </p:spPr>
        <p:txBody>
          <a:bodyPr anchor="t">
            <a:normAutofit/>
          </a:bodyPr>
          <a:lstStyle/>
          <a:p>
            <a:r>
              <a:rPr lang="en-GB" sz="3400" dirty="0">
                <a:solidFill>
                  <a:srgbClr val="FFFFFF"/>
                </a:solidFill>
                <a:latin typeface="Algerian" pitchFamily="82" charset="77"/>
              </a:rPr>
              <a:t>Feature Selection and Engineering</a:t>
            </a:r>
            <a:endParaRPr lang="en-KE" sz="3400" dirty="0">
              <a:solidFill>
                <a:srgbClr val="FFFFFF"/>
              </a:solidFill>
              <a:latin typeface="Algerian" pitchFamily="82" charset="77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191F2B-5A02-E005-197C-F7EA87ADC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034560"/>
              </p:ext>
            </p:extLst>
          </p:nvPr>
        </p:nvGraphicFramePr>
        <p:xfrm>
          <a:off x="5073040" y="488515"/>
          <a:ext cx="6676373" cy="584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012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eep in bubbles">
            <a:extLst>
              <a:ext uri="{FF2B5EF4-FFF2-40B4-BE49-F238E27FC236}">
                <a16:creationId xmlns:a16="http://schemas.microsoft.com/office/drawing/2014/main" id="{302FD69A-A22C-96D1-D6AB-4CE018A3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97" r="23441" b="1"/>
          <a:stretch/>
        </p:blipFill>
        <p:spPr>
          <a:xfrm>
            <a:off x="7572379" y="10"/>
            <a:ext cx="4619621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E243B-989B-41ED-E586-E1980866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10" y="274876"/>
            <a:ext cx="9395564" cy="812322"/>
          </a:xfrm>
        </p:spPr>
        <p:txBody>
          <a:bodyPr>
            <a:normAutofit/>
          </a:bodyPr>
          <a:lstStyle/>
          <a:p>
            <a:r>
              <a:rPr lang="en-GB" dirty="0">
                <a:latin typeface="Algerian" pitchFamily="82" charset="77"/>
              </a:rPr>
              <a:t>Model Building and Evaluation</a:t>
            </a:r>
            <a:endParaRPr lang="en-KE" dirty="0">
              <a:latin typeface="Algerian" pitchFamily="8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821B-6059-C4B9-C1C2-29A3F8931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3" y="1087198"/>
            <a:ext cx="7327726" cy="50897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err="1"/>
              <a:t>Modeling</a:t>
            </a:r>
            <a:r>
              <a:rPr lang="en-GB" b="1" dirty="0"/>
              <a:t> Approach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Started with baseline models (logistic regression, decision trees).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Trained advanced models, including Random Forest and Gradient Boosting.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Evaluation Metrics</a:t>
            </a:r>
            <a:r>
              <a:rPr lang="en-GB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Accuracy, precision, recall, F1-score, and ROC-AUC were used to assess the models' performance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1391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3293F2-4055-2539-0B1A-BEAC88966A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1530" b="60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58FD7-C342-B6AA-1ADB-BDEE913F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86" y="250036"/>
            <a:ext cx="11687827" cy="1325563"/>
          </a:xfrm>
        </p:spPr>
        <p:txBody>
          <a:bodyPr>
            <a:normAutofit/>
          </a:bodyPr>
          <a:lstStyle/>
          <a:p>
            <a:r>
              <a:rPr lang="en-GB">
                <a:latin typeface="Algerian" pitchFamily="82" charset="77"/>
              </a:rPr>
              <a:t>Interpretation and Recommendations</a:t>
            </a:r>
            <a:endParaRPr lang="en-KE" dirty="0">
              <a:latin typeface="Algerian" pitchFamily="82" charset="77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BDAD7E-CB4B-6906-CB16-545F343F6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581692"/>
              </p:ext>
            </p:extLst>
          </p:nvPr>
        </p:nvGraphicFramePr>
        <p:xfrm>
          <a:off x="838200" y="1825625"/>
          <a:ext cx="1082353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2477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353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Algerian</vt:lpstr>
      <vt:lpstr>Aptos</vt:lpstr>
      <vt:lpstr>Aptos Display</vt:lpstr>
      <vt:lpstr>Arial</vt:lpstr>
      <vt:lpstr>Calibri</vt:lpstr>
      <vt:lpstr>Google Sans</vt:lpstr>
      <vt:lpstr>Lato Extended</vt:lpstr>
      <vt:lpstr>Tahoma</vt:lpstr>
      <vt:lpstr>Office Theme</vt:lpstr>
      <vt:lpstr>DSF-PT10P3: Data Science Part Time 10 Phase 3  PHASE THREE PROJECT</vt:lpstr>
      <vt:lpstr>Business Overview and Problem Definition</vt:lpstr>
      <vt:lpstr>Data Descriptions and Understanding</vt:lpstr>
      <vt:lpstr>Feature Selection and Engineering</vt:lpstr>
      <vt:lpstr>Model Building and Evaluation</vt:lpstr>
      <vt:lpstr>Interpretation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Jabes Kotieno</dc:creator>
  <cp:lastModifiedBy>Jabes Kotieno</cp:lastModifiedBy>
  <cp:revision>1</cp:revision>
  <dcterms:created xsi:type="dcterms:W3CDTF">2025-05-11T12:29:10Z</dcterms:created>
  <dcterms:modified xsi:type="dcterms:W3CDTF">2025-05-11T13:54:39Z</dcterms:modified>
</cp:coreProperties>
</file>