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9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5A2D7-B291-40BC-82A6-10B373E3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16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GROUP:05</a:t>
            </a:r>
          </a:p>
          <a:p>
            <a:r>
              <a:rPr lang="en-US" sz="1600" dirty="0"/>
              <a:t>S.M Jabir Mahmud (2031752642)</a:t>
            </a:r>
          </a:p>
          <a:p>
            <a:r>
              <a:rPr lang="en-US" sz="1600" dirty="0"/>
              <a:t>Sabrina </a:t>
            </a:r>
            <a:r>
              <a:rPr lang="en-US" sz="1600" dirty="0" err="1"/>
              <a:t>Sabnom</a:t>
            </a:r>
            <a:r>
              <a:rPr lang="en-US" sz="1600" dirty="0"/>
              <a:t> </a:t>
            </a:r>
            <a:r>
              <a:rPr lang="en-US" sz="1600" dirty="0" err="1"/>
              <a:t>katha</a:t>
            </a:r>
            <a:r>
              <a:rPr lang="en-US" sz="1600" dirty="0"/>
              <a:t> (2012917642)</a:t>
            </a:r>
          </a:p>
          <a:p>
            <a:r>
              <a:rPr lang="en-US" sz="1600" dirty="0" err="1"/>
              <a:t>Rafidul</a:t>
            </a:r>
            <a:r>
              <a:rPr lang="en-US" sz="1600" dirty="0"/>
              <a:t> Islam (2022388642)</a:t>
            </a:r>
          </a:p>
          <a:p>
            <a:r>
              <a:rPr lang="en-US" sz="1600" dirty="0" err="1"/>
              <a:t>Mumin</a:t>
            </a:r>
            <a:r>
              <a:rPr lang="en-US" sz="1600" dirty="0"/>
              <a:t>  </a:t>
            </a:r>
            <a:r>
              <a:rPr lang="en-US" sz="1600" dirty="0" err="1"/>
              <a:t>ahmod</a:t>
            </a:r>
            <a:r>
              <a:rPr lang="en-US" sz="1600" dirty="0"/>
              <a:t> (2011926642)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D1EB7-425F-4701-BB54-7F4F409F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52" y="898551"/>
            <a:ext cx="10183528" cy="1401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Autonomous  Exploration  in Volcanic  Terrain   using  MDP</a:t>
            </a:r>
          </a:p>
        </p:txBody>
      </p:sp>
    </p:spTree>
    <p:extLst>
      <p:ext uri="{BB962C8B-B14F-4D97-AF65-F5344CB8AC3E}">
        <p14:creationId xmlns:p14="http://schemas.microsoft.com/office/powerpoint/2010/main" val="107142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24C1-EC73-4633-8198-65544558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📊 </a:t>
            </a:r>
            <a:r>
              <a:rPr lang="en-US" sz="2400" b="1" dirty="0"/>
              <a:t>Visual:</a:t>
            </a:r>
            <a:r>
              <a:rPr lang="en-US" sz="2400" dirty="0"/>
              <a:t> Add a plot of total rewards over episodes.</a:t>
            </a:r>
          </a:p>
          <a:p>
            <a:pPr marL="0" indent="0">
              <a:buNone/>
            </a:pPr>
            <a:r>
              <a:rPr lang="en-US" sz="2000" dirty="0"/>
              <a:t>  “Rewards increased notably... agent was learning to avoid hazards.”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39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AB85-F730-4B26-BB34-1C95862F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Reward Accumulation over Episodes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3D07-2D9F-465F-A03A-80EA2731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26737" cy="2123131"/>
          </a:xfrm>
        </p:spPr>
        <p:txBody>
          <a:bodyPr>
            <a:normAutofit fontScale="92500"/>
          </a:bodyPr>
          <a:lstStyle/>
          <a:p>
            <a:r>
              <a:rPr lang="en-US" dirty="0"/>
              <a:t>The title is now properly placed below the figure, and the x and y-axis labels are clear and consistently sized.</a:t>
            </a:r>
          </a:p>
          <a:p>
            <a:r>
              <a:rPr lang="en-US" dirty="0"/>
              <a:t>The grid lines are subtle for readability, and the plot has been styled with increased font size for clarity.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635F1-2412-4198-9522-68C553A8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6" y="2015732"/>
            <a:ext cx="4899259" cy="3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7AE-B8FC-4E82-B3F4-02CD9437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2: Total Reward Breakdown by Hazard Encountered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B983-F607-4287-92C4-31E3DB1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The bar chart uses distinct colors for each hazard type (Lava, Gas, Crater) and includes appropriate axis labels and title.</a:t>
            </a:r>
          </a:p>
          <a:p>
            <a:r>
              <a:rPr lang="en-US" dirty="0"/>
              <a:t>Font sizes for axis labels and ticks are consistent and larger for clarity.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66EF-A4B0-4F9B-BC37-494AFD8D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6" y="1944304"/>
            <a:ext cx="5291642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3E6-639D-49F0-9875-D1837FF6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Agent’s Path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8529-7F38-460F-8551-A3D53255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27840" cy="3450613"/>
          </a:xfrm>
        </p:spPr>
        <p:txBody>
          <a:bodyPr/>
          <a:lstStyle/>
          <a:p>
            <a:r>
              <a:rPr lang="en-US" dirty="0"/>
              <a:t>The agent’s path is visualized clearly, with labeled hazards and a color map showing grid values.</a:t>
            </a:r>
          </a:p>
          <a:p>
            <a:r>
              <a:rPr lang="en-US" dirty="0"/>
              <a:t>The figure is styled for clarity, with a legend indicating the agent's path and the hazards encountered.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E4944-5805-4483-9806-28CAB346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25052"/>
            <a:ext cx="5415815" cy="41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276-774A-4FF5-B703-678496F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ED7B0-D226-4C18-AA48-7CDE96AF0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460" y="2383028"/>
            <a:ext cx="116830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volcanic terrains are dangerous for human exploration due to hazards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unstable 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goal: Develop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safely navigate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environment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Markov Decision Process (MDP)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learns through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balance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 and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uncertainty.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real-world applications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zones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minefields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1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C07B-B7B9-4336-B046-F3D799B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     MDP Components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B506CC-8014-48E6-8F01-33FA8993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774" y="1958658"/>
            <a:ext cx="108634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/>
              <a:t>MDP Breakdown for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(S):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 cells indicating position and proximity to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(A):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check surroundings.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Probabilities (P):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Deterministic, simulating dynamic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Function (R):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+10 for safe tile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-100 for lava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-50 for gas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-80 for crater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(π):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 selection strategy using epsilon-greedy Q-learning.</a:t>
            </a:r>
          </a:p>
        </p:txBody>
      </p:sp>
    </p:spTree>
    <p:extLst>
      <p:ext uri="{BB962C8B-B14F-4D97-AF65-F5344CB8AC3E}">
        <p14:creationId xmlns:p14="http://schemas.microsoft.com/office/powerpoint/2010/main" val="9520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7882-7CAD-4D78-818A-1C317ED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Implementation – Movement &amp; Hazards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11429E-A5AD-4AAD-BE85-95A11B670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783794"/>
            <a:ext cx="85670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Simulating the Hazardous Environment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5x5 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simulates the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placed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begins at random and aims to reach the goal (bottom-right).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“dynamic hazards, where the lava and gas emission zones could change over time.”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07C50-A220-40F8-9343-2021FB04D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82" y="4196615"/>
            <a:ext cx="7782674" cy="15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EF7-85EA-492D-86B2-40F528F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Rewards &amp; Penalties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C1539-25F0-45BC-ADBF-DA70288ED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5" y="2341332"/>
            <a:ext cx="10134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Designing the Reward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 guide the agent’s behavior: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exploration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Penalize hazardous zones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learning efficiency via trial and error.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879D-716C-4A6A-A2F0-F5F5BB4F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8" y="4024373"/>
            <a:ext cx="944853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499D-6DD7-4D9E-9F22-6ABC42C3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            Strategies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4409E4-027F-4171-B37A-A28546400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17435"/>
            <a:ext cx="754148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Learning Techniques and Optimization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Algorithm: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(Alpha):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 (Gamma):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Discount 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Epsilon-Greedy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exploration (ε = 1.0)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Slowly favor exploitation (ε → 0.05)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alternatives: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Boltzmann exploration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intrinsic motivation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←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+ α [r + γ max(Q(s′)) −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“epsilon decay helps the agent become more efficient as it learns.”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4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4F0C-7AAC-4317-B92B-AF28C80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Workflow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B78291-493D-4696-AC2A-0824B5681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40602"/>
            <a:ext cx="901108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i="1" u="sng" dirty="0"/>
              <a:t>System Learning 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b="1" i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at random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action (explore/exploit)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and get reward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Q-table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goal or max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📈 </a:t>
            </a:r>
            <a:r>
              <a:rPr lang="en-US" sz="2800" b="1" dirty="0"/>
              <a:t>Visual: </a:t>
            </a:r>
            <a:r>
              <a:rPr lang="en-US" sz="2800" dirty="0"/>
              <a:t>Include a simple diagram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[Start] → [Select Action] → [Move] → [Reward] → [Update Q] → [Next Step]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D96A-247C-4966-BEB6-917448AA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“The training process consisted of 100+ episodes with agent interacting and updating its knowledge.”</a:t>
            </a:r>
          </a:p>
        </p:txBody>
      </p:sp>
    </p:spTree>
    <p:extLst>
      <p:ext uri="{BB962C8B-B14F-4D97-AF65-F5344CB8AC3E}">
        <p14:creationId xmlns:p14="http://schemas.microsoft.com/office/powerpoint/2010/main" val="19986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82DD-DCF9-4048-83B6-ABA4E777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Testing &amp;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87507-9F03-40D5-9FB8-85D583A5B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94543"/>
            <a:ext cx="672812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/>
              <a:t>Performance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is tested from various start points (e.g., (0,0), (2,2), (0,4))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safety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reward per episode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49D84-CD09-426C-AD3C-79E07015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825243"/>
            <a:ext cx="866896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8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654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Gill Sans MT</vt:lpstr>
      <vt:lpstr>Gallery</vt:lpstr>
      <vt:lpstr>Autonomous  Exploration  in Volcanic  Terrain   using  MDP</vt:lpstr>
      <vt:lpstr>Introduction – Problem Statement</vt:lpstr>
      <vt:lpstr>               MDP Components</vt:lpstr>
      <vt:lpstr>MDP Implementation – Movement &amp; Hazards</vt:lpstr>
      <vt:lpstr>          Rewards &amp; Penalties</vt:lpstr>
      <vt:lpstr>            Strategies Used</vt:lpstr>
      <vt:lpstr>                  Workflow Example</vt:lpstr>
      <vt:lpstr>PowerPoint Presentation</vt:lpstr>
      <vt:lpstr>             Testing &amp; Evaluation</vt:lpstr>
      <vt:lpstr>PowerPoint Presentation</vt:lpstr>
      <vt:lpstr>Figure 1: Reward Accumulation over Episodes</vt:lpstr>
      <vt:lpstr>Figure 2: Total Reward Breakdown by Hazard Encountered </vt:lpstr>
      <vt:lpstr>Figure 3: Agent’s Path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 Exploration  in Volcanic  Terrain   using  MDP</dc:title>
  <dc:creator>Jabir Mahmud</dc:creator>
  <cp:lastModifiedBy>Jabir Mahmud</cp:lastModifiedBy>
  <cp:revision>1</cp:revision>
  <dcterms:created xsi:type="dcterms:W3CDTF">2025-04-13T04:44:07Z</dcterms:created>
  <dcterms:modified xsi:type="dcterms:W3CDTF">2025-04-13T05:34:20Z</dcterms:modified>
</cp:coreProperties>
</file>