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B06EDE8-4BB8-4BF7-9102-00AE182C27B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CF58C6-1512-4C8F-A353-BE1C76D2E1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15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EDE8-4BB8-4BF7-9102-00AE182C27B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8C6-1512-4C8F-A353-BE1C76D2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9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EDE8-4BB8-4BF7-9102-00AE182C27B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8C6-1512-4C8F-A353-BE1C76D2E1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6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EDE8-4BB8-4BF7-9102-00AE182C27B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8C6-1512-4C8F-A353-BE1C76D2E1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072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EDE8-4BB8-4BF7-9102-00AE182C27B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8C6-1512-4C8F-A353-BE1C76D2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7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EDE8-4BB8-4BF7-9102-00AE182C27B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8C6-1512-4C8F-A353-BE1C76D2E14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337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EDE8-4BB8-4BF7-9102-00AE182C27B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8C6-1512-4C8F-A353-BE1C76D2E1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99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EDE8-4BB8-4BF7-9102-00AE182C27B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8C6-1512-4C8F-A353-BE1C76D2E14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745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EDE8-4BB8-4BF7-9102-00AE182C27B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8C6-1512-4C8F-A353-BE1C76D2E14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56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EDE8-4BB8-4BF7-9102-00AE182C27B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8C6-1512-4C8F-A353-BE1C76D2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3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EDE8-4BB8-4BF7-9102-00AE182C27B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8C6-1512-4C8F-A353-BE1C76D2E14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00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EDE8-4BB8-4BF7-9102-00AE182C27B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8C6-1512-4C8F-A353-BE1C76D2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6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EDE8-4BB8-4BF7-9102-00AE182C27B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8C6-1512-4C8F-A353-BE1C76D2E14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52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EDE8-4BB8-4BF7-9102-00AE182C27B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8C6-1512-4C8F-A353-BE1C76D2E14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52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EDE8-4BB8-4BF7-9102-00AE182C27B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8C6-1512-4C8F-A353-BE1C76D2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0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EDE8-4BB8-4BF7-9102-00AE182C27B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8C6-1512-4C8F-A353-BE1C76D2E14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22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EDE8-4BB8-4BF7-9102-00AE182C27B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8C6-1512-4C8F-A353-BE1C76D2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0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06EDE8-4BB8-4BF7-9102-00AE182C27B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CF58C6-1512-4C8F-A353-BE1C76D2E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93CA-672A-4E91-B491-0293C296C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CSE 440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BB3A9-32EC-457A-BFCC-DA0BD849D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rgbClr val="1F2328"/>
                </a:solidFill>
                <a:effectLst/>
                <a:latin typeface="-apple-system"/>
              </a:rPr>
              <a:t>Autonomous-Exploration-System-for-Simulated-Volcanic-Terrain-Using-Markov-Decision-Process-MDP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0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AC11-FB9D-4BE2-A9D7-98CD657A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Simulation and Testing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3B461-B926-490C-8386-2B70008E7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500" dirty="0" err="1"/>
              <a:t>mplement</a:t>
            </a:r>
            <a:r>
              <a:rPr lang="en-US" sz="2500" dirty="0"/>
              <a:t> the system in a simulation environment:</a:t>
            </a:r>
          </a:p>
          <a:p>
            <a:pPr marL="0" indent="0">
              <a:buNone/>
            </a:pPr>
            <a:r>
              <a:rPr lang="en-US" sz="2500" dirty="0"/>
              <a:t>1.</a:t>
            </a:r>
            <a:r>
              <a:rPr lang="en-US" sz="2500" b="1" dirty="0"/>
              <a:t>Environment Setup:</a:t>
            </a:r>
          </a:p>
          <a:p>
            <a:pPr marL="0" indent="0">
              <a:buNone/>
            </a:pPr>
            <a:r>
              <a:rPr lang="en-US" sz="2500" dirty="0"/>
              <a:t>                      o Use a grid-based or continuous simulation (e.g., Python with NumPy, </a:t>
            </a:r>
            <a:r>
              <a:rPr lang="en-US" sz="2500" dirty="0" err="1"/>
              <a:t>OpenAI</a:t>
            </a:r>
            <a:r>
              <a:rPr lang="en-US" sz="2500" dirty="0"/>
              <a:t> Gym, or ROS).</a:t>
            </a:r>
          </a:p>
          <a:p>
            <a:pPr marL="0" indent="0">
              <a:buNone/>
            </a:pPr>
            <a:r>
              <a:rPr lang="en-US" sz="2500" dirty="0"/>
              <a:t>                      o Model gas emissions and lava flows as stochastic processes.</a:t>
            </a:r>
          </a:p>
          <a:p>
            <a:pPr marL="0" indent="0">
              <a:buNone/>
            </a:pPr>
            <a:r>
              <a:rPr lang="en-US" sz="2500" b="1" dirty="0"/>
              <a:t>2.Agent Implementation:</a:t>
            </a:r>
          </a:p>
          <a:p>
            <a:pPr marL="0" indent="0">
              <a:buNone/>
            </a:pPr>
            <a:r>
              <a:rPr lang="en-US" sz="2500" dirty="0"/>
              <a:t>                     o Implement the MDP solver (value iteration, policy iteration, or RL).</a:t>
            </a:r>
          </a:p>
          <a:p>
            <a:pPr marL="0" indent="0">
              <a:buNone/>
            </a:pPr>
            <a:r>
              <a:rPr lang="en-US" sz="2500" dirty="0"/>
              <a:t>                     o Add safety checks and hazard avoidance logic.</a:t>
            </a:r>
          </a:p>
          <a:p>
            <a:pPr marL="0" indent="0">
              <a:buNone/>
            </a:pPr>
            <a:r>
              <a:rPr lang="en-US" sz="2500" b="1" dirty="0"/>
              <a:t>3.Evaluation Metrics:</a:t>
            </a:r>
          </a:p>
          <a:p>
            <a:pPr marL="0" indent="0">
              <a:buNone/>
            </a:pPr>
            <a:r>
              <a:rPr lang="en-US" sz="2500" dirty="0"/>
              <a:t>                     o Exploration Efficiency: Percentage of the field explored.</a:t>
            </a:r>
          </a:p>
          <a:p>
            <a:pPr marL="0" indent="0">
              <a:buNone/>
            </a:pPr>
            <a:r>
              <a:rPr lang="en-US" sz="2500" dirty="0"/>
              <a:t>                     o Safety: Number of times the agent enters hazardous areas.</a:t>
            </a:r>
          </a:p>
          <a:p>
            <a:pPr marL="0" indent="0">
              <a:buNone/>
            </a:pPr>
            <a:r>
              <a:rPr lang="en-US" sz="2500" dirty="0"/>
              <a:t>                     o </a:t>
            </a:r>
            <a:r>
              <a:rPr lang="en-US" sz="2500" dirty="0" err="1"/>
              <a:t>nergy</a:t>
            </a:r>
            <a:r>
              <a:rPr lang="en-US" sz="2500" dirty="0"/>
              <a:t> Usage: Total steps or energy consumed.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2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04DB-E82A-4EF1-806A-5975DBCE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Example Workflow</a:t>
            </a:r>
            <a:br>
              <a:rPr lang="en-US" sz="5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BD67-2373-4500-A95C-355BB71CB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Here’s how the system would operate:</a:t>
            </a:r>
          </a:p>
          <a:p>
            <a:pPr marL="0" indent="0">
              <a:buNone/>
            </a:pPr>
            <a:r>
              <a:rPr lang="en-US" dirty="0"/>
              <a:t>1.The agent starts at an initial position in the volcanic field.</a:t>
            </a:r>
          </a:p>
          <a:p>
            <a:pPr marL="0" indent="0">
              <a:buNone/>
            </a:pPr>
            <a:r>
              <a:rPr lang="en-US" dirty="0"/>
              <a:t>2.At each step:</a:t>
            </a:r>
          </a:p>
          <a:p>
            <a:pPr marL="0" indent="0">
              <a:buNone/>
            </a:pPr>
            <a:r>
              <a:rPr lang="en-US" dirty="0"/>
              <a:t>   o	Observe the current state (position, gas levels, lava presence, exploration map).</a:t>
            </a:r>
          </a:p>
          <a:p>
            <a:pPr marL="0" indent="0">
              <a:buNone/>
            </a:pPr>
            <a:r>
              <a:rPr lang="en-US" dirty="0"/>
              <a:t>   o	Use the MDP policy to choose the best action (e.g., move north, stay, sense).</a:t>
            </a:r>
          </a:p>
          <a:p>
            <a:pPr marL="0" indent="0">
              <a:buNone/>
            </a:pPr>
            <a:r>
              <a:rPr lang="en-US" dirty="0"/>
              <a:t>   o	Execute the action and transition to a new state based on transition probabilities.</a:t>
            </a:r>
          </a:p>
          <a:p>
            <a:pPr marL="0" indent="0">
              <a:buNone/>
            </a:pPr>
            <a:r>
              <a:rPr lang="en-US" dirty="0"/>
              <a:t>   o	Update the exploration map and reward function.</a:t>
            </a:r>
          </a:p>
          <a:p>
            <a:pPr marL="0" indent="0">
              <a:buNone/>
            </a:pPr>
            <a:r>
              <a:rPr lang="en-US" dirty="0"/>
              <a:t>3.Repeat until the field is sufficiently explored or the agent’s energy is depleted.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7EA2-766A-45D9-8680-69E02A8F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1. Define the Environment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7649-7819-49C0-9FA8-A39CF240E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volcanic field is a grid-based or continuous space with the following features: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b="1" dirty="0"/>
              <a:t>Terrain</a:t>
            </a:r>
            <a:r>
              <a:rPr lang="en-US" dirty="0"/>
              <a:t>: Uneven ground, obstacles, and safe paths.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b="1" dirty="0"/>
              <a:t>Hazards:</a:t>
            </a:r>
          </a:p>
          <a:p>
            <a:pPr marL="0" indent="0">
              <a:buNone/>
            </a:pPr>
            <a:r>
              <a:rPr lang="en-US" dirty="0"/>
              <a:t>          o	Gas Emissions: Areas with varying gas concentrations (e.g., low, medium, high).</a:t>
            </a:r>
          </a:p>
          <a:p>
            <a:pPr marL="0" indent="0">
              <a:buNone/>
            </a:pPr>
            <a:r>
              <a:rPr lang="en-US" dirty="0"/>
              <a:t>          o Lava Flows: Dynamic lava regions that can appear, disappear, or move over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b="1" dirty="0"/>
              <a:t>Targets:</a:t>
            </a:r>
            <a:r>
              <a:rPr lang="en-US" dirty="0"/>
              <a:t> Points of interest to explore or sample (e.g., specific locations for data collection).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4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F2FA-8097-42CC-81C2-F88A06C9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MDP Components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BF65-7204-488E-8327-6924BB10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Let’s define the MDP components explicitly:</a:t>
            </a:r>
          </a:p>
          <a:p>
            <a:pPr marL="0" indent="0">
              <a:buNone/>
            </a:pPr>
            <a:r>
              <a:rPr lang="en-US" b="1" dirty="0"/>
              <a:t>States (S)</a:t>
            </a:r>
          </a:p>
          <a:p>
            <a:pPr marL="0" indent="0">
              <a:buNone/>
            </a:pPr>
            <a:r>
              <a:rPr lang="en-US" dirty="0"/>
              <a:t>A state ss includes:</a:t>
            </a:r>
          </a:p>
          <a:p>
            <a:pPr marL="0" indent="0">
              <a:buNone/>
            </a:pPr>
            <a:r>
              <a:rPr lang="en-US" dirty="0"/>
              <a:t>•	</a:t>
            </a:r>
            <a:r>
              <a:rPr lang="en-US" b="1" dirty="0"/>
              <a:t>Agent Position:</a:t>
            </a:r>
            <a:r>
              <a:rPr lang="en-US" dirty="0"/>
              <a:t> (x , y)(x , y) coordinates in the grid.</a:t>
            </a:r>
          </a:p>
          <a:p>
            <a:pPr marL="0" indent="0">
              <a:buNone/>
            </a:pPr>
            <a:r>
              <a:rPr lang="en-US" dirty="0"/>
              <a:t>•	</a:t>
            </a:r>
            <a:r>
              <a:rPr lang="en-US" b="1" dirty="0"/>
              <a:t>Gas Concentration:</a:t>
            </a:r>
            <a:r>
              <a:rPr lang="en-US" dirty="0"/>
              <a:t> Levels in the surrounding area (e.g., low, medium, high).</a:t>
            </a:r>
          </a:p>
          <a:p>
            <a:pPr marL="0" indent="0">
              <a:buNone/>
            </a:pPr>
            <a:r>
              <a:rPr lang="en-US" dirty="0"/>
              <a:t>•	</a:t>
            </a:r>
            <a:r>
              <a:rPr lang="en-US" b="1" dirty="0"/>
              <a:t>Lava Presence:</a:t>
            </a:r>
            <a:r>
              <a:rPr lang="en-US" dirty="0"/>
              <a:t> Binary indicator (present or absent) in the surrounding area.</a:t>
            </a:r>
          </a:p>
          <a:p>
            <a:pPr marL="0" indent="0">
              <a:buNone/>
            </a:pPr>
            <a:r>
              <a:rPr lang="en-US" dirty="0"/>
              <a:t>•	</a:t>
            </a:r>
            <a:r>
              <a:rPr lang="en-US" b="1" dirty="0"/>
              <a:t>Exploration Map: </a:t>
            </a:r>
            <a:r>
              <a:rPr lang="en-US" dirty="0"/>
              <a:t>A representation of explored vs. unexplored regions (e.g., a grid of visited cells).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0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1C497-7EA0-4879-9284-1BE15874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936" y="2417197"/>
            <a:ext cx="10670650" cy="3784820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Actions (A)</a:t>
            </a:r>
            <a:endParaRPr lang="en-US" sz="24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agent can take the following actions: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 in four directions: 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Stay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Remain in place to observe or recharge.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Activate sensors to detect hazards (optional, if sensing is an explicit action).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Transition Probabilities (P)</a:t>
            </a:r>
            <a:endParaRPr lang="en-US" sz="24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environment evolves probabilistically: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Movement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Moving in a direction succeeds with probability p</a:t>
            </a:r>
            <a:r>
              <a:rPr lang="en-US" sz="2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(e.g., 0.9) but may fail due to slippage or obstacles.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 Dynamics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Gas concentration changes probabilistically over time (e.g., increases, decreases, or stays the same).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Lava Dynamics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Lava flows move or appear/disappear with some probability.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827E8-7AE1-475F-B3C9-8B402943C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Rewards (R)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reward function balances exploration and safety: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Exploration Reward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+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Rexplore+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Rexplore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​ for visiting unexplored cells.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Reward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+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Rtarget+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Rtarget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​ for reaching specific points of interest.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Hazard Penalty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−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Rgas−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Rgas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​ or −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Rlava−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Rlava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​ for entering areas with high gas concentration or lava.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Penalty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−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Rstep−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Rstep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​ for each step to encourage efficiency.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Safety Bonus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+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Rsafe+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Rsafe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​ for staying in safe areas for extended periods.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2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50BB-C383-4245-9538-B959307E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Policy Design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97AD6-1914-408C-AC33-951F1A603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goal is to find a policy ππ that maximizes the cumulative reward. The policy should:</a:t>
            </a:r>
          </a:p>
          <a:p>
            <a:pPr marL="0" indent="0">
              <a:buNone/>
            </a:pPr>
            <a:r>
              <a:rPr lang="en-US" dirty="0"/>
              <a:t>•Prioritize exploration of new areas.</a:t>
            </a:r>
          </a:p>
          <a:p>
            <a:pPr marL="0" indent="0">
              <a:buNone/>
            </a:pPr>
            <a:r>
              <a:rPr lang="en-US" dirty="0"/>
              <a:t>•Avoid hazardous regions (gas and lava).</a:t>
            </a:r>
          </a:p>
          <a:p>
            <a:pPr marL="0" indent="0">
              <a:buNone/>
            </a:pPr>
            <a:r>
              <a:rPr lang="en-US" dirty="0"/>
              <a:t>•Balance exploration with energy efficiency.</a:t>
            </a:r>
          </a:p>
        </p:txBody>
      </p:sp>
    </p:spTree>
    <p:extLst>
      <p:ext uri="{BB962C8B-B14F-4D97-AF65-F5344CB8AC3E}">
        <p14:creationId xmlns:p14="http://schemas.microsoft.com/office/powerpoint/2010/main" val="76448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6495-495F-46AF-B4F9-1A1506B9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Solving the MDP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9565-A530-4C71-8FD3-BFFBCA0E0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/>
              <a:t>To solve the MDP, we can use value iteration or policy iteration. Here’s how: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/>
              <a:t>Value Iteration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/>
              <a:t>1.	Initialize a value function V(s)V(s) for all states.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/>
              <a:t>2.	Iteratively update the value function using the Bellman equation: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/>
              <a:t>V(s)=</a:t>
            </a:r>
            <a:r>
              <a:rPr lang="en-US" sz="1200" dirty="0" err="1"/>
              <a:t>max⁡a</a:t>
            </a:r>
            <a:r>
              <a:rPr lang="en-US" sz="1200" dirty="0"/>
              <a:t>(R(</a:t>
            </a:r>
            <a:r>
              <a:rPr lang="en-US" sz="1200" dirty="0" err="1"/>
              <a:t>s,a</a:t>
            </a:r>
            <a:r>
              <a:rPr lang="en-US" sz="1200" dirty="0"/>
              <a:t>)+</a:t>
            </a:r>
            <a:r>
              <a:rPr lang="en-US" sz="1200" dirty="0" err="1"/>
              <a:t>γ∑s′P</a:t>
            </a:r>
            <a:r>
              <a:rPr lang="en-US" sz="1200" dirty="0"/>
              <a:t>(s′∣</a:t>
            </a:r>
            <a:r>
              <a:rPr lang="en-US" sz="1200" dirty="0" err="1"/>
              <a:t>s,a</a:t>
            </a:r>
            <a:r>
              <a:rPr lang="en-US" sz="1200" dirty="0"/>
              <a:t>)V(s′))V(s)=</a:t>
            </a:r>
            <a:r>
              <a:rPr lang="en-US" sz="1200" dirty="0" err="1"/>
              <a:t>amax</a:t>
            </a:r>
            <a:r>
              <a:rPr lang="en-US" sz="1200" dirty="0"/>
              <a:t>(R(</a:t>
            </a:r>
            <a:r>
              <a:rPr lang="en-US" sz="1200" dirty="0" err="1"/>
              <a:t>s,a</a:t>
            </a:r>
            <a:r>
              <a:rPr lang="en-US" sz="1200" dirty="0"/>
              <a:t>)+</a:t>
            </a:r>
            <a:r>
              <a:rPr lang="en-US" sz="1200" dirty="0" err="1"/>
              <a:t>γs</a:t>
            </a:r>
            <a:r>
              <a:rPr lang="en-US" sz="1200" dirty="0"/>
              <a:t>′∑P(s′∣</a:t>
            </a:r>
            <a:r>
              <a:rPr lang="en-US" sz="1200" dirty="0" err="1"/>
              <a:t>s,a</a:t>
            </a:r>
            <a:r>
              <a:rPr lang="en-US" sz="1200" dirty="0"/>
              <a:t>)V(s′))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/>
              <a:t>where: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/>
              <a:t>        o	R(</a:t>
            </a:r>
            <a:r>
              <a:rPr lang="en-US" sz="1200" dirty="0" err="1"/>
              <a:t>s,a</a:t>
            </a:r>
            <a:r>
              <a:rPr lang="en-US" sz="1200" dirty="0"/>
              <a:t>)R(</a:t>
            </a:r>
            <a:r>
              <a:rPr lang="en-US" sz="1200" dirty="0" err="1"/>
              <a:t>s,a</a:t>
            </a:r>
            <a:r>
              <a:rPr lang="en-US" sz="1200" dirty="0"/>
              <a:t>) is the reward for taking action aa in state ss.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/>
              <a:t>        o	P(s′∣</a:t>
            </a:r>
            <a:r>
              <a:rPr lang="en-US" sz="1200" dirty="0" err="1"/>
              <a:t>s,a</a:t>
            </a:r>
            <a:r>
              <a:rPr lang="en-US" sz="1200" dirty="0"/>
              <a:t>)P(s′∣</a:t>
            </a:r>
            <a:r>
              <a:rPr lang="en-US" sz="1200" dirty="0" err="1"/>
              <a:t>s,a</a:t>
            </a:r>
            <a:r>
              <a:rPr lang="en-US" sz="1200" dirty="0"/>
              <a:t>) is the transition probability to state s′s′.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/>
              <a:t>        o	</a:t>
            </a:r>
            <a:r>
              <a:rPr lang="en-US" sz="1200" dirty="0" err="1"/>
              <a:t>γγ</a:t>
            </a:r>
            <a:r>
              <a:rPr lang="en-US" sz="1200" dirty="0"/>
              <a:t> is the discount factor (e.g., 0.9) to prioritize immediate rewards.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/>
              <a:t>3.	Repeat until convergence.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dirty="0"/>
              <a:t>4.	Extract the optimal policy π(s)π(s) by choosing the action that maximizes the expected value.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429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60F1-9420-46CE-8368-449DC9528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Reinforcement Learning (RL)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transition probabilities are unknown, use RL algorithms like 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Q-learning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or 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 Q-Networks (DQN)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agent interacts with the environment and learns the optimal policy through trial and error.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a reward function that balances exploration and safety.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BC36-49F1-4CEE-8AF4-141A1546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Safety Mechanisms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65D8-2995-4EA7-9E6F-E0DE6F79E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Hazard Avoidance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ensure the agent’s safety: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 high penalties to states with high gas concentration or lava presence.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a risk threshold: if the probability of entering a hazardous state exceeds a threshold, avoid the action.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Backup Plans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agent detects a hazard, it should have predefined escape routes or safe zones to retreat to.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Energy Management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battery/energy levels in the state and penalize actions that deplete energy too quickly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7018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</TotalTime>
  <Words>1078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Courier New</vt:lpstr>
      <vt:lpstr>Garamond</vt:lpstr>
      <vt:lpstr>Organic</vt:lpstr>
      <vt:lpstr>CSE 440</vt:lpstr>
      <vt:lpstr>1. Define the Environment </vt:lpstr>
      <vt:lpstr>2. MDP Components </vt:lpstr>
      <vt:lpstr>PowerPoint Presentation</vt:lpstr>
      <vt:lpstr>PowerPoint Presentation</vt:lpstr>
      <vt:lpstr>3. Policy Design </vt:lpstr>
      <vt:lpstr>4. Solving the MDP </vt:lpstr>
      <vt:lpstr>PowerPoint Presentation</vt:lpstr>
      <vt:lpstr>5. Safety Mechanisms </vt:lpstr>
      <vt:lpstr>6. Simulation and Testing </vt:lpstr>
      <vt:lpstr>7. Example Workflow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440</dc:title>
  <dc:creator>Jabir Mahmud</dc:creator>
  <cp:lastModifiedBy>Jabir Mahmud</cp:lastModifiedBy>
  <cp:revision>1</cp:revision>
  <dcterms:created xsi:type="dcterms:W3CDTF">2025-02-24T18:04:11Z</dcterms:created>
  <dcterms:modified xsi:type="dcterms:W3CDTF">2025-02-24T18:46:13Z</dcterms:modified>
</cp:coreProperties>
</file>