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74" r:id="rId5"/>
    <p:sldId id="275" r:id="rId6"/>
    <p:sldId id="261" r:id="rId7"/>
    <p:sldId id="276" r:id="rId8"/>
    <p:sldId id="258" r:id="rId9"/>
    <p:sldId id="259" r:id="rId10"/>
    <p:sldId id="278" r:id="rId11"/>
    <p:sldId id="260" r:id="rId12"/>
    <p:sldId id="263" r:id="rId13"/>
    <p:sldId id="262" r:id="rId14"/>
    <p:sldId id="264" r:id="rId15"/>
    <p:sldId id="265" r:id="rId16"/>
    <p:sldId id="277" r:id="rId17"/>
    <p:sldId id="279" r:id="rId18"/>
    <p:sldId id="267" r:id="rId19"/>
    <p:sldId id="268" r:id="rId20"/>
    <p:sldId id="270" r:id="rId21"/>
    <p:sldId id="269" r:id="rId22"/>
    <p:sldId id="271" r:id="rId23"/>
    <p:sldId id="272" r:id="rId24"/>
    <p:sldId id="266" r:id="rId25"/>
    <p:sldId id="280" r:id="rId26"/>
    <p:sldId id="281"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0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2CA6-C982-674D-3996-79591195B091}"/>
              </a:ext>
            </a:extLst>
          </p:cNvPr>
          <p:cNvSpPr>
            <a:spLocks noGrp="1"/>
          </p:cNvSpPr>
          <p:nvPr>
            <p:ph type="ctrTitle"/>
          </p:nvPr>
        </p:nvSpPr>
        <p:spPr>
          <a:xfrm>
            <a:off x="2286001" y="1924599"/>
            <a:ext cx="11983916" cy="3008801"/>
          </a:xfrm>
        </p:spPr>
        <p:txBody>
          <a:bodyPr>
            <a:normAutofit fontScale="90000"/>
          </a:bodyPr>
          <a:lstStyle/>
          <a:p>
            <a:r>
              <a:rPr lang="en-US" dirty="0">
                <a:solidFill>
                  <a:srgbClr val="002060"/>
                </a:solidFill>
              </a:rPr>
              <a:t>Learning </a:t>
            </a:r>
            <a:br>
              <a:rPr lang="en-US" dirty="0">
                <a:solidFill>
                  <a:srgbClr val="002060"/>
                </a:solidFill>
              </a:rPr>
            </a:br>
            <a:r>
              <a:rPr lang="en-US" dirty="0">
                <a:solidFill>
                  <a:srgbClr val="002060"/>
                </a:solidFill>
              </a:rPr>
              <a:t>           	 and</a:t>
            </a:r>
            <a:br>
              <a:rPr lang="en-US" dirty="0">
                <a:solidFill>
                  <a:srgbClr val="002060"/>
                </a:solidFill>
              </a:rPr>
            </a:br>
            <a:r>
              <a:rPr lang="en-US" dirty="0">
                <a:solidFill>
                  <a:srgbClr val="002060"/>
                </a:solidFill>
              </a:rPr>
              <a:t> 			development </a:t>
            </a:r>
            <a:br>
              <a:rPr lang="en-US" dirty="0">
                <a:solidFill>
                  <a:srgbClr val="002060"/>
                </a:solidFill>
              </a:rPr>
            </a:br>
            <a:r>
              <a:rPr lang="en-US" dirty="0">
                <a:solidFill>
                  <a:srgbClr val="002060"/>
                </a:solidFill>
              </a:rPr>
              <a:t>					management </a:t>
            </a:r>
            <a:br>
              <a:rPr lang="en-US" dirty="0">
                <a:solidFill>
                  <a:srgbClr val="002060"/>
                </a:solidFill>
              </a:rPr>
            </a:br>
            <a:r>
              <a:rPr lang="en-US" dirty="0">
                <a:solidFill>
                  <a:srgbClr val="002060"/>
                </a:solidFill>
              </a:rPr>
              <a:t> 						application</a:t>
            </a:r>
            <a:endParaRPr lang="en-IN" dirty="0">
              <a:solidFill>
                <a:srgbClr val="002060"/>
              </a:solidFill>
            </a:endParaRPr>
          </a:p>
        </p:txBody>
      </p:sp>
      <p:sp>
        <p:nvSpPr>
          <p:cNvPr id="3" name="TextBox 2">
            <a:extLst>
              <a:ext uri="{FF2B5EF4-FFF2-40B4-BE49-F238E27FC236}">
                <a16:creationId xmlns:a16="http://schemas.microsoft.com/office/drawing/2014/main" id="{C79F51E3-9211-BACE-79AA-32E63E234300}"/>
              </a:ext>
            </a:extLst>
          </p:cNvPr>
          <p:cNvSpPr txBox="1"/>
          <p:nvPr/>
        </p:nvSpPr>
        <p:spPr>
          <a:xfrm>
            <a:off x="9601201" y="5262283"/>
            <a:ext cx="2429435" cy="369332"/>
          </a:xfrm>
          <a:prstGeom prst="rect">
            <a:avLst/>
          </a:prstGeom>
          <a:noFill/>
        </p:spPr>
        <p:txBody>
          <a:bodyPr wrap="square" rtlCol="0">
            <a:spAutoFit/>
          </a:bodyPr>
          <a:lstStyle/>
          <a:p>
            <a:r>
              <a:rPr lang="en-IN" dirty="0"/>
              <a:t>JABITHA PATAKAMSETTI</a:t>
            </a:r>
          </a:p>
        </p:txBody>
      </p:sp>
    </p:spTree>
    <p:extLst>
      <p:ext uri="{BB962C8B-B14F-4D97-AF65-F5344CB8AC3E}">
        <p14:creationId xmlns:p14="http://schemas.microsoft.com/office/powerpoint/2010/main" val="363805038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0D2CE-B9B9-D23F-13F9-1C8CF6468D9A}"/>
              </a:ext>
            </a:extLst>
          </p:cNvPr>
          <p:cNvSpPr txBox="1"/>
          <p:nvPr/>
        </p:nvSpPr>
        <p:spPr>
          <a:xfrm>
            <a:off x="995728" y="1072634"/>
            <a:ext cx="6106258" cy="369332"/>
          </a:xfrm>
          <a:prstGeom prst="rect">
            <a:avLst/>
          </a:prstGeom>
          <a:noFill/>
        </p:spPr>
        <p:txBody>
          <a:bodyPr wrap="square">
            <a:spAutoFit/>
          </a:bodyPr>
          <a:lstStyle/>
          <a:p>
            <a:r>
              <a:rPr lang="en-US" b="1" i="1" dirty="0">
                <a:solidFill>
                  <a:srgbClr val="002060"/>
                </a:solidFill>
              </a:rPr>
              <a:t>Signup Page:</a:t>
            </a:r>
            <a:endParaRPr lang="en-IN" b="1" i="1" dirty="0">
              <a:solidFill>
                <a:srgbClr val="002060"/>
              </a:solidFill>
            </a:endParaRPr>
          </a:p>
        </p:txBody>
      </p:sp>
      <p:pic>
        <p:nvPicPr>
          <p:cNvPr id="5" name="Picture 4">
            <a:extLst>
              <a:ext uri="{FF2B5EF4-FFF2-40B4-BE49-F238E27FC236}">
                <a16:creationId xmlns:a16="http://schemas.microsoft.com/office/drawing/2014/main" id="{453F0E02-8388-F2DB-6308-F46A580D6AA6}"/>
              </a:ext>
            </a:extLst>
          </p:cNvPr>
          <p:cNvPicPr>
            <a:picLocks noChangeAspect="1"/>
          </p:cNvPicPr>
          <p:nvPr/>
        </p:nvPicPr>
        <p:blipFill>
          <a:blip r:embed="rId2"/>
          <a:stretch>
            <a:fillRect/>
          </a:stretch>
        </p:blipFill>
        <p:spPr>
          <a:xfrm>
            <a:off x="2044002" y="1665515"/>
            <a:ext cx="4389455" cy="4914899"/>
          </a:xfrm>
          <a:prstGeom prst="rect">
            <a:avLst/>
          </a:prstGeom>
        </p:spPr>
      </p:pic>
      <p:pic>
        <p:nvPicPr>
          <p:cNvPr id="7" name="Picture 6">
            <a:extLst>
              <a:ext uri="{FF2B5EF4-FFF2-40B4-BE49-F238E27FC236}">
                <a16:creationId xmlns:a16="http://schemas.microsoft.com/office/drawing/2014/main" id="{4FAA4F14-8686-0C16-2D4A-6F218052C83B}"/>
              </a:ext>
            </a:extLst>
          </p:cNvPr>
          <p:cNvPicPr>
            <a:picLocks noChangeAspect="1"/>
          </p:cNvPicPr>
          <p:nvPr/>
        </p:nvPicPr>
        <p:blipFill>
          <a:blip r:embed="rId3"/>
          <a:stretch>
            <a:fillRect/>
          </a:stretch>
        </p:blipFill>
        <p:spPr>
          <a:xfrm>
            <a:off x="6694714" y="2093513"/>
            <a:ext cx="4389455" cy="4486901"/>
          </a:xfrm>
          <a:prstGeom prst="rect">
            <a:avLst/>
          </a:prstGeom>
        </p:spPr>
      </p:pic>
    </p:spTree>
    <p:extLst>
      <p:ext uri="{BB962C8B-B14F-4D97-AF65-F5344CB8AC3E}">
        <p14:creationId xmlns:p14="http://schemas.microsoft.com/office/powerpoint/2010/main" val="250104739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CA681C4-992D-AA1B-8CE6-4136D11EC4B0}"/>
              </a:ext>
            </a:extLst>
          </p:cNvPr>
          <p:cNvSpPr txBox="1"/>
          <p:nvPr/>
        </p:nvSpPr>
        <p:spPr>
          <a:xfrm>
            <a:off x="1134207" y="615462"/>
            <a:ext cx="6299688" cy="2062103"/>
          </a:xfrm>
          <a:prstGeom prst="rect">
            <a:avLst/>
          </a:prstGeom>
          <a:noFill/>
        </p:spPr>
        <p:txBody>
          <a:bodyPr wrap="square">
            <a:spAutoFit/>
          </a:bodyPr>
          <a:lstStyle/>
          <a:p>
            <a:r>
              <a:rPr lang="en-US" b="1" i="1" dirty="0">
                <a:solidFill>
                  <a:srgbClr val="002060"/>
                </a:solidFill>
              </a:rPr>
              <a:t>Manager Page:</a:t>
            </a:r>
          </a:p>
          <a:p>
            <a:endParaRPr lang="en-US" dirty="0"/>
          </a:p>
          <a:p>
            <a:pPr marL="285750" indent="-285750">
              <a:buFont typeface="Arial" panose="020B0604020202020204" pitchFamily="34" charset="0"/>
              <a:buChar char="•"/>
            </a:pPr>
            <a:r>
              <a:rPr lang="en-US" dirty="0"/>
              <a:t>In manager page where we have Total Requests, Completed Requests and Pending Requests status</a:t>
            </a:r>
          </a:p>
          <a:p>
            <a:pPr marL="285750" indent="-285750">
              <a:buFont typeface="Arial" panose="020B0604020202020204" pitchFamily="34" charset="0"/>
              <a:buChar char="•"/>
            </a:pPr>
            <a:r>
              <a:rPr lang="en-US" dirty="0"/>
              <a:t>We have Training request Details </a:t>
            </a:r>
          </a:p>
          <a:p>
            <a:pPr marL="285750" indent="-285750">
              <a:buFont typeface="Arial" panose="020B0604020202020204" pitchFamily="34" charset="0"/>
              <a:buChar char="•"/>
            </a:pPr>
            <a:r>
              <a:rPr lang="en-US" dirty="0"/>
              <a:t>We have Create New Request where we can create request</a:t>
            </a:r>
          </a:p>
          <a:p>
            <a:endParaRPr lang="en-US" dirty="0"/>
          </a:p>
        </p:txBody>
      </p:sp>
      <p:pic>
        <p:nvPicPr>
          <p:cNvPr id="5" name="Picture 4">
            <a:extLst>
              <a:ext uri="{FF2B5EF4-FFF2-40B4-BE49-F238E27FC236}">
                <a16:creationId xmlns:a16="http://schemas.microsoft.com/office/drawing/2014/main" id="{75B3B526-C8E3-6B81-3714-7DEB79B656C8}"/>
              </a:ext>
            </a:extLst>
          </p:cNvPr>
          <p:cNvPicPr>
            <a:picLocks noChangeAspect="1"/>
          </p:cNvPicPr>
          <p:nvPr/>
        </p:nvPicPr>
        <p:blipFill>
          <a:blip r:embed="rId2"/>
          <a:stretch>
            <a:fillRect/>
          </a:stretch>
        </p:blipFill>
        <p:spPr>
          <a:xfrm>
            <a:off x="989763" y="2797073"/>
            <a:ext cx="5404757" cy="2766726"/>
          </a:xfrm>
          <a:prstGeom prst="rect">
            <a:avLst/>
          </a:prstGeom>
        </p:spPr>
      </p:pic>
      <p:pic>
        <p:nvPicPr>
          <p:cNvPr id="8" name="Picture 7">
            <a:extLst>
              <a:ext uri="{FF2B5EF4-FFF2-40B4-BE49-F238E27FC236}">
                <a16:creationId xmlns:a16="http://schemas.microsoft.com/office/drawing/2014/main" id="{8065AD19-4248-957F-8C9C-F5696159F876}"/>
              </a:ext>
            </a:extLst>
          </p:cNvPr>
          <p:cNvPicPr>
            <a:picLocks noChangeAspect="1"/>
          </p:cNvPicPr>
          <p:nvPr/>
        </p:nvPicPr>
        <p:blipFill>
          <a:blip r:embed="rId3"/>
          <a:stretch>
            <a:fillRect/>
          </a:stretch>
        </p:blipFill>
        <p:spPr>
          <a:xfrm>
            <a:off x="6538965" y="2778370"/>
            <a:ext cx="4803950" cy="2766726"/>
          </a:xfrm>
          <a:prstGeom prst="rect">
            <a:avLst/>
          </a:prstGeom>
        </p:spPr>
      </p:pic>
    </p:spTree>
    <p:extLst>
      <p:ext uri="{BB962C8B-B14F-4D97-AF65-F5344CB8AC3E}">
        <p14:creationId xmlns:p14="http://schemas.microsoft.com/office/powerpoint/2010/main" val="120032192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B3E321-5400-20A2-E9F2-0DC563AA4961}"/>
              </a:ext>
            </a:extLst>
          </p:cNvPr>
          <p:cNvSpPr txBox="1"/>
          <p:nvPr/>
        </p:nvSpPr>
        <p:spPr>
          <a:xfrm>
            <a:off x="1934308" y="1028700"/>
            <a:ext cx="7930661" cy="1477328"/>
          </a:xfrm>
          <a:prstGeom prst="rect">
            <a:avLst/>
          </a:prstGeom>
          <a:noFill/>
        </p:spPr>
        <p:txBody>
          <a:bodyPr wrap="square" rtlCol="0">
            <a:spAutoFit/>
          </a:bodyPr>
          <a:lstStyle/>
          <a:p>
            <a:endParaRPr lang="en-IN" dirty="0">
              <a:solidFill>
                <a:schemeClr val="bg2">
                  <a:lumMod val="75000"/>
                </a:schemeClr>
              </a:solidFill>
            </a:endParaRPr>
          </a:p>
          <a:p>
            <a:r>
              <a:rPr lang="en-IN" dirty="0">
                <a:solidFill>
                  <a:srgbClr val="002060"/>
                </a:solidFill>
              </a:rPr>
              <a:t>Challenges:</a:t>
            </a:r>
          </a:p>
          <a:p>
            <a:endParaRPr lang="en-IN" dirty="0">
              <a:solidFill>
                <a:schemeClr val="bg2">
                  <a:lumMod val="75000"/>
                </a:schemeClr>
              </a:solidFill>
              <a:highlight>
                <a:srgbClr val="C0C0C0"/>
              </a:highlight>
            </a:endParaRPr>
          </a:p>
          <a:p>
            <a:r>
              <a:rPr lang="en-IN" dirty="0"/>
              <a:t>1.Facing issue while installing Django and setup environment</a:t>
            </a:r>
          </a:p>
          <a:p>
            <a:r>
              <a:rPr lang="en-IN" dirty="0"/>
              <a:t>2.Facing an issue while configure it.</a:t>
            </a:r>
          </a:p>
        </p:txBody>
      </p:sp>
    </p:spTree>
    <p:extLst>
      <p:ext uri="{BB962C8B-B14F-4D97-AF65-F5344CB8AC3E}">
        <p14:creationId xmlns:p14="http://schemas.microsoft.com/office/powerpoint/2010/main" val="145471610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CAC9FC-E7D4-D34B-58C3-CD6AC7FEAB98}"/>
              </a:ext>
            </a:extLst>
          </p:cNvPr>
          <p:cNvSpPr/>
          <p:nvPr/>
        </p:nvSpPr>
        <p:spPr>
          <a:xfrm>
            <a:off x="1007417" y="813220"/>
            <a:ext cx="3547767" cy="923330"/>
          </a:xfrm>
          <a:prstGeom prst="rect">
            <a:avLst/>
          </a:prstGeom>
          <a:noFill/>
        </p:spPr>
        <p:txBody>
          <a:bodyPr wrap="none" lIns="91440" tIns="45720" rIns="91440" bIns="45720">
            <a:spAutoFit/>
          </a:bodyPr>
          <a:lstStyle/>
          <a:p>
            <a:pPr algn="ctr"/>
            <a:r>
              <a:rPr lang="en-US" sz="5400" b="0" cap="none" spc="0" dirty="0">
                <a:ln w="0"/>
                <a:solidFill>
                  <a:srgbClr val="002060"/>
                </a:solidFill>
                <a:effectLst>
                  <a:reflection blurRad="6350" stA="53000" endA="300" endPos="35500" dir="5400000" sy="-90000" algn="bl" rotWithShape="0"/>
                </a:effectLst>
              </a:rPr>
              <a:t>Milestone-2:</a:t>
            </a:r>
          </a:p>
        </p:txBody>
      </p:sp>
      <p:sp>
        <p:nvSpPr>
          <p:cNvPr id="5" name="TextBox 4">
            <a:extLst>
              <a:ext uri="{FF2B5EF4-FFF2-40B4-BE49-F238E27FC236}">
                <a16:creationId xmlns:a16="http://schemas.microsoft.com/office/drawing/2014/main" id="{A3D272E7-8A66-37AA-703C-B08250A83B3D}"/>
              </a:ext>
            </a:extLst>
          </p:cNvPr>
          <p:cNvSpPr txBox="1"/>
          <p:nvPr/>
        </p:nvSpPr>
        <p:spPr>
          <a:xfrm>
            <a:off x="2939563" y="2233054"/>
            <a:ext cx="58732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milestone-2 We have 2 Modules </a:t>
            </a:r>
          </a:p>
          <a:p>
            <a:r>
              <a:rPr lang="en-US" dirty="0"/>
              <a:t>   </a:t>
            </a:r>
          </a:p>
          <a:p>
            <a:r>
              <a:rPr lang="en-US" dirty="0"/>
              <a:t>     1.Course Creation And Assignment</a:t>
            </a:r>
          </a:p>
          <a:p>
            <a:r>
              <a:rPr lang="en-US" dirty="0"/>
              <a:t>      </a:t>
            </a:r>
          </a:p>
          <a:p>
            <a:r>
              <a:rPr lang="en-US" dirty="0"/>
              <a:t>     2.Employee Progress Tracking</a:t>
            </a:r>
          </a:p>
          <a:p>
            <a:endParaRPr lang="en-US" dirty="0"/>
          </a:p>
          <a:p>
            <a:pPr marL="285750" indent="-285750">
              <a:buFont typeface="Arial" panose="020B0604020202020204" pitchFamily="34" charset="0"/>
              <a:buChar char="•"/>
            </a:pPr>
            <a:r>
              <a:rPr lang="en-US" dirty="0"/>
              <a:t>We created Admin page and Employee page</a:t>
            </a:r>
          </a:p>
          <a:p>
            <a:endParaRPr lang="en-US" dirty="0"/>
          </a:p>
          <a:p>
            <a:endParaRPr lang="en-US" dirty="0"/>
          </a:p>
        </p:txBody>
      </p:sp>
      <p:pic>
        <p:nvPicPr>
          <p:cNvPr id="1026" name="Picture 2">
            <a:extLst>
              <a:ext uri="{FF2B5EF4-FFF2-40B4-BE49-F238E27FC236}">
                <a16:creationId xmlns:a16="http://schemas.microsoft.com/office/drawing/2014/main" id="{E584BA05-DC11-3B41-0643-97E79118C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492" y="3626827"/>
            <a:ext cx="2760784" cy="20705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8B4535-B81B-FC5B-CF09-E4E3491A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11" y="1215441"/>
            <a:ext cx="2129204" cy="21292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8005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6D9CD6-0989-3806-6C93-A3D82DC7A6BD}"/>
              </a:ext>
            </a:extLst>
          </p:cNvPr>
          <p:cNvSpPr txBox="1"/>
          <p:nvPr/>
        </p:nvSpPr>
        <p:spPr>
          <a:xfrm>
            <a:off x="979713" y="832757"/>
            <a:ext cx="2775858" cy="584775"/>
          </a:xfrm>
          <a:prstGeom prst="rect">
            <a:avLst/>
          </a:prstGeom>
          <a:noFill/>
        </p:spPr>
        <p:txBody>
          <a:bodyPr wrap="square" rtlCol="0">
            <a:spAutoFit/>
          </a:bodyPr>
          <a:lstStyle/>
          <a:p>
            <a:r>
              <a:rPr lang="en-US" sz="3200" dirty="0">
                <a:solidFill>
                  <a:srgbClr val="002060"/>
                </a:solidFill>
              </a:rPr>
              <a:t>Admin page:</a:t>
            </a:r>
            <a:endParaRPr lang="en-IN" sz="3200" dirty="0">
              <a:solidFill>
                <a:srgbClr val="002060"/>
              </a:solidFill>
            </a:endParaRPr>
          </a:p>
        </p:txBody>
      </p:sp>
      <p:pic>
        <p:nvPicPr>
          <p:cNvPr id="4" name="Picture 3">
            <a:extLst>
              <a:ext uri="{FF2B5EF4-FFF2-40B4-BE49-F238E27FC236}">
                <a16:creationId xmlns:a16="http://schemas.microsoft.com/office/drawing/2014/main" id="{419928E9-1480-FB7E-812E-AEC993F87139}"/>
              </a:ext>
            </a:extLst>
          </p:cNvPr>
          <p:cNvPicPr>
            <a:picLocks noChangeAspect="1"/>
          </p:cNvPicPr>
          <p:nvPr/>
        </p:nvPicPr>
        <p:blipFill>
          <a:blip r:embed="rId2"/>
          <a:stretch>
            <a:fillRect/>
          </a:stretch>
        </p:blipFill>
        <p:spPr>
          <a:xfrm>
            <a:off x="1649185" y="1684415"/>
            <a:ext cx="9601201" cy="2985556"/>
          </a:xfrm>
          <a:prstGeom prst="rect">
            <a:avLst/>
          </a:prstGeom>
        </p:spPr>
      </p:pic>
      <p:pic>
        <p:nvPicPr>
          <p:cNvPr id="7" name="Picture 6">
            <a:extLst>
              <a:ext uri="{FF2B5EF4-FFF2-40B4-BE49-F238E27FC236}">
                <a16:creationId xmlns:a16="http://schemas.microsoft.com/office/drawing/2014/main" id="{400A6BF2-4D6E-C506-7184-1C37774119F9}"/>
              </a:ext>
            </a:extLst>
          </p:cNvPr>
          <p:cNvPicPr>
            <a:picLocks noChangeAspect="1"/>
          </p:cNvPicPr>
          <p:nvPr/>
        </p:nvPicPr>
        <p:blipFill>
          <a:blip r:embed="rId3"/>
          <a:stretch>
            <a:fillRect/>
          </a:stretch>
        </p:blipFill>
        <p:spPr>
          <a:xfrm>
            <a:off x="1649185" y="4669971"/>
            <a:ext cx="9601201" cy="1992086"/>
          </a:xfrm>
          <a:prstGeom prst="rect">
            <a:avLst/>
          </a:prstGeom>
        </p:spPr>
      </p:pic>
    </p:spTree>
    <p:extLst>
      <p:ext uri="{BB962C8B-B14F-4D97-AF65-F5344CB8AC3E}">
        <p14:creationId xmlns:p14="http://schemas.microsoft.com/office/powerpoint/2010/main" val="127386513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827E6-F20A-C509-BAF5-A78523829A24}"/>
              </a:ext>
            </a:extLst>
          </p:cNvPr>
          <p:cNvSpPr txBox="1"/>
          <p:nvPr/>
        </p:nvSpPr>
        <p:spPr>
          <a:xfrm>
            <a:off x="800100" y="1240972"/>
            <a:ext cx="2906485" cy="523220"/>
          </a:xfrm>
          <a:prstGeom prst="rect">
            <a:avLst/>
          </a:prstGeom>
          <a:noFill/>
        </p:spPr>
        <p:txBody>
          <a:bodyPr wrap="square" rtlCol="0">
            <a:spAutoFit/>
          </a:bodyPr>
          <a:lstStyle/>
          <a:p>
            <a:r>
              <a:rPr lang="en-US" sz="2800" dirty="0">
                <a:solidFill>
                  <a:srgbClr val="002060"/>
                </a:solidFill>
              </a:rPr>
              <a:t>Employee page:</a:t>
            </a:r>
            <a:endParaRPr lang="en-IN" sz="2800" dirty="0">
              <a:solidFill>
                <a:srgbClr val="002060"/>
              </a:solidFill>
            </a:endParaRPr>
          </a:p>
        </p:txBody>
      </p:sp>
      <p:pic>
        <p:nvPicPr>
          <p:cNvPr id="5" name="Picture 4">
            <a:extLst>
              <a:ext uri="{FF2B5EF4-FFF2-40B4-BE49-F238E27FC236}">
                <a16:creationId xmlns:a16="http://schemas.microsoft.com/office/drawing/2014/main" id="{4C75A2FF-9DE8-980F-E995-DC083457E557}"/>
              </a:ext>
            </a:extLst>
          </p:cNvPr>
          <p:cNvPicPr>
            <a:picLocks noChangeAspect="1"/>
          </p:cNvPicPr>
          <p:nvPr/>
        </p:nvPicPr>
        <p:blipFill>
          <a:blip r:embed="rId2"/>
          <a:stretch>
            <a:fillRect/>
          </a:stretch>
        </p:blipFill>
        <p:spPr>
          <a:xfrm>
            <a:off x="1436914" y="1943160"/>
            <a:ext cx="9846129" cy="4392326"/>
          </a:xfrm>
          <a:prstGeom prst="rect">
            <a:avLst/>
          </a:prstGeom>
        </p:spPr>
      </p:pic>
    </p:spTree>
    <p:extLst>
      <p:ext uri="{BB962C8B-B14F-4D97-AF65-F5344CB8AC3E}">
        <p14:creationId xmlns:p14="http://schemas.microsoft.com/office/powerpoint/2010/main" val="142959011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3D613-44E7-4EB6-6D59-5B93E18D41C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74F2387-1E3A-E9F2-3567-B84609E6181F}"/>
              </a:ext>
            </a:extLst>
          </p:cNvPr>
          <p:cNvSpPr txBox="1"/>
          <p:nvPr/>
        </p:nvSpPr>
        <p:spPr>
          <a:xfrm>
            <a:off x="1055077" y="924449"/>
            <a:ext cx="2906485" cy="523220"/>
          </a:xfrm>
          <a:prstGeom prst="rect">
            <a:avLst/>
          </a:prstGeom>
          <a:noFill/>
        </p:spPr>
        <p:txBody>
          <a:bodyPr wrap="square" rtlCol="0">
            <a:spAutoFit/>
          </a:bodyPr>
          <a:lstStyle/>
          <a:p>
            <a:r>
              <a:rPr lang="en-US" sz="2800" dirty="0">
                <a:solidFill>
                  <a:srgbClr val="002060"/>
                </a:solidFill>
              </a:rPr>
              <a:t>Course creation:</a:t>
            </a:r>
            <a:endParaRPr lang="en-IN" sz="2800" dirty="0">
              <a:solidFill>
                <a:srgbClr val="002060"/>
              </a:solidFill>
            </a:endParaRPr>
          </a:p>
        </p:txBody>
      </p:sp>
      <p:pic>
        <p:nvPicPr>
          <p:cNvPr id="3" name="Picture 2">
            <a:extLst>
              <a:ext uri="{FF2B5EF4-FFF2-40B4-BE49-F238E27FC236}">
                <a16:creationId xmlns:a16="http://schemas.microsoft.com/office/drawing/2014/main" id="{CFA4E3C0-A193-D421-86EB-7087D4905F67}"/>
              </a:ext>
            </a:extLst>
          </p:cNvPr>
          <p:cNvPicPr>
            <a:picLocks noChangeAspect="1"/>
          </p:cNvPicPr>
          <p:nvPr/>
        </p:nvPicPr>
        <p:blipFill>
          <a:blip r:embed="rId2"/>
          <a:stretch>
            <a:fillRect/>
          </a:stretch>
        </p:blipFill>
        <p:spPr>
          <a:xfrm>
            <a:off x="916561" y="1688699"/>
            <a:ext cx="3377854" cy="4614130"/>
          </a:xfrm>
          <a:prstGeom prst="rect">
            <a:avLst/>
          </a:prstGeom>
        </p:spPr>
      </p:pic>
      <p:pic>
        <p:nvPicPr>
          <p:cNvPr id="7" name="Picture 6">
            <a:extLst>
              <a:ext uri="{FF2B5EF4-FFF2-40B4-BE49-F238E27FC236}">
                <a16:creationId xmlns:a16="http://schemas.microsoft.com/office/drawing/2014/main" id="{12071669-224C-0C78-BEA5-307F5B06CEC0}"/>
              </a:ext>
            </a:extLst>
          </p:cNvPr>
          <p:cNvPicPr>
            <a:picLocks noChangeAspect="1"/>
          </p:cNvPicPr>
          <p:nvPr/>
        </p:nvPicPr>
        <p:blipFill>
          <a:blip r:embed="rId3"/>
          <a:stretch>
            <a:fillRect/>
          </a:stretch>
        </p:blipFill>
        <p:spPr>
          <a:xfrm>
            <a:off x="4476189" y="1688699"/>
            <a:ext cx="3100268" cy="4614130"/>
          </a:xfrm>
          <a:prstGeom prst="rect">
            <a:avLst/>
          </a:prstGeom>
        </p:spPr>
      </p:pic>
      <p:pic>
        <p:nvPicPr>
          <p:cNvPr id="9" name="Picture 8">
            <a:extLst>
              <a:ext uri="{FF2B5EF4-FFF2-40B4-BE49-F238E27FC236}">
                <a16:creationId xmlns:a16="http://schemas.microsoft.com/office/drawing/2014/main" id="{CADB1479-ADCE-B9CD-C921-711A32DA9BBD}"/>
              </a:ext>
            </a:extLst>
          </p:cNvPr>
          <p:cNvPicPr>
            <a:picLocks noChangeAspect="1"/>
          </p:cNvPicPr>
          <p:nvPr/>
        </p:nvPicPr>
        <p:blipFill>
          <a:blip r:embed="rId4"/>
          <a:stretch>
            <a:fillRect/>
          </a:stretch>
        </p:blipFill>
        <p:spPr>
          <a:xfrm>
            <a:off x="7758230" y="1688699"/>
            <a:ext cx="3394183" cy="3879344"/>
          </a:xfrm>
          <a:prstGeom prst="rect">
            <a:avLst/>
          </a:prstGeom>
        </p:spPr>
      </p:pic>
    </p:spTree>
    <p:extLst>
      <p:ext uri="{BB962C8B-B14F-4D97-AF65-F5344CB8AC3E}">
        <p14:creationId xmlns:p14="http://schemas.microsoft.com/office/powerpoint/2010/main" val="301385980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BF137-FC17-AFD1-4E4A-92ACFE55D218}"/>
              </a:ext>
            </a:extLst>
          </p:cNvPr>
          <p:cNvSpPr txBox="1"/>
          <p:nvPr/>
        </p:nvSpPr>
        <p:spPr>
          <a:xfrm>
            <a:off x="1077685" y="1056305"/>
            <a:ext cx="6106886" cy="461665"/>
          </a:xfrm>
          <a:prstGeom prst="rect">
            <a:avLst/>
          </a:prstGeom>
          <a:noFill/>
        </p:spPr>
        <p:txBody>
          <a:bodyPr wrap="square">
            <a:spAutoFit/>
          </a:bodyPr>
          <a:lstStyle/>
          <a:p>
            <a:r>
              <a:rPr lang="en-US" sz="2400" dirty="0">
                <a:solidFill>
                  <a:srgbClr val="002060"/>
                </a:solidFill>
              </a:rPr>
              <a:t>Employee Progress Tracking :</a:t>
            </a:r>
            <a:endParaRPr lang="en-IN" sz="2400" dirty="0"/>
          </a:p>
        </p:txBody>
      </p:sp>
      <p:pic>
        <p:nvPicPr>
          <p:cNvPr id="5" name="Picture 4">
            <a:extLst>
              <a:ext uri="{FF2B5EF4-FFF2-40B4-BE49-F238E27FC236}">
                <a16:creationId xmlns:a16="http://schemas.microsoft.com/office/drawing/2014/main" id="{64CCE144-770B-F050-FC70-3299B35A8F4F}"/>
              </a:ext>
            </a:extLst>
          </p:cNvPr>
          <p:cNvPicPr>
            <a:picLocks noChangeAspect="1"/>
          </p:cNvPicPr>
          <p:nvPr/>
        </p:nvPicPr>
        <p:blipFill>
          <a:blip r:embed="rId2"/>
          <a:stretch>
            <a:fillRect/>
          </a:stretch>
        </p:blipFill>
        <p:spPr>
          <a:xfrm>
            <a:off x="858171" y="1916723"/>
            <a:ext cx="5237830" cy="3308421"/>
          </a:xfrm>
          <a:prstGeom prst="rect">
            <a:avLst/>
          </a:prstGeom>
        </p:spPr>
      </p:pic>
      <p:pic>
        <p:nvPicPr>
          <p:cNvPr id="7" name="Picture 6">
            <a:extLst>
              <a:ext uri="{FF2B5EF4-FFF2-40B4-BE49-F238E27FC236}">
                <a16:creationId xmlns:a16="http://schemas.microsoft.com/office/drawing/2014/main" id="{53EBBAD8-EDDE-14A6-BEB4-DBBCF8BB0550}"/>
              </a:ext>
            </a:extLst>
          </p:cNvPr>
          <p:cNvPicPr>
            <a:picLocks noChangeAspect="1"/>
          </p:cNvPicPr>
          <p:nvPr/>
        </p:nvPicPr>
        <p:blipFill>
          <a:blip r:embed="rId3"/>
          <a:stretch>
            <a:fillRect/>
          </a:stretch>
        </p:blipFill>
        <p:spPr>
          <a:xfrm>
            <a:off x="6319156" y="1937253"/>
            <a:ext cx="5237831" cy="3308421"/>
          </a:xfrm>
          <a:prstGeom prst="rect">
            <a:avLst/>
          </a:prstGeom>
        </p:spPr>
      </p:pic>
    </p:spTree>
    <p:extLst>
      <p:ext uri="{BB962C8B-B14F-4D97-AF65-F5344CB8AC3E}">
        <p14:creationId xmlns:p14="http://schemas.microsoft.com/office/powerpoint/2010/main" val="162739335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93790C-5B47-13B6-0115-7427D1C3335B}"/>
              </a:ext>
            </a:extLst>
          </p:cNvPr>
          <p:cNvSpPr/>
          <p:nvPr/>
        </p:nvSpPr>
        <p:spPr>
          <a:xfrm>
            <a:off x="1007417" y="813220"/>
            <a:ext cx="3547767" cy="923330"/>
          </a:xfrm>
          <a:prstGeom prst="rect">
            <a:avLst/>
          </a:prstGeom>
          <a:noFill/>
        </p:spPr>
        <p:txBody>
          <a:bodyPr wrap="none" lIns="91440" tIns="45720" rIns="91440" bIns="45720">
            <a:spAutoFit/>
          </a:bodyPr>
          <a:lstStyle/>
          <a:p>
            <a:pPr algn="ctr"/>
            <a:r>
              <a:rPr lang="en-US" sz="5400" b="0" cap="none" spc="0" dirty="0">
                <a:ln w="0"/>
                <a:solidFill>
                  <a:srgbClr val="002060"/>
                </a:solidFill>
                <a:effectLst>
                  <a:reflection blurRad="6350" stA="53000" endA="300" endPos="35500" dir="5400000" sy="-90000" algn="bl" rotWithShape="0"/>
                </a:effectLst>
              </a:rPr>
              <a:t>Milestone-3:</a:t>
            </a:r>
          </a:p>
        </p:txBody>
      </p:sp>
      <p:sp>
        <p:nvSpPr>
          <p:cNvPr id="7" name="TextBox 6">
            <a:extLst>
              <a:ext uri="{FF2B5EF4-FFF2-40B4-BE49-F238E27FC236}">
                <a16:creationId xmlns:a16="http://schemas.microsoft.com/office/drawing/2014/main" id="{80B1F843-42DE-3FAD-B099-2D72A44CA741}"/>
              </a:ext>
            </a:extLst>
          </p:cNvPr>
          <p:cNvSpPr txBox="1"/>
          <p:nvPr/>
        </p:nvSpPr>
        <p:spPr>
          <a:xfrm>
            <a:off x="3037113" y="2413337"/>
            <a:ext cx="6253843" cy="1631216"/>
          </a:xfrm>
          <a:prstGeom prst="rect">
            <a:avLst/>
          </a:prstGeom>
          <a:noFill/>
        </p:spPr>
        <p:txBody>
          <a:bodyPr wrap="square">
            <a:spAutoFit/>
          </a:bodyPr>
          <a:lstStyle/>
          <a:p>
            <a:pPr marL="285750" indent="-285750">
              <a:buFont typeface="Arial" panose="020B0604020202020204" pitchFamily="34" charset="0"/>
              <a:buChar char="•"/>
            </a:pPr>
            <a:r>
              <a:rPr lang="en-US" sz="2000" dirty="0"/>
              <a:t>In milestone-3 We have 2 Modules </a:t>
            </a:r>
          </a:p>
          <a:p>
            <a:r>
              <a:rPr lang="en-US" sz="2000" dirty="0"/>
              <a:t>   </a:t>
            </a:r>
          </a:p>
          <a:p>
            <a:r>
              <a:rPr lang="en-US" sz="2000" dirty="0"/>
              <a:t>     1.Feedback Collection</a:t>
            </a:r>
          </a:p>
          <a:p>
            <a:r>
              <a:rPr lang="en-US" sz="2000" dirty="0"/>
              <a:t>      </a:t>
            </a:r>
          </a:p>
          <a:p>
            <a:r>
              <a:rPr lang="en-US" sz="2000" dirty="0"/>
              <a:t>     2.Feedback Reporting</a:t>
            </a:r>
          </a:p>
        </p:txBody>
      </p:sp>
      <p:pic>
        <p:nvPicPr>
          <p:cNvPr id="1026" name="Picture 2">
            <a:extLst>
              <a:ext uri="{FF2B5EF4-FFF2-40B4-BE49-F238E27FC236}">
                <a16:creationId xmlns:a16="http://schemas.microsoft.com/office/drawing/2014/main" id="{8B4597D0-3429-4AD0-FBC7-78B6D482B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894" y="2327434"/>
            <a:ext cx="3547767" cy="1717119"/>
          </a:xfrm>
          <a:prstGeom prst="rect">
            <a:avLst/>
          </a:prstGeom>
          <a:noFill/>
          <a:effectLst>
            <a:outerShdw blurRad="50800" dist="50800" dir="5400000" algn="ctr" rotWithShape="0">
              <a:srgbClr val="000000">
                <a:alpha val="7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0088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0E0306-AB11-1428-A1F3-4C454BBAF3BB}"/>
              </a:ext>
            </a:extLst>
          </p:cNvPr>
          <p:cNvPicPr>
            <a:picLocks noChangeAspect="1"/>
          </p:cNvPicPr>
          <p:nvPr/>
        </p:nvPicPr>
        <p:blipFill>
          <a:blip r:embed="rId2"/>
          <a:stretch>
            <a:fillRect/>
          </a:stretch>
        </p:blipFill>
        <p:spPr>
          <a:xfrm>
            <a:off x="1918268" y="1703892"/>
            <a:ext cx="8678486" cy="4673180"/>
          </a:xfrm>
          <a:prstGeom prst="rect">
            <a:avLst/>
          </a:prstGeom>
        </p:spPr>
      </p:pic>
      <p:sp>
        <p:nvSpPr>
          <p:cNvPr id="2" name="TextBox 1">
            <a:extLst>
              <a:ext uri="{FF2B5EF4-FFF2-40B4-BE49-F238E27FC236}">
                <a16:creationId xmlns:a16="http://schemas.microsoft.com/office/drawing/2014/main" id="{8D73DBBC-4B2C-DC1F-5E2C-B093E2C4D708}"/>
              </a:ext>
            </a:extLst>
          </p:cNvPr>
          <p:cNvSpPr txBox="1"/>
          <p:nvPr/>
        </p:nvSpPr>
        <p:spPr>
          <a:xfrm>
            <a:off x="2106386" y="996043"/>
            <a:ext cx="3396343" cy="523220"/>
          </a:xfrm>
          <a:prstGeom prst="rect">
            <a:avLst/>
          </a:prstGeom>
          <a:noFill/>
        </p:spPr>
        <p:txBody>
          <a:bodyPr wrap="square" rtlCol="0">
            <a:spAutoFit/>
          </a:bodyPr>
          <a:lstStyle/>
          <a:p>
            <a:r>
              <a:rPr lang="en-US" sz="2800" dirty="0">
                <a:solidFill>
                  <a:srgbClr val="002060"/>
                </a:solidFill>
              </a:rPr>
              <a:t>Feedback Collection :</a:t>
            </a:r>
            <a:endParaRPr lang="en-IN" sz="2800" dirty="0">
              <a:solidFill>
                <a:srgbClr val="002060"/>
              </a:solidFill>
            </a:endParaRPr>
          </a:p>
        </p:txBody>
      </p:sp>
    </p:spTree>
    <p:extLst>
      <p:ext uri="{BB962C8B-B14F-4D97-AF65-F5344CB8AC3E}">
        <p14:creationId xmlns:p14="http://schemas.microsoft.com/office/powerpoint/2010/main" val="166853643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2EF7E4-5CC5-C9ED-A6E3-420911871CEE}"/>
              </a:ext>
            </a:extLst>
          </p:cNvPr>
          <p:cNvSpPr txBox="1"/>
          <p:nvPr/>
        </p:nvSpPr>
        <p:spPr>
          <a:xfrm>
            <a:off x="1943100" y="2664069"/>
            <a:ext cx="924950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are building a web-based system to manage training programs efficiently.</a:t>
            </a:r>
          </a:p>
          <a:p>
            <a:pPr marL="285750" indent="-285750">
              <a:buFont typeface="Arial" panose="020B0604020202020204" pitchFamily="34" charset="0"/>
              <a:buChar char="•"/>
            </a:pPr>
            <a:r>
              <a:rPr lang="en-US" dirty="0"/>
              <a:t>The platform works on role-based</a:t>
            </a:r>
          </a:p>
          <a:p>
            <a:pPr marL="285750" indent="-285750">
              <a:buFont typeface="Arial" panose="020B0604020202020204" pitchFamily="34" charset="0"/>
              <a:buChar char="•"/>
            </a:pPr>
            <a:r>
              <a:rPr lang="en-US" dirty="0"/>
              <a:t>We have mainly three type of users</a:t>
            </a:r>
          </a:p>
          <a:p>
            <a:r>
              <a:rPr lang="en-US" dirty="0"/>
              <a:t>      	1.Admin </a:t>
            </a:r>
          </a:p>
          <a:p>
            <a:r>
              <a:rPr lang="en-US" dirty="0"/>
              <a:t>	2.Manager</a:t>
            </a:r>
          </a:p>
          <a:p>
            <a:r>
              <a:rPr lang="en-US" dirty="0"/>
              <a:t>	3.Employee</a:t>
            </a:r>
          </a:p>
          <a:p>
            <a:pPr marL="285750" indent="-285750">
              <a:buFont typeface="Arial" panose="020B0604020202020204" pitchFamily="34" charset="0"/>
              <a:buChar char="•"/>
            </a:pPr>
            <a:r>
              <a:rPr lang="en-US" dirty="0"/>
              <a:t>Each user have specific task to do </a:t>
            </a:r>
            <a:endParaRPr lang="en-IN" dirty="0"/>
          </a:p>
        </p:txBody>
      </p:sp>
      <p:sp>
        <p:nvSpPr>
          <p:cNvPr id="5" name="Rectangle 4">
            <a:extLst>
              <a:ext uri="{FF2B5EF4-FFF2-40B4-BE49-F238E27FC236}">
                <a16:creationId xmlns:a16="http://schemas.microsoft.com/office/drawing/2014/main" id="{9A0AEA57-7BE3-5307-5490-FC2AA13F6751}"/>
              </a:ext>
            </a:extLst>
          </p:cNvPr>
          <p:cNvSpPr/>
          <p:nvPr/>
        </p:nvSpPr>
        <p:spPr>
          <a:xfrm>
            <a:off x="705347" y="1103366"/>
            <a:ext cx="6156557" cy="923330"/>
          </a:xfrm>
          <a:prstGeom prst="rect">
            <a:avLst/>
          </a:prstGeom>
          <a:noFill/>
        </p:spPr>
        <p:txBody>
          <a:bodyPr wrap="none" lIns="91440" tIns="45720" rIns="91440" bIns="45720">
            <a:spAutoFit/>
          </a:bodyPr>
          <a:lstStyle/>
          <a:p>
            <a:pPr algn="ctr"/>
            <a:r>
              <a:rPr lang="en-US" sz="5400" b="0" cap="none" spc="0" dirty="0">
                <a:ln w="0"/>
                <a:solidFill>
                  <a:srgbClr val="002060"/>
                </a:solidFill>
                <a:effectLst>
                  <a:reflection blurRad="6350" stA="53000" endA="300" endPos="35500" dir="5400000" sy="-90000" algn="bl" rotWithShape="0"/>
                </a:effectLst>
              </a:rPr>
              <a:t>PROJECT OVERVIEW:</a:t>
            </a:r>
          </a:p>
        </p:txBody>
      </p:sp>
    </p:spTree>
    <p:extLst>
      <p:ext uri="{BB962C8B-B14F-4D97-AF65-F5344CB8AC3E}">
        <p14:creationId xmlns:p14="http://schemas.microsoft.com/office/powerpoint/2010/main" val="309326907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8825E7-2EA6-55F0-7747-C8D84C8DB9B7}"/>
              </a:ext>
            </a:extLst>
          </p:cNvPr>
          <p:cNvPicPr>
            <a:picLocks noChangeAspect="1"/>
          </p:cNvPicPr>
          <p:nvPr/>
        </p:nvPicPr>
        <p:blipFill>
          <a:blip r:embed="rId2"/>
          <a:stretch>
            <a:fillRect/>
          </a:stretch>
        </p:blipFill>
        <p:spPr>
          <a:xfrm>
            <a:off x="1484875" y="2041073"/>
            <a:ext cx="4866939" cy="4082332"/>
          </a:xfrm>
          <a:prstGeom prst="rect">
            <a:avLst/>
          </a:prstGeom>
        </p:spPr>
      </p:pic>
      <p:pic>
        <p:nvPicPr>
          <p:cNvPr id="4" name="Picture 3">
            <a:extLst>
              <a:ext uri="{FF2B5EF4-FFF2-40B4-BE49-F238E27FC236}">
                <a16:creationId xmlns:a16="http://schemas.microsoft.com/office/drawing/2014/main" id="{ECCA2D60-3D87-23B7-5094-5D9B35CC7CC2}"/>
              </a:ext>
            </a:extLst>
          </p:cNvPr>
          <p:cNvPicPr>
            <a:picLocks noChangeAspect="1"/>
          </p:cNvPicPr>
          <p:nvPr/>
        </p:nvPicPr>
        <p:blipFill>
          <a:blip r:embed="rId3"/>
          <a:stretch>
            <a:fillRect/>
          </a:stretch>
        </p:blipFill>
        <p:spPr>
          <a:xfrm>
            <a:off x="6562986" y="2041073"/>
            <a:ext cx="4736386" cy="4082332"/>
          </a:xfrm>
          <a:prstGeom prst="rect">
            <a:avLst/>
          </a:prstGeom>
        </p:spPr>
      </p:pic>
      <p:sp>
        <p:nvSpPr>
          <p:cNvPr id="5" name="TextBox 4">
            <a:extLst>
              <a:ext uri="{FF2B5EF4-FFF2-40B4-BE49-F238E27FC236}">
                <a16:creationId xmlns:a16="http://schemas.microsoft.com/office/drawing/2014/main" id="{EA26B60C-990D-E22F-AF1D-265FDA925B3D}"/>
              </a:ext>
            </a:extLst>
          </p:cNvPr>
          <p:cNvSpPr txBox="1"/>
          <p:nvPr/>
        </p:nvSpPr>
        <p:spPr>
          <a:xfrm>
            <a:off x="1045029" y="1012372"/>
            <a:ext cx="3396343" cy="523220"/>
          </a:xfrm>
          <a:prstGeom prst="rect">
            <a:avLst/>
          </a:prstGeom>
          <a:noFill/>
        </p:spPr>
        <p:txBody>
          <a:bodyPr wrap="square" rtlCol="0">
            <a:spAutoFit/>
          </a:bodyPr>
          <a:lstStyle/>
          <a:p>
            <a:r>
              <a:rPr lang="en-US" sz="2800" dirty="0">
                <a:solidFill>
                  <a:srgbClr val="002060"/>
                </a:solidFill>
              </a:rPr>
              <a:t>Feedback Reporting :</a:t>
            </a:r>
            <a:endParaRPr lang="en-IN" sz="2800" dirty="0">
              <a:solidFill>
                <a:srgbClr val="002060"/>
              </a:solidFill>
            </a:endParaRPr>
          </a:p>
        </p:txBody>
      </p:sp>
    </p:spTree>
    <p:extLst>
      <p:ext uri="{BB962C8B-B14F-4D97-AF65-F5344CB8AC3E}">
        <p14:creationId xmlns:p14="http://schemas.microsoft.com/office/powerpoint/2010/main" val="56291925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29F233-F086-BC74-A940-D6461D59FB7C}"/>
              </a:ext>
            </a:extLst>
          </p:cNvPr>
          <p:cNvSpPr/>
          <p:nvPr/>
        </p:nvSpPr>
        <p:spPr>
          <a:xfrm>
            <a:off x="1285003" y="1009163"/>
            <a:ext cx="3547767" cy="923330"/>
          </a:xfrm>
          <a:prstGeom prst="rect">
            <a:avLst/>
          </a:prstGeom>
          <a:noFill/>
        </p:spPr>
        <p:txBody>
          <a:bodyPr wrap="none" lIns="91440" tIns="45720" rIns="91440" bIns="45720">
            <a:spAutoFit/>
          </a:bodyPr>
          <a:lstStyle/>
          <a:p>
            <a:pPr algn="ctr"/>
            <a:r>
              <a:rPr lang="en-US" sz="5400" b="0" cap="none" spc="0" dirty="0">
                <a:ln w="0"/>
                <a:solidFill>
                  <a:srgbClr val="002060"/>
                </a:solidFill>
                <a:effectLst>
                  <a:reflection blurRad="6350" stA="53000" endA="300" endPos="35500" dir="5400000" sy="-90000" algn="bl" rotWithShape="0"/>
                </a:effectLst>
              </a:rPr>
              <a:t>Milestone-</a:t>
            </a:r>
            <a:r>
              <a:rPr lang="en-US" sz="5400" dirty="0">
                <a:ln w="0"/>
                <a:solidFill>
                  <a:srgbClr val="002060"/>
                </a:solidFill>
                <a:effectLst>
                  <a:reflection blurRad="6350" stA="53000" endA="300" endPos="35500" dir="5400000" sy="-90000" algn="bl" rotWithShape="0"/>
                </a:effectLst>
              </a:rPr>
              <a:t>4</a:t>
            </a:r>
            <a:r>
              <a:rPr lang="en-US" sz="5400" b="0" cap="none" spc="0" dirty="0">
                <a:ln w="0"/>
                <a:solidFill>
                  <a:srgbClr val="002060"/>
                </a:solidFill>
                <a:effectLst>
                  <a:reflection blurRad="6350" stA="53000" endA="300" endPos="35500" dir="5400000" sy="-90000" algn="bl" rotWithShape="0"/>
                </a:effectLst>
              </a:rPr>
              <a:t>:</a:t>
            </a:r>
          </a:p>
        </p:txBody>
      </p:sp>
      <p:sp>
        <p:nvSpPr>
          <p:cNvPr id="6" name="TextBox 5">
            <a:extLst>
              <a:ext uri="{FF2B5EF4-FFF2-40B4-BE49-F238E27FC236}">
                <a16:creationId xmlns:a16="http://schemas.microsoft.com/office/drawing/2014/main" id="{D04FC5BB-6F5C-D790-902F-28048614BFB7}"/>
              </a:ext>
            </a:extLst>
          </p:cNvPr>
          <p:cNvSpPr txBox="1"/>
          <p:nvPr/>
        </p:nvSpPr>
        <p:spPr>
          <a:xfrm>
            <a:off x="3159370" y="2641268"/>
            <a:ext cx="587326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milestone-4 We have 2 Modules </a:t>
            </a:r>
          </a:p>
          <a:p>
            <a:r>
              <a:rPr lang="en-US" dirty="0"/>
              <a:t>   </a:t>
            </a:r>
          </a:p>
          <a:p>
            <a:r>
              <a:rPr lang="en-US" dirty="0"/>
              <a:t>     1.Notification System</a:t>
            </a:r>
          </a:p>
          <a:p>
            <a:r>
              <a:rPr lang="en-US" dirty="0"/>
              <a:t>      </a:t>
            </a:r>
          </a:p>
          <a:p>
            <a:r>
              <a:rPr lang="en-US" dirty="0"/>
              <a:t>     2.Notification Alert</a:t>
            </a:r>
          </a:p>
          <a:p>
            <a:endParaRPr lang="en-US" dirty="0"/>
          </a:p>
          <a:p>
            <a:endParaRPr lang="en-US" dirty="0"/>
          </a:p>
          <a:p>
            <a:endParaRPr lang="en-US" dirty="0"/>
          </a:p>
        </p:txBody>
      </p:sp>
      <p:pic>
        <p:nvPicPr>
          <p:cNvPr id="2050" name="Picture 2">
            <a:extLst>
              <a:ext uri="{FF2B5EF4-FFF2-40B4-BE49-F238E27FC236}">
                <a16:creationId xmlns:a16="http://schemas.microsoft.com/office/drawing/2014/main" id="{5AF95048-629D-1772-19E3-D3F77E01A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15" t="5562" r="-168" b="19560"/>
          <a:stretch/>
        </p:blipFill>
        <p:spPr bwMode="auto">
          <a:xfrm>
            <a:off x="7277102" y="2820882"/>
            <a:ext cx="3924298" cy="256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06583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DE980-FB3A-52BB-1CD2-457F01EF8C48}"/>
              </a:ext>
            </a:extLst>
          </p:cNvPr>
          <p:cNvSpPr txBox="1"/>
          <p:nvPr/>
        </p:nvSpPr>
        <p:spPr>
          <a:xfrm>
            <a:off x="1387928" y="1186934"/>
            <a:ext cx="6106886" cy="461665"/>
          </a:xfrm>
          <a:prstGeom prst="rect">
            <a:avLst/>
          </a:prstGeom>
          <a:noFill/>
        </p:spPr>
        <p:txBody>
          <a:bodyPr wrap="square">
            <a:spAutoFit/>
          </a:bodyPr>
          <a:lstStyle/>
          <a:p>
            <a:r>
              <a:rPr lang="en-US" sz="2400" dirty="0">
                <a:solidFill>
                  <a:srgbClr val="002060"/>
                </a:solidFill>
              </a:rPr>
              <a:t>Notification System :</a:t>
            </a:r>
            <a:endParaRPr lang="en-IN" sz="2400" dirty="0"/>
          </a:p>
        </p:txBody>
      </p:sp>
      <p:pic>
        <p:nvPicPr>
          <p:cNvPr id="4" name="Picture 3">
            <a:extLst>
              <a:ext uri="{FF2B5EF4-FFF2-40B4-BE49-F238E27FC236}">
                <a16:creationId xmlns:a16="http://schemas.microsoft.com/office/drawing/2014/main" id="{07E72826-9761-DF6C-7262-E7339A7088A7}"/>
              </a:ext>
            </a:extLst>
          </p:cNvPr>
          <p:cNvPicPr>
            <a:picLocks noChangeAspect="1"/>
          </p:cNvPicPr>
          <p:nvPr/>
        </p:nvPicPr>
        <p:blipFill>
          <a:blip r:embed="rId2"/>
          <a:stretch>
            <a:fillRect/>
          </a:stretch>
        </p:blipFill>
        <p:spPr>
          <a:xfrm>
            <a:off x="2497708" y="1959809"/>
            <a:ext cx="8078327" cy="4277322"/>
          </a:xfrm>
          <a:prstGeom prst="rect">
            <a:avLst/>
          </a:prstGeom>
        </p:spPr>
      </p:pic>
    </p:spTree>
    <p:extLst>
      <p:ext uri="{BB962C8B-B14F-4D97-AF65-F5344CB8AC3E}">
        <p14:creationId xmlns:p14="http://schemas.microsoft.com/office/powerpoint/2010/main" val="270229388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3BAC89-FBFC-3200-B4C6-6F0E30E20AEA}"/>
              </a:ext>
            </a:extLst>
          </p:cNvPr>
          <p:cNvPicPr>
            <a:picLocks noChangeAspect="1"/>
          </p:cNvPicPr>
          <p:nvPr/>
        </p:nvPicPr>
        <p:blipFill>
          <a:blip r:embed="rId2"/>
          <a:stretch>
            <a:fillRect/>
          </a:stretch>
        </p:blipFill>
        <p:spPr>
          <a:xfrm>
            <a:off x="3340948" y="2347761"/>
            <a:ext cx="4105848" cy="2162477"/>
          </a:xfrm>
          <a:prstGeom prst="rect">
            <a:avLst/>
          </a:prstGeom>
        </p:spPr>
      </p:pic>
      <p:sp>
        <p:nvSpPr>
          <p:cNvPr id="3" name="TextBox 2">
            <a:extLst>
              <a:ext uri="{FF2B5EF4-FFF2-40B4-BE49-F238E27FC236}">
                <a16:creationId xmlns:a16="http://schemas.microsoft.com/office/drawing/2014/main" id="{0322030A-6DF9-2D3F-94B5-28F6ACE2B418}"/>
              </a:ext>
            </a:extLst>
          </p:cNvPr>
          <p:cNvSpPr txBox="1"/>
          <p:nvPr/>
        </p:nvSpPr>
        <p:spPr>
          <a:xfrm>
            <a:off x="1191986" y="1399205"/>
            <a:ext cx="6106886" cy="369332"/>
          </a:xfrm>
          <a:prstGeom prst="rect">
            <a:avLst/>
          </a:prstGeom>
          <a:noFill/>
        </p:spPr>
        <p:txBody>
          <a:bodyPr wrap="square">
            <a:spAutoFit/>
          </a:bodyPr>
          <a:lstStyle/>
          <a:p>
            <a:r>
              <a:rPr lang="en-US" sz="1800" dirty="0">
                <a:solidFill>
                  <a:srgbClr val="002060"/>
                </a:solidFill>
              </a:rPr>
              <a:t>Notification </a:t>
            </a:r>
            <a:r>
              <a:rPr lang="en-US" dirty="0">
                <a:solidFill>
                  <a:srgbClr val="002060"/>
                </a:solidFill>
              </a:rPr>
              <a:t>Alert</a:t>
            </a:r>
            <a:r>
              <a:rPr lang="en-US" sz="1800" dirty="0">
                <a:solidFill>
                  <a:srgbClr val="002060"/>
                </a:solidFill>
              </a:rPr>
              <a:t> :</a:t>
            </a:r>
            <a:endParaRPr lang="en-IN" dirty="0"/>
          </a:p>
        </p:txBody>
      </p:sp>
    </p:spTree>
    <p:extLst>
      <p:ext uri="{BB962C8B-B14F-4D97-AF65-F5344CB8AC3E}">
        <p14:creationId xmlns:p14="http://schemas.microsoft.com/office/powerpoint/2010/main" val="386547531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03F669-5B5C-FC2F-9673-809FE41FE661}"/>
              </a:ext>
            </a:extLst>
          </p:cNvPr>
          <p:cNvPicPr>
            <a:picLocks noChangeAspect="1"/>
          </p:cNvPicPr>
          <p:nvPr/>
        </p:nvPicPr>
        <p:blipFill>
          <a:blip r:embed="rId2"/>
          <a:stretch>
            <a:fillRect/>
          </a:stretch>
        </p:blipFill>
        <p:spPr>
          <a:xfrm>
            <a:off x="1056895" y="2158541"/>
            <a:ext cx="1829055" cy="3010320"/>
          </a:xfrm>
          <a:prstGeom prst="rect">
            <a:avLst/>
          </a:prstGeom>
        </p:spPr>
      </p:pic>
      <p:pic>
        <p:nvPicPr>
          <p:cNvPr id="5" name="Picture 4">
            <a:extLst>
              <a:ext uri="{FF2B5EF4-FFF2-40B4-BE49-F238E27FC236}">
                <a16:creationId xmlns:a16="http://schemas.microsoft.com/office/drawing/2014/main" id="{49D9BCAA-55E1-B890-8BE4-B108F9D9C538}"/>
              </a:ext>
            </a:extLst>
          </p:cNvPr>
          <p:cNvPicPr>
            <a:picLocks noChangeAspect="1"/>
          </p:cNvPicPr>
          <p:nvPr/>
        </p:nvPicPr>
        <p:blipFill>
          <a:blip r:embed="rId3"/>
          <a:stretch>
            <a:fillRect/>
          </a:stretch>
        </p:blipFill>
        <p:spPr>
          <a:xfrm>
            <a:off x="7305484" y="2158541"/>
            <a:ext cx="1219370" cy="3134162"/>
          </a:xfrm>
          <a:prstGeom prst="rect">
            <a:avLst/>
          </a:prstGeom>
        </p:spPr>
      </p:pic>
      <p:pic>
        <p:nvPicPr>
          <p:cNvPr id="9" name="Picture 8">
            <a:extLst>
              <a:ext uri="{FF2B5EF4-FFF2-40B4-BE49-F238E27FC236}">
                <a16:creationId xmlns:a16="http://schemas.microsoft.com/office/drawing/2014/main" id="{C45A8745-FA66-E0D3-BDFB-9ACCAFB13B9B}"/>
              </a:ext>
            </a:extLst>
          </p:cNvPr>
          <p:cNvPicPr>
            <a:picLocks noChangeAspect="1"/>
          </p:cNvPicPr>
          <p:nvPr/>
        </p:nvPicPr>
        <p:blipFill>
          <a:blip r:embed="rId4"/>
          <a:stretch>
            <a:fillRect/>
          </a:stretch>
        </p:blipFill>
        <p:spPr>
          <a:xfrm>
            <a:off x="9214377" y="2158541"/>
            <a:ext cx="1219370" cy="3143689"/>
          </a:xfrm>
          <a:prstGeom prst="rect">
            <a:avLst/>
          </a:prstGeom>
        </p:spPr>
      </p:pic>
      <p:pic>
        <p:nvPicPr>
          <p:cNvPr id="12" name="Picture 11">
            <a:extLst>
              <a:ext uri="{FF2B5EF4-FFF2-40B4-BE49-F238E27FC236}">
                <a16:creationId xmlns:a16="http://schemas.microsoft.com/office/drawing/2014/main" id="{AA4AF8D6-9EC6-5786-3B54-5901B50E9810}"/>
              </a:ext>
            </a:extLst>
          </p:cNvPr>
          <p:cNvPicPr>
            <a:picLocks noChangeAspect="1"/>
          </p:cNvPicPr>
          <p:nvPr/>
        </p:nvPicPr>
        <p:blipFill>
          <a:blip r:embed="rId5"/>
          <a:stretch>
            <a:fillRect/>
          </a:stretch>
        </p:blipFill>
        <p:spPr>
          <a:xfrm>
            <a:off x="5028163" y="2158541"/>
            <a:ext cx="1333686" cy="2715004"/>
          </a:xfrm>
          <a:prstGeom prst="rect">
            <a:avLst/>
          </a:prstGeom>
        </p:spPr>
      </p:pic>
      <p:pic>
        <p:nvPicPr>
          <p:cNvPr id="14" name="Picture 13">
            <a:extLst>
              <a:ext uri="{FF2B5EF4-FFF2-40B4-BE49-F238E27FC236}">
                <a16:creationId xmlns:a16="http://schemas.microsoft.com/office/drawing/2014/main" id="{6541586A-B184-580C-529D-F6D68809989B}"/>
              </a:ext>
            </a:extLst>
          </p:cNvPr>
          <p:cNvPicPr>
            <a:picLocks noChangeAspect="1"/>
          </p:cNvPicPr>
          <p:nvPr/>
        </p:nvPicPr>
        <p:blipFill>
          <a:blip r:embed="rId6"/>
          <a:stretch>
            <a:fillRect/>
          </a:stretch>
        </p:blipFill>
        <p:spPr>
          <a:xfrm>
            <a:off x="3200847" y="2158541"/>
            <a:ext cx="1295581" cy="1848108"/>
          </a:xfrm>
          <a:prstGeom prst="rect">
            <a:avLst/>
          </a:prstGeom>
        </p:spPr>
      </p:pic>
      <p:sp>
        <p:nvSpPr>
          <p:cNvPr id="15" name="TextBox 14">
            <a:extLst>
              <a:ext uri="{FF2B5EF4-FFF2-40B4-BE49-F238E27FC236}">
                <a16:creationId xmlns:a16="http://schemas.microsoft.com/office/drawing/2014/main" id="{C52EF4D6-D26B-AD8B-C168-C6D07A777587}"/>
              </a:ext>
            </a:extLst>
          </p:cNvPr>
          <p:cNvSpPr txBox="1"/>
          <p:nvPr/>
        </p:nvSpPr>
        <p:spPr>
          <a:xfrm>
            <a:off x="1056895" y="1289957"/>
            <a:ext cx="10960934" cy="461665"/>
          </a:xfrm>
          <a:prstGeom prst="rect">
            <a:avLst/>
          </a:prstGeom>
          <a:noFill/>
        </p:spPr>
        <p:txBody>
          <a:bodyPr wrap="square" rtlCol="0">
            <a:spAutoFit/>
          </a:bodyPr>
          <a:lstStyle/>
          <a:p>
            <a:r>
              <a:rPr lang="en-US" sz="2400" b="1" dirty="0">
                <a:solidFill>
                  <a:srgbClr val="002060"/>
                </a:solidFill>
              </a:rPr>
              <a:t>PROJECT      MAIN PROJECT       APP-1                 APP-2                APP-3</a:t>
            </a:r>
            <a:endParaRPr lang="en-IN" sz="2400" b="1" dirty="0">
              <a:solidFill>
                <a:srgbClr val="002060"/>
              </a:solidFill>
            </a:endParaRPr>
          </a:p>
        </p:txBody>
      </p:sp>
      <p:sp>
        <p:nvSpPr>
          <p:cNvPr id="16" name="TextBox 15">
            <a:extLst>
              <a:ext uri="{FF2B5EF4-FFF2-40B4-BE49-F238E27FC236}">
                <a16:creationId xmlns:a16="http://schemas.microsoft.com/office/drawing/2014/main" id="{EA4D805D-351C-08F1-355A-737A98BFCF72}"/>
              </a:ext>
            </a:extLst>
          </p:cNvPr>
          <p:cNvSpPr txBox="1"/>
          <p:nvPr/>
        </p:nvSpPr>
        <p:spPr>
          <a:xfrm>
            <a:off x="865414" y="559872"/>
            <a:ext cx="3124828" cy="646331"/>
          </a:xfrm>
          <a:prstGeom prst="rect">
            <a:avLst/>
          </a:prstGeom>
          <a:noFill/>
        </p:spPr>
        <p:txBody>
          <a:bodyPr wrap="square" rtlCol="0">
            <a:spAutoFit/>
          </a:bodyPr>
          <a:lstStyle/>
          <a:p>
            <a:r>
              <a:rPr lang="en-US" sz="3600" dirty="0">
                <a:solidFill>
                  <a:schemeClr val="accent3"/>
                </a:solidFill>
              </a:rPr>
              <a:t>File Structure :</a:t>
            </a:r>
            <a:endParaRPr lang="en-IN" sz="3600" dirty="0">
              <a:solidFill>
                <a:schemeClr val="accent3"/>
              </a:solidFill>
            </a:endParaRPr>
          </a:p>
        </p:txBody>
      </p:sp>
    </p:spTree>
    <p:extLst>
      <p:ext uri="{BB962C8B-B14F-4D97-AF65-F5344CB8AC3E}">
        <p14:creationId xmlns:p14="http://schemas.microsoft.com/office/powerpoint/2010/main" val="386531947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86438-2CD3-F032-4DE2-574E88E0E81B}"/>
              </a:ext>
            </a:extLst>
          </p:cNvPr>
          <p:cNvSpPr txBox="1"/>
          <p:nvPr/>
        </p:nvSpPr>
        <p:spPr>
          <a:xfrm>
            <a:off x="1240971" y="1105291"/>
            <a:ext cx="10092314" cy="4247317"/>
          </a:xfrm>
          <a:prstGeom prst="rect">
            <a:avLst/>
          </a:prstGeom>
          <a:noFill/>
        </p:spPr>
        <p:txBody>
          <a:bodyPr wrap="square">
            <a:spAutoFit/>
          </a:bodyPr>
          <a:lstStyle/>
          <a:p>
            <a:r>
              <a:rPr lang="en-US" sz="2400" dirty="0">
                <a:solidFill>
                  <a:srgbClr val="002060"/>
                </a:solidFill>
              </a:rPr>
              <a:t>Challenges :</a:t>
            </a:r>
          </a:p>
          <a:p>
            <a:endParaRPr lang="en-US" sz="2400" dirty="0">
              <a:solidFill>
                <a:srgbClr val="002060"/>
              </a:solidFill>
            </a:endParaRPr>
          </a:p>
          <a:p>
            <a:r>
              <a:rPr lang="en-US" b="1" dirty="0"/>
              <a:t>1. Lack of Familiarity with the Technology</a:t>
            </a:r>
          </a:p>
          <a:p>
            <a:pPr>
              <a:buFont typeface="Arial" panose="020B0604020202020204" pitchFamily="34" charset="0"/>
              <a:buChar char="•"/>
            </a:pPr>
            <a:r>
              <a:rPr lang="en-US" b="1" dirty="0"/>
              <a:t>Issue</a:t>
            </a:r>
            <a:r>
              <a:rPr lang="en-US" dirty="0"/>
              <a:t>: As students, we had limited knowledge about the technology used for the project, such as Django, Python. This made it difficult to get started and slowed down our progress initially.</a:t>
            </a:r>
          </a:p>
          <a:p>
            <a:pPr>
              <a:buFont typeface="Arial" panose="020B0604020202020204" pitchFamily="34" charset="0"/>
              <a:buChar char="•"/>
            </a:pPr>
            <a:r>
              <a:rPr lang="en-US" b="1" dirty="0"/>
              <a:t>Impact</a:t>
            </a:r>
            <a:r>
              <a:rPr lang="en-US" dirty="0"/>
              <a:t>: We faced challenges in understanding the basics, troubleshooting errors, and implementing advanced features.</a:t>
            </a:r>
          </a:p>
          <a:p>
            <a:pPr>
              <a:buFont typeface="Arial" panose="020B0604020202020204" pitchFamily="34" charset="0"/>
              <a:buChar char="•"/>
            </a:pPr>
            <a:r>
              <a:rPr lang="en-US" b="1" dirty="0"/>
              <a:t>Solution</a:t>
            </a:r>
            <a:r>
              <a:rPr lang="en-US" dirty="0"/>
              <a:t>:</a:t>
            </a:r>
          </a:p>
          <a:p>
            <a:pPr marL="742950" lvl="1" indent="-285750">
              <a:buFont typeface="Arial" panose="020B0604020202020204" pitchFamily="34" charset="0"/>
              <a:buChar char="•"/>
            </a:pPr>
            <a:r>
              <a:rPr lang="en-US" dirty="0"/>
              <a:t>We allocated extra time for self-study, referring to online tutorials, documentation, and open-source examples.</a:t>
            </a:r>
          </a:p>
          <a:p>
            <a:pPr marL="742950" lvl="1" indent="-285750">
              <a:buFont typeface="Arial" panose="020B0604020202020204" pitchFamily="34" charset="0"/>
              <a:buChar char="•"/>
            </a:pPr>
            <a:r>
              <a:rPr lang="en-US" dirty="0"/>
              <a:t>We also sought guidance from our mentor and peers who had prior experience with the technology.</a:t>
            </a:r>
          </a:p>
          <a:p>
            <a:pPr>
              <a:buFont typeface="Arial" panose="020B0604020202020204" pitchFamily="34" charset="0"/>
              <a:buChar char="•"/>
            </a:pPr>
            <a:r>
              <a:rPr lang="en-US" b="1" dirty="0"/>
              <a:t> Outcome</a:t>
            </a:r>
            <a:r>
              <a:rPr lang="en-US" dirty="0"/>
              <a:t>: Over time, we developed a working knowledge of the tools and successfully implemented the required features. This experience taught us the importance of continuous learning and adaptability.</a:t>
            </a:r>
          </a:p>
          <a:p>
            <a:r>
              <a:rPr lang="en-US" sz="2400" dirty="0">
                <a:solidFill>
                  <a:srgbClr val="002060"/>
                </a:solidFill>
              </a:rPr>
              <a:t> </a:t>
            </a:r>
            <a:endParaRPr lang="en-IN" sz="2400" dirty="0"/>
          </a:p>
        </p:txBody>
      </p:sp>
    </p:spTree>
    <p:extLst>
      <p:ext uri="{BB962C8B-B14F-4D97-AF65-F5344CB8AC3E}">
        <p14:creationId xmlns:p14="http://schemas.microsoft.com/office/powerpoint/2010/main" val="109445201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53588-2CD8-6D42-CBEA-FBA37E06204E}"/>
              </a:ext>
            </a:extLst>
          </p:cNvPr>
          <p:cNvSpPr txBox="1"/>
          <p:nvPr/>
        </p:nvSpPr>
        <p:spPr>
          <a:xfrm>
            <a:off x="1266091" y="1582340"/>
            <a:ext cx="9900139" cy="3693319"/>
          </a:xfrm>
          <a:prstGeom prst="rect">
            <a:avLst/>
          </a:prstGeom>
          <a:noFill/>
        </p:spPr>
        <p:txBody>
          <a:bodyPr wrap="square">
            <a:spAutoFit/>
          </a:bodyPr>
          <a:lstStyle/>
          <a:p>
            <a:r>
              <a:rPr lang="en-US" b="1" dirty="0"/>
              <a:t>2. Scheduling and Communication Challenges</a:t>
            </a:r>
          </a:p>
          <a:p>
            <a:pPr>
              <a:buFont typeface="Arial" panose="020B0604020202020204" pitchFamily="34" charset="0"/>
              <a:buChar char="•"/>
            </a:pPr>
            <a:r>
              <a:rPr lang="en-US" b="1" dirty="0"/>
              <a:t>Issue</a:t>
            </a:r>
            <a:r>
              <a:rPr lang="en-US" dirty="0"/>
              <a:t>: Coordinating with team members was difficult because of varying schedules and academic commitments. We could only meet and discuss the project when everyone was free, which limited the time available for collaboration.</a:t>
            </a:r>
          </a:p>
          <a:p>
            <a:pPr>
              <a:buFont typeface="Arial" panose="020B0604020202020204" pitchFamily="34" charset="0"/>
              <a:buChar char="•"/>
            </a:pPr>
            <a:r>
              <a:rPr lang="en-US" b="1" dirty="0"/>
              <a:t>Impact</a:t>
            </a:r>
            <a:r>
              <a:rPr lang="en-US" dirty="0"/>
              <a:t>: Delayed decision-making and miscommunication about task progress caused bottlenecks in the workflow.</a:t>
            </a:r>
          </a:p>
          <a:p>
            <a:pPr>
              <a:buFont typeface="Arial" panose="020B0604020202020204" pitchFamily="34" charset="0"/>
              <a:buChar char="•"/>
            </a:pPr>
            <a:r>
              <a:rPr lang="en-US" b="1" dirty="0"/>
              <a:t>Solution</a:t>
            </a:r>
            <a:r>
              <a:rPr lang="en-US" dirty="0"/>
              <a:t>:</a:t>
            </a:r>
          </a:p>
          <a:p>
            <a:pPr marL="742950" lvl="1" indent="-285750">
              <a:buFont typeface="Arial" panose="020B0604020202020204" pitchFamily="34" charset="0"/>
              <a:buChar char="•"/>
            </a:pPr>
            <a:r>
              <a:rPr lang="en-US" dirty="0"/>
              <a:t>We created a shared calendar to identify overlapping free time for meetings.</a:t>
            </a:r>
          </a:p>
          <a:p>
            <a:pPr marL="742950" lvl="1" indent="-285750">
              <a:buFont typeface="Arial" panose="020B0604020202020204" pitchFamily="34" charset="0"/>
              <a:buChar char="•"/>
            </a:pPr>
            <a:r>
              <a:rPr lang="en-US" dirty="0"/>
              <a:t>To ensure progress when synchronous meetings were not possible, we used collaboration tools like </a:t>
            </a:r>
          </a:p>
          <a:p>
            <a:pPr lvl="1"/>
            <a:r>
              <a:rPr lang="en-US" dirty="0"/>
              <a:t>     Gmail</a:t>
            </a:r>
          </a:p>
          <a:p>
            <a:pPr marL="742950" lvl="1" indent="-285750">
              <a:buFont typeface="Arial" panose="020B0604020202020204" pitchFamily="34" charset="0"/>
              <a:buChar char="•"/>
            </a:pPr>
            <a:r>
              <a:rPr lang="en-US" dirty="0"/>
              <a:t>Weekly check-ins helped us to complete the project in time</a:t>
            </a:r>
          </a:p>
          <a:p>
            <a:pPr marL="742950" lvl="1" indent="-285750">
              <a:buFont typeface="Arial" panose="020B0604020202020204" pitchFamily="34" charset="0"/>
              <a:buChar char="•"/>
            </a:pPr>
            <a:r>
              <a:rPr lang="en-US" b="1" dirty="0"/>
              <a:t>Outcome</a:t>
            </a:r>
            <a:r>
              <a:rPr lang="en-US" dirty="0"/>
              <a:t>: While scheduling remained a challenge, these strategies improved team coordination and kept the project on track.</a:t>
            </a:r>
          </a:p>
        </p:txBody>
      </p:sp>
    </p:spTree>
    <p:extLst>
      <p:ext uri="{BB962C8B-B14F-4D97-AF65-F5344CB8AC3E}">
        <p14:creationId xmlns:p14="http://schemas.microsoft.com/office/powerpoint/2010/main" val="314968188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B4ADB-E568-CDF5-A80B-598D43658B90}"/>
              </a:ext>
            </a:extLst>
          </p:cNvPr>
          <p:cNvSpPr/>
          <p:nvPr/>
        </p:nvSpPr>
        <p:spPr>
          <a:xfrm>
            <a:off x="2900068" y="2505670"/>
            <a:ext cx="4826834" cy="1200329"/>
          </a:xfrm>
          <a:prstGeom prst="rect">
            <a:avLst/>
          </a:prstGeom>
          <a:noFill/>
        </p:spPr>
        <p:txBody>
          <a:bodyPr wrap="none" lIns="91440" tIns="45720" rIns="91440" bIns="45720">
            <a:spAutoFit/>
          </a:bodyPr>
          <a:lstStyle/>
          <a:p>
            <a:pPr algn="ctr"/>
            <a:r>
              <a:rPr lang="en-US" sz="7200" b="0" cap="none" spc="0" dirty="0">
                <a:ln w="0"/>
                <a:solidFill>
                  <a:srgbClr val="002060"/>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40189929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B180EB-4E10-EA91-2060-73B159A038CF}"/>
              </a:ext>
            </a:extLst>
          </p:cNvPr>
          <p:cNvSpPr txBox="1"/>
          <p:nvPr/>
        </p:nvSpPr>
        <p:spPr>
          <a:xfrm>
            <a:off x="-310243" y="1137948"/>
            <a:ext cx="6106886" cy="923330"/>
          </a:xfrm>
          <a:prstGeom prst="rect">
            <a:avLst/>
          </a:prstGeom>
          <a:noFill/>
        </p:spPr>
        <p:txBody>
          <a:bodyPr wrap="square">
            <a:spAutoFit/>
          </a:bodyPr>
          <a:lstStyle/>
          <a:p>
            <a:pPr algn="ctr"/>
            <a:r>
              <a:rPr lang="en-US" sz="5400" dirty="0">
                <a:ln w="0"/>
                <a:solidFill>
                  <a:srgbClr val="002060"/>
                </a:solidFill>
                <a:effectLst>
                  <a:reflection blurRad="6350" stA="53000" endA="300" endPos="35500" dir="5400000" sy="-90000" algn="bl" rotWithShape="0"/>
                </a:effectLst>
              </a:rPr>
              <a:t>Tools Used</a:t>
            </a:r>
            <a:r>
              <a:rPr lang="en-US" sz="5400" b="0" cap="none" spc="0" dirty="0">
                <a:ln w="0"/>
                <a:solidFill>
                  <a:srgbClr val="002060"/>
                </a:solidFill>
                <a:effectLst>
                  <a:reflection blurRad="6350" stA="53000" endA="300" endPos="35500" dir="5400000" sy="-90000" algn="bl" rotWithShape="0"/>
                </a:effectLst>
              </a:rPr>
              <a:t>:</a:t>
            </a:r>
          </a:p>
        </p:txBody>
      </p:sp>
      <p:sp>
        <p:nvSpPr>
          <p:cNvPr id="4" name="TextBox 3">
            <a:extLst>
              <a:ext uri="{FF2B5EF4-FFF2-40B4-BE49-F238E27FC236}">
                <a16:creationId xmlns:a16="http://schemas.microsoft.com/office/drawing/2014/main" id="{06537A0E-79AD-70F5-C4AB-D38AC6D59C57}"/>
              </a:ext>
            </a:extLst>
          </p:cNvPr>
          <p:cNvSpPr txBox="1"/>
          <p:nvPr/>
        </p:nvSpPr>
        <p:spPr>
          <a:xfrm>
            <a:off x="3282043" y="2596243"/>
            <a:ext cx="6547757"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FF0000"/>
                </a:solidFill>
              </a:rPr>
              <a:t>FRONTEND</a:t>
            </a:r>
          </a:p>
          <a:p>
            <a:r>
              <a:rPr lang="en-IN" dirty="0"/>
              <a:t>	1.HTML</a:t>
            </a:r>
          </a:p>
          <a:p>
            <a:r>
              <a:rPr lang="en-IN" dirty="0"/>
              <a:t>   	2.CSS</a:t>
            </a:r>
          </a:p>
          <a:p>
            <a:r>
              <a:rPr lang="en-IN" dirty="0"/>
              <a:t>	3.JAVASCRIPT</a:t>
            </a:r>
          </a:p>
          <a:p>
            <a:pPr marL="285750" indent="-285750">
              <a:buFont typeface="Wingdings" panose="05000000000000000000" pitchFamily="2" charset="2"/>
              <a:buChar char="Ø"/>
            </a:pPr>
            <a:r>
              <a:rPr lang="en-IN" dirty="0">
                <a:solidFill>
                  <a:srgbClr val="FF0000"/>
                </a:solidFill>
              </a:rPr>
              <a:t>BACKEND</a:t>
            </a:r>
          </a:p>
          <a:p>
            <a:r>
              <a:rPr lang="en-IN" dirty="0"/>
              <a:t>	1.PYTHON</a:t>
            </a:r>
          </a:p>
          <a:p>
            <a:r>
              <a:rPr lang="en-IN" dirty="0"/>
              <a:t>	2.DJANGO</a:t>
            </a:r>
          </a:p>
          <a:p>
            <a:pPr marL="285750" indent="-285750">
              <a:buFont typeface="Wingdings" panose="05000000000000000000" pitchFamily="2" charset="2"/>
              <a:buChar char="Ø"/>
            </a:pPr>
            <a:r>
              <a:rPr lang="en-IN" dirty="0">
                <a:solidFill>
                  <a:srgbClr val="FF0000"/>
                </a:solidFill>
              </a:rPr>
              <a:t>DATABASE</a:t>
            </a:r>
          </a:p>
          <a:p>
            <a:pPr lvl="1"/>
            <a:r>
              <a:rPr lang="en-IN" dirty="0"/>
              <a:t>1.SQLITE</a:t>
            </a:r>
          </a:p>
          <a:p>
            <a:pPr marL="285750" indent="-285750">
              <a:buFont typeface="Wingdings" panose="05000000000000000000" pitchFamily="2" charset="2"/>
              <a:buChar char="ü"/>
            </a:pPr>
            <a:endParaRPr lang="en-IN" dirty="0"/>
          </a:p>
        </p:txBody>
      </p:sp>
      <p:pic>
        <p:nvPicPr>
          <p:cNvPr id="1030" name="Picture 6">
            <a:extLst>
              <a:ext uri="{FF2B5EF4-FFF2-40B4-BE49-F238E27FC236}">
                <a16:creationId xmlns:a16="http://schemas.microsoft.com/office/drawing/2014/main" id="{C19F346C-7C97-DC5B-1901-F567FE097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229" y="3694652"/>
            <a:ext cx="2553892" cy="13438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26F3224-9B5D-7BD5-4A54-DB63165A6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36" y="2640302"/>
            <a:ext cx="2376736" cy="13438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FC6828C-833F-D229-A0BE-0AEB17090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934" y="5038520"/>
            <a:ext cx="2376737" cy="134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6097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A1AA67-9090-B537-2C81-4664AAC2058D}"/>
              </a:ext>
            </a:extLst>
          </p:cNvPr>
          <p:cNvSpPr txBox="1"/>
          <p:nvPr/>
        </p:nvSpPr>
        <p:spPr>
          <a:xfrm>
            <a:off x="1523267" y="1225092"/>
            <a:ext cx="8523514" cy="2031325"/>
          </a:xfrm>
          <a:prstGeom prst="rect">
            <a:avLst/>
          </a:prstGeom>
          <a:noFill/>
        </p:spPr>
        <p:txBody>
          <a:bodyPr wrap="square" rtlCol="0">
            <a:spAutoFit/>
          </a:bodyPr>
          <a:lstStyle/>
          <a:p>
            <a:r>
              <a:rPr lang="en-US" dirty="0"/>
              <a:t>1.Admin can Approve or Reject requests which are created by manager.</a:t>
            </a:r>
          </a:p>
          <a:p>
            <a:endParaRPr lang="en-US" dirty="0"/>
          </a:p>
          <a:p>
            <a:r>
              <a:rPr lang="en-US" dirty="0"/>
              <a:t>2.According to the requests approved he creates courses to the employees.</a:t>
            </a:r>
          </a:p>
          <a:p>
            <a:endParaRPr lang="en-US" dirty="0"/>
          </a:p>
          <a:p>
            <a:r>
              <a:rPr lang="en-US" dirty="0"/>
              <a:t>3.Tracks the employee progress.</a:t>
            </a:r>
          </a:p>
          <a:p>
            <a:endParaRPr lang="en-IN" dirty="0"/>
          </a:p>
          <a:p>
            <a:r>
              <a:rPr lang="en-IN" dirty="0"/>
              <a:t>4.He can also tracks the feedback given by </a:t>
            </a:r>
            <a:r>
              <a:rPr lang="en-IN" dirty="0" err="1"/>
              <a:t>emloyees</a:t>
            </a:r>
            <a:endParaRPr lang="en-IN" dirty="0"/>
          </a:p>
        </p:txBody>
      </p:sp>
      <p:sp>
        <p:nvSpPr>
          <p:cNvPr id="3" name="TextBox 2">
            <a:extLst>
              <a:ext uri="{FF2B5EF4-FFF2-40B4-BE49-F238E27FC236}">
                <a16:creationId xmlns:a16="http://schemas.microsoft.com/office/drawing/2014/main" id="{7D4D8AC5-DC9F-7FCE-C1F4-D9B72957C306}"/>
              </a:ext>
            </a:extLst>
          </p:cNvPr>
          <p:cNvSpPr txBox="1"/>
          <p:nvPr/>
        </p:nvSpPr>
        <p:spPr>
          <a:xfrm>
            <a:off x="975946" y="826422"/>
            <a:ext cx="1872761" cy="369332"/>
          </a:xfrm>
          <a:prstGeom prst="rect">
            <a:avLst/>
          </a:prstGeom>
          <a:noFill/>
        </p:spPr>
        <p:txBody>
          <a:bodyPr wrap="square" rtlCol="0">
            <a:spAutoFit/>
          </a:bodyPr>
          <a:lstStyle/>
          <a:p>
            <a:r>
              <a:rPr lang="en-IN" dirty="0">
                <a:solidFill>
                  <a:srgbClr val="C00000"/>
                </a:solidFill>
              </a:rPr>
              <a:t>Admin :</a:t>
            </a:r>
          </a:p>
        </p:txBody>
      </p:sp>
      <p:sp>
        <p:nvSpPr>
          <p:cNvPr id="5" name="TextBox 4">
            <a:extLst>
              <a:ext uri="{FF2B5EF4-FFF2-40B4-BE49-F238E27FC236}">
                <a16:creationId xmlns:a16="http://schemas.microsoft.com/office/drawing/2014/main" id="{E10117BA-3A88-9E4C-90B4-09566AD1BDAC}"/>
              </a:ext>
            </a:extLst>
          </p:cNvPr>
          <p:cNvSpPr txBox="1"/>
          <p:nvPr/>
        </p:nvSpPr>
        <p:spPr>
          <a:xfrm>
            <a:off x="1523266" y="4198177"/>
            <a:ext cx="7796579" cy="1754326"/>
          </a:xfrm>
          <a:prstGeom prst="rect">
            <a:avLst/>
          </a:prstGeom>
          <a:noFill/>
        </p:spPr>
        <p:txBody>
          <a:bodyPr wrap="square">
            <a:spAutoFit/>
          </a:bodyPr>
          <a:lstStyle/>
          <a:p>
            <a:r>
              <a:rPr lang="en-US" dirty="0"/>
              <a:t>1</a:t>
            </a:r>
            <a:r>
              <a:rPr lang="en-IN" dirty="0"/>
              <a:t>.Manager can create the request about the course needed.</a:t>
            </a:r>
            <a:endParaRPr lang="en-US" dirty="0"/>
          </a:p>
          <a:p>
            <a:endParaRPr lang="en-US" dirty="0"/>
          </a:p>
          <a:p>
            <a:r>
              <a:rPr lang="en-US" dirty="0"/>
              <a:t>2.He can view the requests created by him.</a:t>
            </a:r>
          </a:p>
          <a:p>
            <a:endParaRPr lang="en-US" dirty="0"/>
          </a:p>
          <a:p>
            <a:r>
              <a:rPr lang="en-US" dirty="0"/>
              <a:t>3.He can view the requested created by him is approved or     rejected by admin.</a:t>
            </a:r>
          </a:p>
          <a:p>
            <a:endParaRPr lang="en-US" dirty="0"/>
          </a:p>
        </p:txBody>
      </p:sp>
      <p:sp>
        <p:nvSpPr>
          <p:cNvPr id="7" name="TextBox 6">
            <a:extLst>
              <a:ext uri="{FF2B5EF4-FFF2-40B4-BE49-F238E27FC236}">
                <a16:creationId xmlns:a16="http://schemas.microsoft.com/office/drawing/2014/main" id="{B213B5A2-89E1-7843-2930-F6C714B404CA}"/>
              </a:ext>
            </a:extLst>
          </p:cNvPr>
          <p:cNvSpPr txBox="1"/>
          <p:nvPr/>
        </p:nvSpPr>
        <p:spPr>
          <a:xfrm>
            <a:off x="975946" y="3622432"/>
            <a:ext cx="6106258" cy="369332"/>
          </a:xfrm>
          <a:prstGeom prst="rect">
            <a:avLst/>
          </a:prstGeom>
          <a:noFill/>
        </p:spPr>
        <p:txBody>
          <a:bodyPr wrap="square">
            <a:spAutoFit/>
          </a:bodyPr>
          <a:lstStyle/>
          <a:p>
            <a:r>
              <a:rPr lang="en-IN" dirty="0">
                <a:solidFill>
                  <a:srgbClr val="C00000"/>
                </a:solidFill>
              </a:rPr>
              <a:t>Manager :</a:t>
            </a:r>
          </a:p>
        </p:txBody>
      </p:sp>
    </p:spTree>
    <p:extLst>
      <p:ext uri="{BB962C8B-B14F-4D97-AF65-F5344CB8AC3E}">
        <p14:creationId xmlns:p14="http://schemas.microsoft.com/office/powerpoint/2010/main" val="220517876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C0AAA-A409-50D2-1494-4E5A8AFE51C3}"/>
              </a:ext>
            </a:extLst>
          </p:cNvPr>
          <p:cNvSpPr txBox="1"/>
          <p:nvPr/>
        </p:nvSpPr>
        <p:spPr>
          <a:xfrm>
            <a:off x="2204357" y="1645418"/>
            <a:ext cx="7625443" cy="2308324"/>
          </a:xfrm>
          <a:prstGeom prst="rect">
            <a:avLst/>
          </a:prstGeom>
          <a:noFill/>
        </p:spPr>
        <p:txBody>
          <a:bodyPr wrap="square" rtlCol="0">
            <a:spAutoFit/>
          </a:bodyPr>
          <a:lstStyle/>
          <a:p>
            <a:r>
              <a:rPr lang="en-US" dirty="0"/>
              <a:t>1</a:t>
            </a:r>
            <a:r>
              <a:rPr lang="en-IN" dirty="0"/>
              <a:t>.He can view the courses created by admin</a:t>
            </a:r>
            <a:r>
              <a:rPr lang="en-US" dirty="0"/>
              <a:t>.</a:t>
            </a:r>
          </a:p>
          <a:p>
            <a:endParaRPr lang="en-US" dirty="0"/>
          </a:p>
          <a:p>
            <a:r>
              <a:rPr lang="en-US" dirty="0"/>
              <a:t>2.He can view his progress.</a:t>
            </a:r>
          </a:p>
          <a:p>
            <a:endParaRPr lang="en-US" dirty="0"/>
          </a:p>
          <a:p>
            <a:r>
              <a:rPr lang="en-US" dirty="0"/>
              <a:t>3.He can give general feedback and course feedback.</a:t>
            </a:r>
          </a:p>
          <a:p>
            <a:endParaRPr lang="en-US" dirty="0"/>
          </a:p>
          <a:p>
            <a:r>
              <a:rPr lang="en-US" dirty="0"/>
              <a:t>4.He notified when new courses are created by admin.</a:t>
            </a:r>
          </a:p>
          <a:p>
            <a:endParaRPr lang="en-IN" dirty="0"/>
          </a:p>
        </p:txBody>
      </p:sp>
      <p:sp>
        <p:nvSpPr>
          <p:cNvPr id="4" name="TextBox 3">
            <a:extLst>
              <a:ext uri="{FF2B5EF4-FFF2-40B4-BE49-F238E27FC236}">
                <a16:creationId xmlns:a16="http://schemas.microsoft.com/office/drawing/2014/main" id="{EB0A9196-F39E-4B47-3233-DE2AA5AA5A1D}"/>
              </a:ext>
            </a:extLst>
          </p:cNvPr>
          <p:cNvSpPr txBox="1"/>
          <p:nvPr/>
        </p:nvSpPr>
        <p:spPr>
          <a:xfrm>
            <a:off x="1215536" y="985939"/>
            <a:ext cx="6106258" cy="369332"/>
          </a:xfrm>
          <a:prstGeom prst="rect">
            <a:avLst/>
          </a:prstGeom>
          <a:noFill/>
        </p:spPr>
        <p:txBody>
          <a:bodyPr wrap="square">
            <a:spAutoFit/>
          </a:bodyPr>
          <a:lstStyle/>
          <a:p>
            <a:r>
              <a:rPr lang="en-IN" dirty="0">
                <a:solidFill>
                  <a:srgbClr val="C00000"/>
                </a:solidFill>
              </a:rPr>
              <a:t>Employee :</a:t>
            </a:r>
          </a:p>
        </p:txBody>
      </p:sp>
    </p:spTree>
    <p:extLst>
      <p:ext uri="{BB962C8B-B14F-4D97-AF65-F5344CB8AC3E}">
        <p14:creationId xmlns:p14="http://schemas.microsoft.com/office/powerpoint/2010/main" val="401098810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Chevron arrows with solid fill">
            <a:extLst>
              <a:ext uri="{FF2B5EF4-FFF2-40B4-BE49-F238E27FC236}">
                <a16:creationId xmlns:a16="http://schemas.microsoft.com/office/drawing/2014/main" id="{3D4AC71C-EB1F-CDEC-A2A6-6CD408F0B0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0208" y="1590812"/>
            <a:ext cx="416169" cy="416169"/>
          </a:xfrm>
          <a:prstGeom prst="rect">
            <a:avLst/>
          </a:prstGeom>
        </p:spPr>
      </p:pic>
      <p:sp>
        <p:nvSpPr>
          <p:cNvPr id="10" name="TextBox 9">
            <a:extLst>
              <a:ext uri="{FF2B5EF4-FFF2-40B4-BE49-F238E27FC236}">
                <a16:creationId xmlns:a16="http://schemas.microsoft.com/office/drawing/2014/main" id="{3B273054-0BBC-2F87-4C88-83EA031060E0}"/>
              </a:ext>
            </a:extLst>
          </p:cNvPr>
          <p:cNvSpPr txBox="1"/>
          <p:nvPr/>
        </p:nvSpPr>
        <p:spPr>
          <a:xfrm>
            <a:off x="2086709" y="1556238"/>
            <a:ext cx="9835661" cy="4247317"/>
          </a:xfrm>
          <a:prstGeom prst="rect">
            <a:avLst/>
          </a:prstGeom>
          <a:noFill/>
        </p:spPr>
        <p:txBody>
          <a:bodyPr wrap="square" rtlCol="0">
            <a:spAutoFit/>
          </a:bodyPr>
          <a:lstStyle/>
          <a:p>
            <a:r>
              <a:rPr lang="en-US" dirty="0"/>
              <a:t>User Authentication and Role Management</a:t>
            </a:r>
          </a:p>
          <a:p>
            <a:endParaRPr lang="en-US" dirty="0"/>
          </a:p>
          <a:p>
            <a:r>
              <a:rPr lang="en-US" dirty="0"/>
              <a:t>Training Request and Management</a:t>
            </a:r>
          </a:p>
          <a:p>
            <a:endParaRPr lang="en-US" dirty="0"/>
          </a:p>
          <a:p>
            <a:r>
              <a:rPr lang="en-US" dirty="0"/>
              <a:t>Course Creation and Assignment</a:t>
            </a:r>
          </a:p>
          <a:p>
            <a:endParaRPr lang="en-US" dirty="0"/>
          </a:p>
          <a:p>
            <a:r>
              <a:rPr lang="en-US" dirty="0"/>
              <a:t>Employee Progress Tracking</a:t>
            </a:r>
          </a:p>
          <a:p>
            <a:endParaRPr lang="en-US" dirty="0"/>
          </a:p>
          <a:p>
            <a:r>
              <a:rPr lang="en-US" dirty="0"/>
              <a:t>Feedback Collection and Reporting</a:t>
            </a:r>
          </a:p>
          <a:p>
            <a:endParaRPr lang="en-US" dirty="0"/>
          </a:p>
          <a:p>
            <a:r>
              <a:rPr lang="en-US" dirty="0"/>
              <a:t>Dashboard Overview and Reporting</a:t>
            </a:r>
          </a:p>
          <a:p>
            <a:endParaRPr lang="en-US" dirty="0"/>
          </a:p>
          <a:p>
            <a:r>
              <a:rPr lang="en-US" dirty="0"/>
              <a:t>Notification System</a:t>
            </a:r>
          </a:p>
          <a:p>
            <a:endParaRPr lang="en-US" dirty="0"/>
          </a:p>
          <a:p>
            <a:r>
              <a:rPr lang="en-US" dirty="0"/>
              <a:t>Course Progress Analytics</a:t>
            </a:r>
            <a:endParaRPr lang="en-IN" dirty="0"/>
          </a:p>
        </p:txBody>
      </p:sp>
      <p:pic>
        <p:nvPicPr>
          <p:cNvPr id="11" name="Graphic 10" descr="Chevron arrows with solid fill">
            <a:extLst>
              <a:ext uri="{FF2B5EF4-FFF2-40B4-BE49-F238E27FC236}">
                <a16:creationId xmlns:a16="http://schemas.microsoft.com/office/drawing/2014/main" id="{4D3E2400-C728-E088-AB40-A5AF6EC807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8477" y="2134764"/>
            <a:ext cx="416169" cy="416169"/>
          </a:xfrm>
          <a:prstGeom prst="rect">
            <a:avLst/>
          </a:prstGeom>
        </p:spPr>
      </p:pic>
      <p:pic>
        <p:nvPicPr>
          <p:cNvPr id="12" name="Graphic 11" descr="Chevron arrows with solid fill">
            <a:extLst>
              <a:ext uri="{FF2B5EF4-FFF2-40B4-BE49-F238E27FC236}">
                <a16:creationId xmlns:a16="http://schemas.microsoft.com/office/drawing/2014/main" id="{6185C364-6103-C706-E498-34C0244B43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0208" y="2631369"/>
            <a:ext cx="416169" cy="416169"/>
          </a:xfrm>
          <a:prstGeom prst="rect">
            <a:avLst/>
          </a:prstGeom>
        </p:spPr>
      </p:pic>
      <p:pic>
        <p:nvPicPr>
          <p:cNvPr id="13" name="Graphic 12" descr="Chevron arrows with solid fill">
            <a:extLst>
              <a:ext uri="{FF2B5EF4-FFF2-40B4-BE49-F238E27FC236}">
                <a16:creationId xmlns:a16="http://schemas.microsoft.com/office/drawing/2014/main" id="{3C21510D-E08A-B442-7CCE-F22C53FC48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8478" y="3209728"/>
            <a:ext cx="416169" cy="416169"/>
          </a:xfrm>
          <a:prstGeom prst="rect">
            <a:avLst/>
          </a:prstGeom>
        </p:spPr>
      </p:pic>
      <p:pic>
        <p:nvPicPr>
          <p:cNvPr id="14" name="Graphic 13" descr="Chevron arrows with solid fill">
            <a:extLst>
              <a:ext uri="{FF2B5EF4-FFF2-40B4-BE49-F238E27FC236}">
                <a16:creationId xmlns:a16="http://schemas.microsoft.com/office/drawing/2014/main" id="{1DA81CD6-FC91-A9FB-3D4F-0AA6425943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3131" y="3737898"/>
            <a:ext cx="416169" cy="416169"/>
          </a:xfrm>
          <a:prstGeom prst="rect">
            <a:avLst/>
          </a:prstGeom>
        </p:spPr>
      </p:pic>
      <p:pic>
        <p:nvPicPr>
          <p:cNvPr id="15" name="Graphic 14" descr="Chevron arrows with solid fill">
            <a:extLst>
              <a:ext uri="{FF2B5EF4-FFF2-40B4-BE49-F238E27FC236}">
                <a16:creationId xmlns:a16="http://schemas.microsoft.com/office/drawing/2014/main" id="{203137A3-51BD-F778-8994-856EC81953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0208" y="5372597"/>
            <a:ext cx="416169" cy="416169"/>
          </a:xfrm>
          <a:prstGeom prst="rect">
            <a:avLst/>
          </a:prstGeom>
        </p:spPr>
      </p:pic>
      <p:pic>
        <p:nvPicPr>
          <p:cNvPr id="16" name="Graphic 15" descr="Chevron arrows with solid fill">
            <a:extLst>
              <a:ext uri="{FF2B5EF4-FFF2-40B4-BE49-F238E27FC236}">
                <a16:creationId xmlns:a16="http://schemas.microsoft.com/office/drawing/2014/main" id="{77E1BC0F-8BAC-ABB8-7253-46685C665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0209" y="4844427"/>
            <a:ext cx="416169" cy="416169"/>
          </a:xfrm>
          <a:prstGeom prst="rect">
            <a:avLst/>
          </a:prstGeom>
        </p:spPr>
      </p:pic>
      <p:pic>
        <p:nvPicPr>
          <p:cNvPr id="17" name="Graphic 16" descr="Chevron arrows with solid fill">
            <a:extLst>
              <a:ext uri="{FF2B5EF4-FFF2-40B4-BE49-F238E27FC236}">
                <a16:creationId xmlns:a16="http://schemas.microsoft.com/office/drawing/2014/main" id="{A46CB25F-F0BA-9E71-9522-8E31A9BB24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8479" y="4297633"/>
            <a:ext cx="416169" cy="416169"/>
          </a:xfrm>
          <a:prstGeom prst="rect">
            <a:avLst/>
          </a:prstGeom>
        </p:spPr>
      </p:pic>
      <p:sp>
        <p:nvSpPr>
          <p:cNvPr id="18" name="Rectangle 17">
            <a:extLst>
              <a:ext uri="{FF2B5EF4-FFF2-40B4-BE49-F238E27FC236}">
                <a16:creationId xmlns:a16="http://schemas.microsoft.com/office/drawing/2014/main" id="{4944070B-A15B-9315-C80D-26BB1F77440E}"/>
              </a:ext>
            </a:extLst>
          </p:cNvPr>
          <p:cNvSpPr/>
          <p:nvPr/>
        </p:nvSpPr>
        <p:spPr>
          <a:xfrm>
            <a:off x="698294" y="520907"/>
            <a:ext cx="5834392" cy="923330"/>
          </a:xfrm>
          <a:prstGeom prst="rect">
            <a:avLst/>
          </a:prstGeom>
          <a:noFill/>
        </p:spPr>
        <p:txBody>
          <a:bodyPr wrap="square" lIns="91440" tIns="45720" rIns="91440" bIns="45720">
            <a:spAutoFit/>
          </a:bodyPr>
          <a:lstStyle/>
          <a:p>
            <a:pPr algn="ctr"/>
            <a:r>
              <a:rPr lang="en-US" sz="5400" b="0" cap="none" spc="0" dirty="0">
                <a:ln w="0"/>
                <a:solidFill>
                  <a:srgbClr val="002060"/>
                </a:solidFill>
                <a:effectLst>
                  <a:reflection blurRad="6350" stA="53000" endA="300" endPos="35500" dir="5400000" sy="-90000" algn="bl" rotWithShape="0"/>
                </a:effectLst>
              </a:rPr>
              <a:t>Modules </a:t>
            </a:r>
            <a:r>
              <a:rPr lang="en-US" sz="5400" dirty="0">
                <a:ln w="0"/>
                <a:solidFill>
                  <a:srgbClr val="002060"/>
                </a:solidFill>
                <a:effectLst>
                  <a:reflection blurRad="6350" stA="53000" endA="300" endPos="35500" dir="5400000" sy="-90000" algn="bl" rotWithShape="0"/>
                </a:effectLst>
              </a:rPr>
              <a:t>I</a:t>
            </a:r>
            <a:r>
              <a:rPr lang="en-US" sz="5400" b="0" cap="none" spc="0" dirty="0">
                <a:ln w="0"/>
                <a:solidFill>
                  <a:srgbClr val="002060"/>
                </a:solidFill>
                <a:effectLst>
                  <a:reflection blurRad="6350" stA="53000" endA="300" endPos="35500" dir="5400000" sy="-90000" algn="bl" rotWithShape="0"/>
                </a:effectLst>
              </a:rPr>
              <a:t>n Project :</a:t>
            </a:r>
          </a:p>
        </p:txBody>
      </p:sp>
    </p:spTree>
    <p:extLst>
      <p:ext uri="{BB962C8B-B14F-4D97-AF65-F5344CB8AC3E}">
        <p14:creationId xmlns:p14="http://schemas.microsoft.com/office/powerpoint/2010/main" val="311227902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14669-DA5D-DD32-7F07-A831DFC5F6A9}"/>
              </a:ext>
            </a:extLst>
          </p:cNvPr>
          <p:cNvSpPr txBox="1"/>
          <p:nvPr/>
        </p:nvSpPr>
        <p:spPr>
          <a:xfrm>
            <a:off x="-140677" y="1099011"/>
            <a:ext cx="6106258" cy="769441"/>
          </a:xfrm>
          <a:prstGeom prst="rect">
            <a:avLst/>
          </a:prstGeom>
          <a:noFill/>
        </p:spPr>
        <p:txBody>
          <a:bodyPr wrap="square">
            <a:spAutoFit/>
          </a:bodyPr>
          <a:lstStyle/>
          <a:p>
            <a:pPr algn="ctr"/>
            <a:r>
              <a:rPr lang="en-US" sz="4400" dirty="0">
                <a:ln w="0"/>
                <a:solidFill>
                  <a:srgbClr val="002060"/>
                </a:solidFill>
                <a:effectLst>
                  <a:reflection blurRad="6350" stA="53000" endA="300" endPos="35500" dir="5400000" sy="-90000" algn="bl" rotWithShape="0"/>
                </a:effectLst>
              </a:rPr>
              <a:t>MILESTONE-1:</a:t>
            </a:r>
            <a:endParaRPr lang="en-US" sz="4400" b="0" cap="none" spc="0" dirty="0">
              <a:ln w="0"/>
              <a:solidFill>
                <a:srgbClr val="002060"/>
              </a:soli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7920CE26-ADAD-B47B-22BB-053F8055B7E1}"/>
              </a:ext>
            </a:extLst>
          </p:cNvPr>
          <p:cNvSpPr txBox="1"/>
          <p:nvPr/>
        </p:nvSpPr>
        <p:spPr>
          <a:xfrm>
            <a:off x="2400301" y="2661700"/>
            <a:ext cx="7789984" cy="2862322"/>
          </a:xfrm>
          <a:prstGeom prst="rect">
            <a:avLst/>
          </a:prstGeom>
          <a:noFill/>
        </p:spPr>
        <p:txBody>
          <a:bodyPr wrap="square" rtlCol="0">
            <a:spAutoFit/>
          </a:bodyPr>
          <a:lstStyle/>
          <a:p>
            <a:pPr marL="285750" indent="-285750">
              <a:buFont typeface="Arial" panose="020B0604020202020204" pitchFamily="34" charset="0"/>
              <a:buChar char="•"/>
            </a:pPr>
            <a:r>
              <a:rPr lang="en-IN" dirty="0"/>
              <a:t>In Milestone-1 we have 2 Modules</a:t>
            </a:r>
          </a:p>
          <a:p>
            <a:r>
              <a:rPr lang="en-IN" dirty="0"/>
              <a:t>  	1.</a:t>
            </a:r>
            <a:r>
              <a:rPr lang="en-US" dirty="0"/>
              <a:t> User Authentication and Role Management</a:t>
            </a:r>
          </a:p>
          <a:p>
            <a:r>
              <a:rPr lang="en-US" dirty="0"/>
              <a:t>	2. Training Request and Management</a:t>
            </a:r>
          </a:p>
          <a:p>
            <a:endParaRPr lang="en-US" dirty="0"/>
          </a:p>
          <a:p>
            <a:pPr marL="285750" indent="-285750">
              <a:buFont typeface="Arial" panose="020B0604020202020204" pitchFamily="34" charset="0"/>
              <a:buChar char="•"/>
            </a:pPr>
            <a:r>
              <a:rPr lang="en-US" dirty="0"/>
              <a:t>In milestone-1 we have created </a:t>
            </a:r>
          </a:p>
          <a:p>
            <a:r>
              <a:rPr lang="en-US" dirty="0"/>
              <a:t>	Home page, Login page, Signup page and Admin page</a:t>
            </a:r>
          </a:p>
          <a:p>
            <a:endParaRPr lang="en-US" dirty="0"/>
          </a:p>
          <a:p>
            <a:endParaRPr lang="en-IN" dirty="0"/>
          </a:p>
          <a:p>
            <a:endParaRPr lang="en-IN" dirty="0"/>
          </a:p>
          <a:p>
            <a:r>
              <a:rPr lang="en-IN" dirty="0"/>
              <a:t> </a:t>
            </a:r>
          </a:p>
        </p:txBody>
      </p:sp>
    </p:spTree>
    <p:extLst>
      <p:ext uri="{BB962C8B-B14F-4D97-AF65-F5344CB8AC3E}">
        <p14:creationId xmlns:p14="http://schemas.microsoft.com/office/powerpoint/2010/main" val="375673284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63E41-7D4E-DDF2-415C-0C1739DADC45}"/>
              </a:ext>
            </a:extLst>
          </p:cNvPr>
          <p:cNvSpPr txBox="1"/>
          <p:nvPr/>
        </p:nvSpPr>
        <p:spPr>
          <a:xfrm>
            <a:off x="1266093" y="1257300"/>
            <a:ext cx="4589584" cy="369332"/>
          </a:xfrm>
          <a:prstGeom prst="rect">
            <a:avLst/>
          </a:prstGeom>
          <a:noFill/>
        </p:spPr>
        <p:txBody>
          <a:bodyPr wrap="square" rtlCol="0">
            <a:spAutoFit/>
          </a:bodyPr>
          <a:lstStyle/>
          <a:p>
            <a:r>
              <a:rPr lang="en-IN" b="1" dirty="0">
                <a:solidFill>
                  <a:srgbClr val="002060"/>
                </a:solidFill>
              </a:rPr>
              <a:t>Home Page:</a:t>
            </a:r>
            <a:endParaRPr lang="en-US" b="1" dirty="0">
              <a:solidFill>
                <a:srgbClr val="002060"/>
              </a:solidFill>
            </a:endParaRPr>
          </a:p>
        </p:txBody>
      </p:sp>
      <p:pic>
        <p:nvPicPr>
          <p:cNvPr id="4" name="Picture 3">
            <a:extLst>
              <a:ext uri="{FF2B5EF4-FFF2-40B4-BE49-F238E27FC236}">
                <a16:creationId xmlns:a16="http://schemas.microsoft.com/office/drawing/2014/main" id="{F0F1960F-8402-3198-5A91-BE4D137457BE}"/>
              </a:ext>
            </a:extLst>
          </p:cNvPr>
          <p:cNvPicPr>
            <a:picLocks noChangeAspect="1"/>
          </p:cNvPicPr>
          <p:nvPr/>
        </p:nvPicPr>
        <p:blipFill>
          <a:blip r:embed="rId2"/>
          <a:stretch>
            <a:fillRect/>
          </a:stretch>
        </p:blipFill>
        <p:spPr>
          <a:xfrm>
            <a:off x="1404258" y="1878717"/>
            <a:ext cx="9829799" cy="4331146"/>
          </a:xfrm>
          <a:prstGeom prst="rect">
            <a:avLst/>
          </a:prstGeom>
        </p:spPr>
      </p:pic>
    </p:spTree>
    <p:extLst>
      <p:ext uri="{BB962C8B-B14F-4D97-AF65-F5344CB8AC3E}">
        <p14:creationId xmlns:p14="http://schemas.microsoft.com/office/powerpoint/2010/main" val="302890207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2678C-DB97-8FF4-3084-A31F38D98C54}"/>
              </a:ext>
            </a:extLst>
          </p:cNvPr>
          <p:cNvSpPr txBox="1"/>
          <p:nvPr/>
        </p:nvSpPr>
        <p:spPr>
          <a:xfrm>
            <a:off x="1318845" y="615462"/>
            <a:ext cx="1934308" cy="369332"/>
          </a:xfrm>
          <a:prstGeom prst="rect">
            <a:avLst/>
          </a:prstGeom>
          <a:noFill/>
        </p:spPr>
        <p:txBody>
          <a:bodyPr wrap="square" rtlCol="0">
            <a:spAutoFit/>
          </a:bodyPr>
          <a:lstStyle/>
          <a:p>
            <a:r>
              <a:rPr lang="en-US" b="1" i="1" dirty="0">
                <a:solidFill>
                  <a:srgbClr val="002060"/>
                </a:solidFill>
              </a:rPr>
              <a:t>Login Page</a:t>
            </a:r>
            <a:r>
              <a:rPr lang="en-US" dirty="0">
                <a:solidFill>
                  <a:srgbClr val="002060"/>
                </a:solidFill>
              </a:rPr>
              <a:t>:</a:t>
            </a:r>
            <a:endParaRPr lang="en-IN" dirty="0">
              <a:solidFill>
                <a:srgbClr val="002060"/>
              </a:solidFill>
            </a:endParaRPr>
          </a:p>
        </p:txBody>
      </p:sp>
      <p:pic>
        <p:nvPicPr>
          <p:cNvPr id="4" name="Picture 3">
            <a:extLst>
              <a:ext uri="{FF2B5EF4-FFF2-40B4-BE49-F238E27FC236}">
                <a16:creationId xmlns:a16="http://schemas.microsoft.com/office/drawing/2014/main" id="{1F1D7D75-689A-36A3-FEE6-35433127C291}"/>
              </a:ext>
            </a:extLst>
          </p:cNvPr>
          <p:cNvPicPr>
            <a:picLocks noChangeAspect="1"/>
          </p:cNvPicPr>
          <p:nvPr/>
        </p:nvPicPr>
        <p:blipFill>
          <a:blip r:embed="rId2"/>
          <a:stretch>
            <a:fillRect/>
          </a:stretch>
        </p:blipFill>
        <p:spPr>
          <a:xfrm>
            <a:off x="3004457" y="993587"/>
            <a:ext cx="6366532" cy="5579292"/>
          </a:xfrm>
          <a:prstGeom prst="rect">
            <a:avLst/>
          </a:prstGeom>
        </p:spPr>
      </p:pic>
    </p:spTree>
    <p:extLst>
      <p:ext uri="{BB962C8B-B14F-4D97-AF65-F5344CB8AC3E}">
        <p14:creationId xmlns:p14="http://schemas.microsoft.com/office/powerpoint/2010/main" val="144988061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421</TotalTime>
  <Words>741</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Tw Cen MT</vt:lpstr>
      <vt:lpstr>Wingdings</vt:lpstr>
      <vt:lpstr>Circuit</vt:lpstr>
      <vt:lpstr>Learning               and     development       management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jabitha p</dc:creator>
  <cp:lastModifiedBy>jabitha p</cp:lastModifiedBy>
  <cp:revision>77</cp:revision>
  <dcterms:created xsi:type="dcterms:W3CDTF">2024-11-21T12:37:10Z</dcterms:created>
  <dcterms:modified xsi:type="dcterms:W3CDTF">2025-01-16T18:00:54Z</dcterms:modified>
</cp:coreProperties>
</file>