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3"/>
  </p:notesMasterIdLst>
  <p:sldIdLst>
    <p:sldId id="518" r:id="rId2"/>
    <p:sldId id="524" r:id="rId3"/>
    <p:sldId id="531" r:id="rId4"/>
    <p:sldId id="525" r:id="rId5"/>
    <p:sldId id="532" r:id="rId6"/>
    <p:sldId id="537" r:id="rId7"/>
    <p:sldId id="536" r:id="rId8"/>
    <p:sldId id="535" r:id="rId9"/>
    <p:sldId id="539" r:id="rId10"/>
    <p:sldId id="538" r:id="rId11"/>
    <p:sldId id="53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Sethumadhavan" initials="AS" lastIdx="5" clrIdx="0">
    <p:extLst>
      <p:ext uri="{19B8F6BF-5375-455C-9EA6-DF929625EA0E}">
        <p15:presenceInfo xmlns:p15="http://schemas.microsoft.com/office/powerpoint/2012/main" userId="Anand Sethumadhavan" providerId="None"/>
      </p:ext>
    </p:extLst>
  </p:cmAuthor>
  <p:cmAuthor id="2" name="Pruthvij Hingmire" initials="PH" lastIdx="1" clrIdx="1">
    <p:extLst>
      <p:ext uri="{19B8F6BF-5375-455C-9EA6-DF929625EA0E}">
        <p15:presenceInfo xmlns:p15="http://schemas.microsoft.com/office/powerpoint/2012/main" userId="Pruthvij Hingmi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C8"/>
    <a:srgbClr val="BECEDC"/>
    <a:srgbClr val="85D1FF"/>
    <a:srgbClr val="0071B9"/>
    <a:srgbClr val="00495A"/>
    <a:srgbClr val="86C2E6"/>
    <a:srgbClr val="C6D600"/>
    <a:srgbClr val="004987"/>
    <a:srgbClr val="32495C"/>
    <a:srgbClr val="355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3314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8F8FF-98EF-4AB4-9019-1077724CDD04}" type="datetimeFigureOut">
              <a:rPr lang="en-US" smtClean="0"/>
              <a:pPr/>
              <a:t>4/23/2019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09707-4C2A-43E7-A569-73EA1376F37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3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e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tcinfotech.com/" TargetMode="External"/><Relationship Id="rId3" Type="http://schemas.openxmlformats.org/officeDocument/2006/relationships/slideMaster" Target="../slideMasters/slideMaster1.xml"/><Relationship Id="rId7" Type="http://schemas.openxmlformats.org/officeDocument/2006/relationships/hyperlink" Target="mailto:Himanshu.Gupta@itcinfotech.com" TargetMode="Externa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flipH="1">
            <a:off x="-1" y="0"/>
            <a:ext cx="12188823" cy="3904343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028" y="1497922"/>
            <a:ext cx="8285057" cy="553998"/>
          </a:xfrm>
        </p:spPr>
        <p:txBody>
          <a:bodyPr wrap="square" anchor="t">
            <a:spAutoFit/>
          </a:bodyPr>
          <a:lstStyle>
            <a:lvl1pPr algn="l">
              <a:defRPr sz="3600" b="0">
                <a:solidFill>
                  <a:schemeClr val="bg1"/>
                </a:solidFill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92340" y="1219598"/>
            <a:ext cx="103235" cy="2079320"/>
          </a:xfrm>
          <a:prstGeom prst="rect">
            <a:avLst/>
          </a:prstGeom>
          <a:gradFill>
            <a:gsLst>
              <a:gs pos="0">
                <a:srgbClr val="7592A9"/>
              </a:gs>
              <a:gs pos="49000">
                <a:srgbClr val="335A73"/>
              </a:gs>
              <a:gs pos="83000">
                <a:srgbClr val="325A74"/>
              </a:gs>
              <a:gs pos="100000">
                <a:srgbClr val="152E3E"/>
              </a:gs>
            </a:gsLst>
            <a:lin ang="5400000" scaled="1"/>
          </a:gradFill>
          <a:ln w="9525">
            <a:gradFill>
              <a:gsLst>
                <a:gs pos="0">
                  <a:srgbClr val="7592A9"/>
                </a:gs>
                <a:gs pos="55000">
                  <a:srgbClr val="335A73"/>
                </a:gs>
                <a:gs pos="83000">
                  <a:srgbClr val="325A74"/>
                </a:gs>
                <a:gs pos="100000">
                  <a:srgbClr val="152E3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7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7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998322" y="788581"/>
            <a:ext cx="1243887" cy="669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97538" y="1796010"/>
            <a:ext cx="1144671" cy="51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41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2188825" cy="6003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304719" y="5369784"/>
            <a:ext cx="6858081" cy="523220"/>
          </a:xfrm>
        </p:spPr>
        <p:txBody>
          <a:bodyPr wrap="square" lIns="0" tIns="0" rIns="0" bIns="0" anchor="t">
            <a:spAutoFit/>
          </a:bodyPr>
          <a:lstStyle>
            <a:lvl1pPr algn="l">
              <a:defRPr sz="3400" b="0">
                <a:solidFill>
                  <a:schemeClr val="accent2"/>
                </a:solidFill>
                <a:effectLst/>
                <a:latin typeface="+mj-lt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 bwMode="gray">
          <a:xfrm>
            <a:off x="304720" y="6636224"/>
            <a:ext cx="2325958" cy="150362"/>
          </a:xfrm>
        </p:spPr>
        <p:txBody>
          <a:bodyPr wrap="none" lIns="0" tIns="0" rIns="0" bIns="0" anchor="b">
            <a:spAutoFit/>
          </a:bodyPr>
          <a:lstStyle>
            <a:lvl1pPr algn="l">
              <a:defRPr sz="977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is-IS" dirty="0">
                <a:solidFill>
                  <a:srgbClr val="000000"/>
                </a:solidFill>
              </a:rPr>
              <a:t>2017</a:t>
            </a:r>
            <a:r>
              <a:rPr lang="en-US" dirty="0">
                <a:solidFill>
                  <a:srgbClr val="000000"/>
                </a:solidFill>
              </a:rPr>
              <a:t>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 flipH="1" flipV="1">
            <a:off x="1" y="331305"/>
            <a:ext cx="2081179" cy="2154581"/>
            <a:chOff x="9851231" y="3835401"/>
            <a:chExt cx="2081179" cy="2154581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9851231" y="5019675"/>
              <a:ext cx="751038" cy="970307"/>
            </a:xfrm>
            <a:prstGeom prst="triangle">
              <a:avLst>
                <a:gd name="adj" fmla="val 100000"/>
              </a:avLst>
            </a:prstGeom>
            <a:solidFill>
              <a:srgbClr val="BF864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3" dirty="0" err="1">
                <a:solidFill>
                  <a:srgbClr val="000000"/>
                </a:solidFill>
              </a:endParaRPr>
            </a:p>
          </p:txBody>
        </p:sp>
        <p:sp>
          <p:nvSpPr>
            <p:cNvPr id="13" name="Isosceles Triangle 12"/>
            <p:cNvSpPr/>
            <p:nvPr userDrawn="1"/>
          </p:nvSpPr>
          <p:spPr>
            <a:xfrm flipH="1">
              <a:off x="10749753" y="4733925"/>
              <a:ext cx="985046" cy="760757"/>
            </a:xfrm>
            <a:prstGeom prst="triangle">
              <a:avLst>
                <a:gd name="adj" fmla="val 100000"/>
              </a:avLst>
            </a:prstGeom>
            <a:solidFill>
              <a:srgbClr val="CC5478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3" dirty="0" err="1">
                <a:solidFill>
                  <a:srgbClr val="000000"/>
                </a:solidFill>
              </a:endParaRPr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20392751">
              <a:off x="11095952" y="3835401"/>
              <a:ext cx="546772" cy="422275"/>
            </a:xfrm>
            <a:prstGeom prst="triangle">
              <a:avLst>
                <a:gd name="adj" fmla="val 100000"/>
              </a:avLst>
            </a:prstGeom>
            <a:solidFill>
              <a:srgbClr val="A979C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3" dirty="0" err="1">
                <a:solidFill>
                  <a:srgbClr val="000000"/>
                </a:solidFill>
              </a:endParaRPr>
            </a:p>
          </p:txBody>
        </p:sp>
        <p:sp>
          <p:nvSpPr>
            <p:cNvPr id="16" name="Isosceles Triangle 15"/>
            <p:cNvSpPr/>
            <p:nvPr userDrawn="1"/>
          </p:nvSpPr>
          <p:spPr>
            <a:xfrm rot="2123025" flipH="1">
              <a:off x="11507652" y="4717911"/>
              <a:ext cx="424758" cy="561524"/>
            </a:xfrm>
            <a:prstGeom prst="triangle">
              <a:avLst>
                <a:gd name="adj" fmla="val 100000"/>
              </a:avLst>
            </a:prstGeom>
            <a:solidFill>
              <a:srgbClr val="ADB27B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23" dirty="0" err="1">
                <a:solidFill>
                  <a:srgbClr val="000000"/>
                </a:solidFill>
              </a:endParaRPr>
            </a:p>
          </p:txBody>
        </p:sp>
      </p:grpSp>
      <p:pic>
        <p:nvPicPr>
          <p:cNvPr id="12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6956492" y="1982451"/>
            <a:ext cx="1744395" cy="938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21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63" y="355484"/>
            <a:ext cx="9071920" cy="369332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20" y="6627068"/>
            <a:ext cx="2192908" cy="1538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©2016 ITC Infotech. All Rights Reserved.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19640" y="6627068"/>
            <a:ext cx="150682" cy="1538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Line 36"/>
          <p:cNvSpPr>
            <a:spLocks noChangeShapeType="1"/>
          </p:cNvSpPr>
          <p:nvPr userDrawn="1"/>
        </p:nvSpPr>
        <p:spPr bwMode="gray">
          <a:xfrm>
            <a:off x="0" y="6858000"/>
            <a:ext cx="12188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latin typeface="+mj-lt"/>
              <a:cs typeface="Arial" pitchFamily="34" charset="0"/>
            </a:endParaRPr>
          </a:p>
        </p:txBody>
      </p:sp>
      <p:pic>
        <p:nvPicPr>
          <p:cNvPr id="9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gray">
          <a:xfrm>
            <a:off x="10376452" y="93097"/>
            <a:ext cx="1473795" cy="79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63" y="1151284"/>
            <a:ext cx="11579384" cy="1538883"/>
          </a:xfrm>
        </p:spPr>
        <p:txBody>
          <a:bodyPr/>
          <a:lstStyle>
            <a:lvl1pPr>
              <a:defRPr sz="1600">
                <a:solidFill>
                  <a:srgbClr val="324F64"/>
                </a:solidFill>
                <a:latin typeface="+mn-lt"/>
              </a:defRPr>
            </a:lvl1pPr>
            <a:lvl2pPr>
              <a:buClr>
                <a:srgbClr val="324F64"/>
              </a:buClr>
              <a:defRPr sz="1600">
                <a:solidFill>
                  <a:srgbClr val="324F64"/>
                </a:solidFill>
                <a:latin typeface="+mn-lt"/>
              </a:defRPr>
            </a:lvl2pPr>
            <a:lvl3pPr>
              <a:defRPr sz="1600">
                <a:solidFill>
                  <a:srgbClr val="324F64"/>
                </a:solidFill>
                <a:latin typeface="+mn-lt"/>
              </a:defRPr>
            </a:lvl3pPr>
            <a:lvl4pPr>
              <a:buClr>
                <a:srgbClr val="324F64"/>
              </a:buClr>
              <a:defRPr sz="1600">
                <a:solidFill>
                  <a:srgbClr val="324F64"/>
                </a:solidFill>
                <a:latin typeface="+mn-lt"/>
              </a:defRPr>
            </a:lvl4pPr>
            <a:lvl5pPr>
              <a:defRPr sz="1600">
                <a:solidFill>
                  <a:srgbClr val="324F64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79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 flipH="1">
            <a:off x="0" y="952842"/>
            <a:ext cx="12188823" cy="5905157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9050"/>
            <a:ext cx="12188825" cy="68770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2" y="-57572"/>
            <a:ext cx="12188825" cy="6877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64288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63" y="1006141"/>
            <a:ext cx="11579384" cy="1538883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  <a:latin typeface="+mn-lt"/>
              </a:defRPr>
            </a:lvl1pPr>
            <a:lvl2pPr>
              <a:defRPr sz="1600">
                <a:solidFill>
                  <a:schemeClr val="accent2"/>
                </a:solidFill>
                <a:latin typeface="+mn-lt"/>
              </a:defRPr>
            </a:lvl2pPr>
            <a:lvl3pPr>
              <a:defRPr sz="1600">
                <a:solidFill>
                  <a:schemeClr val="accent2"/>
                </a:solidFill>
                <a:latin typeface="+mn-lt"/>
              </a:defRPr>
            </a:lvl3pPr>
            <a:lvl4pPr>
              <a:defRPr sz="1600">
                <a:solidFill>
                  <a:schemeClr val="accent2"/>
                </a:solidFill>
                <a:latin typeface="+mn-lt"/>
              </a:defRPr>
            </a:lvl4pPr>
            <a:lvl5pPr>
              <a:defRPr sz="16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19640" y="6627068"/>
            <a:ext cx="150682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‹#›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10" name="Line 36"/>
          <p:cNvSpPr>
            <a:spLocks noChangeShapeType="1"/>
          </p:cNvSpPr>
          <p:nvPr userDrawn="1"/>
        </p:nvSpPr>
        <p:spPr bwMode="gray">
          <a:xfrm>
            <a:off x="0" y="6858000"/>
            <a:ext cx="1218882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Futura Hv BT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406" y="6587879"/>
            <a:ext cx="2388474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642882"/>
                </a:solidFill>
              </a:rPr>
              <a:t>©</a:t>
            </a:r>
            <a:r>
              <a:rPr lang="is-IS" dirty="0">
                <a:solidFill>
                  <a:srgbClr val="642882"/>
                </a:solidFill>
              </a:rPr>
              <a:t>2017</a:t>
            </a:r>
            <a:r>
              <a:rPr lang="en-US" dirty="0">
                <a:solidFill>
                  <a:srgbClr val="642882"/>
                </a:solidFill>
              </a:rPr>
              <a:t> ITC Infotech. All Rights Reserved.</a:t>
            </a:r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270863" y="355484"/>
            <a:ext cx="9071920" cy="36933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Click to edit Master title style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7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10477537" y="14321"/>
            <a:ext cx="1621814" cy="938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94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20" y="6627068"/>
            <a:ext cx="2388474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642882"/>
                </a:solidFill>
              </a:rPr>
              <a:t>©</a:t>
            </a:r>
            <a:r>
              <a:rPr lang="is-IS" dirty="0">
                <a:solidFill>
                  <a:srgbClr val="642882"/>
                </a:solidFill>
              </a:rPr>
              <a:t>2017</a:t>
            </a:r>
            <a:r>
              <a:rPr lang="en-US" dirty="0">
                <a:solidFill>
                  <a:srgbClr val="642882"/>
                </a:solidFill>
              </a:rPr>
              <a:t> ITC Infotech. All Rights Reserved.</a:t>
            </a:r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19640" y="6627068"/>
            <a:ext cx="150682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‹#›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0862" y="232373"/>
            <a:ext cx="10281023" cy="492443"/>
          </a:xfrm>
        </p:spPr>
        <p:txBody>
          <a:bodyPr/>
          <a:lstStyle>
            <a:lvl1pPr algn="l">
              <a:defRPr sz="320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0863" y="1006141"/>
            <a:ext cx="11579384" cy="1538883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  <a:latin typeface="+mn-lt"/>
              </a:defRPr>
            </a:lvl1pPr>
            <a:lvl2pPr>
              <a:defRPr sz="1600">
                <a:solidFill>
                  <a:schemeClr val="accent2"/>
                </a:solidFill>
                <a:latin typeface="+mn-lt"/>
              </a:defRPr>
            </a:lvl2pPr>
            <a:lvl3pPr>
              <a:defRPr sz="1600">
                <a:solidFill>
                  <a:schemeClr val="accent2"/>
                </a:solidFill>
                <a:latin typeface="+mn-lt"/>
              </a:defRPr>
            </a:lvl3pPr>
            <a:lvl4pPr>
              <a:defRPr sz="1600">
                <a:solidFill>
                  <a:schemeClr val="accent2"/>
                </a:solidFill>
                <a:latin typeface="+mn-lt"/>
              </a:defRPr>
            </a:lvl4pPr>
            <a:lvl5pPr>
              <a:defRPr sz="16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2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7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935877" y="114300"/>
            <a:ext cx="1134445" cy="610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8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720" y="6627068"/>
            <a:ext cx="2388474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rgbClr val="642882"/>
                </a:solidFill>
              </a:rPr>
              <a:t>©</a:t>
            </a:r>
            <a:r>
              <a:rPr lang="is-IS" dirty="0">
                <a:solidFill>
                  <a:srgbClr val="642882"/>
                </a:solidFill>
              </a:rPr>
              <a:t>2017</a:t>
            </a:r>
            <a:r>
              <a:rPr lang="en-US" dirty="0">
                <a:solidFill>
                  <a:srgbClr val="642882"/>
                </a:solidFill>
              </a:rPr>
              <a:t> ITC Infotech. All Rights Reserved.</a:t>
            </a:r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19640" y="6627068"/>
            <a:ext cx="150682" cy="153888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‹#›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0862" y="232373"/>
            <a:ext cx="10281023" cy="492443"/>
          </a:xfrm>
        </p:spPr>
        <p:txBody>
          <a:bodyPr/>
          <a:lstStyle>
            <a:lvl1pPr algn="l">
              <a:defRPr sz="320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70863" y="1006141"/>
            <a:ext cx="11579384" cy="1538883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  <a:latin typeface="+mn-lt"/>
              </a:defRPr>
            </a:lvl1pPr>
            <a:lvl2pPr>
              <a:defRPr sz="1600">
                <a:solidFill>
                  <a:schemeClr val="accent2"/>
                </a:solidFill>
                <a:latin typeface="+mn-lt"/>
              </a:defRPr>
            </a:lvl2pPr>
            <a:lvl3pPr>
              <a:defRPr sz="1600">
                <a:solidFill>
                  <a:schemeClr val="accent2"/>
                </a:solidFill>
                <a:latin typeface="+mn-lt"/>
              </a:defRPr>
            </a:lvl3pPr>
            <a:lvl4pPr>
              <a:defRPr sz="1600">
                <a:solidFill>
                  <a:schemeClr val="accent2"/>
                </a:solidFill>
                <a:latin typeface="+mn-lt"/>
              </a:defRPr>
            </a:lvl4pPr>
            <a:lvl5pPr>
              <a:defRPr sz="160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pic>
        <p:nvPicPr>
          <p:cNvPr id="14" name="Picture 2" descr="C:\Documents and Settings\11777\Desktop\Dipa Sahu\CP Templates\ITC Infotech_logo.jp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gray">
          <a:xfrm>
            <a:off x="10900753" y="86599"/>
            <a:ext cx="1169569" cy="6292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87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1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19640" y="6627068"/>
            <a:ext cx="150682" cy="1538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9454778" y="0"/>
            <a:ext cx="0" cy="6858000"/>
          </a:xfrm>
          <a:prstGeom prst="line">
            <a:avLst/>
          </a:prstGeom>
          <a:ln w="571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 rot="2700000">
            <a:off x="8351740" y="2325963"/>
            <a:ext cx="2206076" cy="22060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885" y="3122699"/>
            <a:ext cx="3973786" cy="615553"/>
          </a:xfrm>
        </p:spPr>
        <p:txBody>
          <a:bodyPr anchor="ctr">
            <a:spAutoFit/>
          </a:bodyPr>
          <a:lstStyle>
            <a:lvl1pPr algn="ctr">
              <a:defRPr sz="4000" b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dirty="0"/>
              <a:t>Click to 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346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3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 flipH="1">
            <a:off x="0" y="1"/>
            <a:ext cx="12188825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sp>
        <p:nvSpPr>
          <p:cNvPr id="20" name="Freeform 19"/>
          <p:cNvSpPr/>
          <p:nvPr userDrawn="1"/>
        </p:nvSpPr>
        <p:spPr>
          <a:xfrm>
            <a:off x="7315200" y="2172689"/>
            <a:ext cx="4241800" cy="4115551"/>
          </a:xfrm>
          <a:custGeom>
            <a:avLst/>
            <a:gdLst>
              <a:gd name="connsiteX0" fmla="*/ 0 w 4241800"/>
              <a:gd name="connsiteY0" fmla="*/ 0 h 4241800"/>
              <a:gd name="connsiteX1" fmla="*/ 4241800 w 4241800"/>
              <a:gd name="connsiteY1" fmla="*/ 0 h 4241800"/>
              <a:gd name="connsiteX2" fmla="*/ 4241800 w 4241800"/>
              <a:gd name="connsiteY2" fmla="*/ 3478737 h 4241800"/>
              <a:gd name="connsiteX3" fmla="*/ 0 w 4241800"/>
              <a:gd name="connsiteY3" fmla="*/ 4241800 h 424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4241800">
                <a:moveTo>
                  <a:pt x="0" y="0"/>
                </a:moveTo>
                <a:lnTo>
                  <a:pt x="4241800" y="0"/>
                </a:lnTo>
                <a:lnTo>
                  <a:pt x="4241800" y="3478737"/>
                </a:lnTo>
                <a:lnTo>
                  <a:pt x="0" y="4241800"/>
                </a:lnTo>
                <a:close/>
              </a:path>
            </a:pathLst>
          </a:custGeom>
          <a:gradFill>
            <a:gsLst>
              <a:gs pos="0">
                <a:srgbClr val="7592A9"/>
              </a:gs>
              <a:gs pos="54000">
                <a:srgbClr val="325A74"/>
              </a:gs>
              <a:gs pos="82000">
                <a:srgbClr val="335A73"/>
              </a:gs>
              <a:gs pos="100000">
                <a:srgbClr val="152E3E"/>
              </a:gs>
            </a:gsLst>
            <a:lin ang="5400000" scaled="1"/>
          </a:gradFill>
          <a:ln w="9525">
            <a:gradFill>
              <a:gsLst>
                <a:gs pos="0">
                  <a:srgbClr val="7592A9"/>
                </a:gs>
                <a:gs pos="54000">
                  <a:srgbClr val="325A74"/>
                </a:gs>
                <a:gs pos="82000">
                  <a:srgbClr val="335A73"/>
                </a:gs>
                <a:gs pos="100000">
                  <a:srgbClr val="152E3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525" y="2583114"/>
            <a:ext cx="3669150" cy="553998"/>
          </a:xfrm>
        </p:spPr>
        <p:txBody>
          <a:bodyPr wrap="square" anchor="t">
            <a:spAutoFit/>
          </a:bodyPr>
          <a:lstStyle>
            <a:lvl1pPr algn="l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114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4" name="Picture 2" descr="http://friendshipconference.com/wp-content/uploads/2013/10/thankyounew.jpg"/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88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662050" y="6362969"/>
            <a:ext cx="33161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1400">
                <a:solidFill>
                  <a:schemeClr val="accent6">
                    <a:lumMod val="10000"/>
                  </a:schemeClr>
                </a:solidFill>
                <a:latin typeface="Futura Lt BT" panose="020B0402020204020303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Futura Lt BT"/>
              </a:rPr>
              <a:t>©</a:t>
            </a:r>
            <a:r>
              <a:rPr lang="is-IS" dirty="0">
                <a:solidFill>
                  <a:srgbClr val="000000"/>
                </a:solidFill>
                <a:latin typeface="Futura Lt BT"/>
              </a:rPr>
              <a:t>2017</a:t>
            </a:r>
            <a:r>
              <a:rPr lang="en-US" dirty="0">
                <a:solidFill>
                  <a:srgbClr val="000000"/>
                </a:solidFill>
                <a:latin typeface="Futura Lt BT"/>
              </a:rPr>
              <a:t> ITC Infotech. All Rights Reserved.</a:t>
            </a:r>
          </a:p>
        </p:txBody>
      </p:sp>
      <p:sp>
        <p:nvSpPr>
          <p:cNvPr id="13" name="Text Box 3"/>
          <p:cNvSpPr txBox="1">
            <a:spLocks noChangeArrowheads="1"/>
          </p:cNvSpPr>
          <p:nvPr userDrawn="1"/>
        </p:nvSpPr>
        <p:spPr bwMode="gray">
          <a:xfrm>
            <a:off x="662050" y="6590064"/>
            <a:ext cx="705321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solidFill>
                  <a:srgbClr val="000000"/>
                </a:solidFill>
                <a:latin typeface="Futura Lt BT"/>
                <a:cs typeface="Times New Roman" panose="02020603050405020304" pitchFamily="18" charset="0"/>
              </a:rPr>
              <a:t>All trademarks are the registered property of the respective companies and are acknowledged.</a:t>
            </a:r>
            <a:endParaRPr lang="en-GB" sz="1400" dirty="0">
              <a:solidFill>
                <a:srgbClr val="000000"/>
              </a:solidFill>
              <a:latin typeface="Futura Lt BT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62050" y="4865235"/>
            <a:ext cx="8808976" cy="1279680"/>
            <a:chOff x="458850" y="4890709"/>
            <a:chExt cx="8808976" cy="1279680"/>
          </a:xfrm>
        </p:grpSpPr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458850" y="4890709"/>
              <a:ext cx="8808976" cy="3077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algn="r" defTabSz="914400" rtl="0" eaLnBrk="1" latinLnBrk="0" hangingPunct="1">
                <a:spcBef>
                  <a:spcPct val="0"/>
                </a:spcBef>
                <a:buNone/>
                <a:defRPr sz="2800" b="1" kern="120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pPr algn="l">
                <a:spcBef>
                  <a:spcPts val="0"/>
                </a:spcBef>
              </a:pPr>
              <a:r>
                <a:rPr lang="en-US" sz="2000" b="0" dirty="0">
                  <a:solidFill>
                    <a:srgbClr val="325A74"/>
                  </a:solidFill>
                  <a:effectLst/>
                </a:rPr>
                <a:t>Connect with us to understand how ITC Infotech can help your business. </a:t>
              </a:r>
              <a:endParaRPr lang="en-US" sz="3200" b="0" dirty="0">
                <a:solidFill>
                  <a:srgbClr val="325A74"/>
                </a:solidFill>
                <a:effectLst/>
              </a:endParaRPr>
            </a:p>
          </p:txBody>
        </p:sp>
        <p:sp>
          <p:nvSpPr>
            <p:cNvPr id="17" name="Text Placeholder 2"/>
            <p:cNvSpPr txBox="1">
              <a:spLocks/>
            </p:cNvSpPr>
            <p:nvPr userDrawn="1"/>
          </p:nvSpPr>
          <p:spPr>
            <a:xfrm>
              <a:off x="458850" y="5354781"/>
              <a:ext cx="4695388" cy="81560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252000" indent="-252000" algn="l" defTabSz="914400" rtl="0" eaLnBrk="1" latinLnBrk="0" hangingPunct="1">
                <a:spcBef>
                  <a:spcPts val="600"/>
                </a:spcBef>
                <a:buFont typeface="Wingdings 2" pitchFamily="18" charset="2"/>
                <a:buChar char="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2pPr>
              <a:lvl3pPr marL="504000" indent="-252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3pPr>
              <a:lvl4pPr marL="756000" indent="-252000" algn="l" defTabSz="914400" rtl="0" eaLnBrk="1" latinLnBrk="0" hangingPunct="1">
                <a:spcBef>
                  <a:spcPts val="600"/>
                </a:spcBef>
                <a:buFont typeface="Wingdings 2" pitchFamily="18" charset="2"/>
                <a:buChar char="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4pPr>
              <a:lvl5pPr marL="1008000" indent="-2520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˗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Arial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rgbClr val="000000"/>
                  </a:solidFill>
                  <a:latin typeface="Futura Lt BT"/>
                </a:rPr>
                <a:t>Email: </a:t>
              </a:r>
              <a:r>
                <a:rPr lang="en-US" sz="2400" dirty="0">
                  <a:solidFill>
                    <a:srgbClr val="642882"/>
                  </a:solidFill>
                  <a:latin typeface="Futura Lt BT"/>
                  <a:hlinkClick r:id="rId7"/>
                </a:rPr>
                <a:t>contact.us@itcinfotech.com</a:t>
              </a:r>
              <a:endParaRPr lang="en-US" sz="2400" dirty="0">
                <a:solidFill>
                  <a:srgbClr val="642882"/>
                </a:solidFill>
                <a:latin typeface="Futura Lt BT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Futura Lt BT"/>
                </a:rPr>
                <a:t>Web: </a:t>
              </a:r>
              <a:r>
                <a:rPr lang="en-US" sz="2400" dirty="0">
                  <a:solidFill>
                    <a:srgbClr val="642882"/>
                  </a:solidFill>
                  <a:latin typeface="Futura Lt BT"/>
                  <a:hlinkClick r:id="rId8"/>
                </a:rPr>
                <a:t>www.itcinfotech.com</a:t>
              </a:r>
              <a:endParaRPr lang="en-US" sz="2400" dirty="0">
                <a:solidFill>
                  <a:srgbClr val="642882"/>
                </a:solidFill>
                <a:latin typeface="Futura Lt BT"/>
              </a:endParaRPr>
            </a:p>
          </p:txBody>
        </p:sp>
      </p:grpSp>
      <p:pic>
        <p:nvPicPr>
          <p:cNvPr id="20" name="Picture 6" descr="ITC Infotech_logo"/>
          <p:cNvPicPr>
            <a:picLocks noChangeAspect="1" noChangeArrowheads="1"/>
          </p:cNvPicPr>
          <p:nvPr userDrawn="1"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6652" y="5380383"/>
            <a:ext cx="2035374" cy="1095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 userDrawn="1"/>
        </p:nvSpPr>
        <p:spPr>
          <a:xfrm flipH="1">
            <a:off x="0" y="1"/>
            <a:ext cx="12188825" cy="6858000"/>
          </a:xfrm>
          <a:prstGeom prst="rect">
            <a:avLst/>
          </a:prstGeom>
          <a:solidFill>
            <a:srgbClr val="CDE6EB">
              <a:alpha val="37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5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863" y="295117"/>
            <a:ext cx="1157658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863" y="952501"/>
            <a:ext cx="11579384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20" y="6627068"/>
            <a:ext cx="238847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l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is-IS" dirty="0">
                <a:solidFill>
                  <a:srgbClr val="000000"/>
                </a:solidFill>
              </a:rPr>
              <a:t>2017</a:t>
            </a:r>
            <a:r>
              <a:rPr lang="en-US" dirty="0">
                <a:solidFill>
                  <a:srgbClr val="000000"/>
                </a:solidFill>
              </a:rPr>
              <a:t> ITC Infotech. All Rights Reserved.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9640" y="6627068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‹#›</a:t>
            </a:fld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2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1" r:id="rId2"/>
    <p:sldLayoutId id="2147483679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2000" indent="-25200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4000" indent="-252000" algn="l" defTabSz="914400" rtl="0" eaLnBrk="1" latinLnBrk="0" hangingPunct="1">
        <a:spcBef>
          <a:spcPts val="6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56000" indent="-25200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008000" indent="-252000" algn="l" defTabSz="914400" rtl="0" eaLnBrk="1" latinLnBrk="0" hangingPunct="1">
        <a:spcBef>
          <a:spcPts val="600"/>
        </a:spcBef>
        <a:buClr>
          <a:schemeClr val="accent2"/>
        </a:buClr>
        <a:buFont typeface="Arial" pitchFamily="34" charset="0"/>
        <a:buChar char="˗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19" y="5369784"/>
            <a:ext cx="6858081" cy="677108"/>
          </a:xfrm>
        </p:spPr>
        <p:txBody>
          <a:bodyPr/>
          <a:lstStyle/>
          <a:p>
            <a:r>
              <a:rPr lang="en-US" sz="4000" dirty="0"/>
              <a:t>Proposed Solution</a:t>
            </a:r>
            <a:r>
              <a:rPr lang="en-US" sz="4400" dirty="0"/>
              <a:t>(POE_M)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10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0863" y="688641"/>
            <a:ext cx="11579384" cy="1692771"/>
          </a:xfrm>
        </p:spPr>
        <p:txBody>
          <a:bodyPr/>
          <a:lstStyle/>
          <a:p>
            <a:r>
              <a:rPr lang="en-US" sz="1800" b="1" u="sng" kern="0" dirty="0">
                <a:solidFill>
                  <a:sysClr val="windowText" lastClr="000000"/>
                </a:solidFill>
                <a:cs typeface="+mn-cs"/>
              </a:rPr>
              <a:t>Need to discuss: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Where to keep created sum assemblies for respective operations.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If missing scans or missing inventory errors then should we popup message will create a problem for end user. 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Should we consider newly created functionality to prevent inventory loss. </a:t>
            </a:r>
            <a:endParaRPr lang="en-US" sz="1800" kern="0" dirty="0">
              <a:solidFill>
                <a:schemeClr val="tx1"/>
              </a:solidFill>
              <a:cs typeface="+mn-cs"/>
            </a:endParaRPr>
          </a:p>
          <a:p>
            <a:pPr lvl="1"/>
            <a:endParaRPr lang="en-US" sz="1800" kern="0" dirty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82E51-E6F6-4F17-86CE-B02B629595A4}"/>
              </a:ext>
            </a:extLst>
          </p:cNvPr>
          <p:cNvSpPr txBox="1"/>
          <p:nvPr/>
        </p:nvSpPr>
        <p:spPr>
          <a:xfrm>
            <a:off x="435005" y="3875922"/>
            <a:ext cx="8626699" cy="193899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r>
              <a:rPr lang="fi-FI" dirty="0" err="1"/>
              <a:t>Item</a:t>
            </a:r>
            <a:r>
              <a:rPr lang="fi-FI" dirty="0"/>
              <a:t> 5. </a:t>
            </a:r>
            <a:r>
              <a:rPr lang="fi-FI" dirty="0" err="1"/>
              <a:t>Confirming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possibility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in POE  to </a:t>
            </a:r>
            <a:r>
              <a:rPr lang="fi-FI" dirty="0" err="1"/>
              <a:t>change</a:t>
            </a:r>
            <a:r>
              <a:rPr lang="fi-FI" dirty="0"/>
              <a:t> LU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assemblies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.  Ok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goes</a:t>
            </a:r>
            <a:r>
              <a:rPr lang="fi-FI" dirty="0"/>
              <a:t> to </a:t>
            </a:r>
            <a:r>
              <a:rPr lang="fi-FI" dirty="0" err="1"/>
              <a:t>one</a:t>
            </a:r>
            <a:r>
              <a:rPr lang="fi-FI" dirty="0"/>
              <a:t> LU. </a:t>
            </a:r>
          </a:p>
          <a:p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generally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scannable</a:t>
            </a:r>
            <a:r>
              <a:rPr lang="fi-FI" dirty="0"/>
              <a:t> </a:t>
            </a:r>
            <a:r>
              <a:rPr lang="fi-FI" dirty="0" err="1"/>
              <a:t>materials</a:t>
            </a:r>
            <a:r>
              <a:rPr lang="fi-FI" dirty="0"/>
              <a:t>.</a:t>
            </a:r>
          </a:p>
          <a:p>
            <a:r>
              <a:rPr lang="fi-FI" dirty="0" err="1"/>
              <a:t>Missing</a:t>
            </a:r>
            <a:r>
              <a:rPr lang="fi-FI" dirty="0"/>
              <a:t> </a:t>
            </a:r>
            <a:r>
              <a:rPr lang="fi-FI" dirty="0" err="1"/>
              <a:t>inventory</a:t>
            </a:r>
            <a:r>
              <a:rPr lang="fi-FI" dirty="0"/>
              <a:t>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solved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confirming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POE. </a:t>
            </a:r>
          </a:p>
          <a:p>
            <a:r>
              <a:rPr lang="fi-FI" dirty="0"/>
              <a:t>New </a:t>
            </a:r>
            <a:r>
              <a:rPr lang="fi-FI" dirty="0" err="1"/>
              <a:t>inventory</a:t>
            </a:r>
            <a:r>
              <a:rPr lang="fi-FI" dirty="0"/>
              <a:t> </a:t>
            </a:r>
            <a:r>
              <a:rPr lang="fi-FI" dirty="0" err="1"/>
              <a:t>loss</a:t>
            </a:r>
            <a:r>
              <a:rPr lang="fi-FI" dirty="0"/>
              <a:t> prevention </a:t>
            </a:r>
            <a:r>
              <a:rPr lang="fi-FI" dirty="0" err="1"/>
              <a:t>solution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reviewed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21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8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000000"/>
                </a:solidFill>
              </a:rPr>
              <a:pPr/>
              <a:t>2</a:t>
            </a:fld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67885" y="3122699"/>
            <a:ext cx="3973786" cy="6155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POE_M</a:t>
            </a:r>
          </a:p>
        </p:txBody>
      </p:sp>
    </p:spTree>
    <p:extLst>
      <p:ext uri="{BB962C8B-B14F-4D97-AF65-F5344CB8AC3E}">
        <p14:creationId xmlns:p14="http://schemas.microsoft.com/office/powerpoint/2010/main" val="3321018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3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0860" y="476649"/>
            <a:ext cx="10281023" cy="430887"/>
          </a:xfrm>
        </p:spPr>
        <p:txBody>
          <a:bodyPr/>
          <a:lstStyle/>
          <a:p>
            <a:pPr lvl="1"/>
            <a:r>
              <a:rPr lang="en-US" sz="2800" b="1" dirty="0"/>
              <a:t>POE_M Screen:</a:t>
            </a: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283560" y="1142298"/>
            <a:ext cx="10281023" cy="33239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accent2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1"/>
            <a:r>
              <a:rPr lang="en-GB" b="1" u="sng" kern="0" dirty="0">
                <a:solidFill>
                  <a:sysClr val="windowText" lastClr="000000"/>
                </a:solidFill>
              </a:rPr>
              <a:t>Request Detail</a:t>
            </a:r>
            <a:r>
              <a:rPr lang="en-GB" b="1" kern="0" dirty="0">
                <a:solidFill>
                  <a:sysClr val="windowText" lastClr="000000"/>
                </a:solidFill>
              </a:rPr>
              <a:t> : 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standalone screen where operations (of same operation sequence) from multiple orders can be started at one-go. There will also be an option for confirming multiple operations. </a:t>
            </a:r>
          </a:p>
          <a:p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/>
            <a:r>
              <a:rPr lang="en-US" b="1" u="sng" dirty="0"/>
              <a:t>Current System :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single operation can be selected in POE. This limits MES by having execution of only a single operation at any given point of time.</a:t>
            </a:r>
          </a:p>
          <a:p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/>
            <a:endParaRPr lang="en-US" dirty="0"/>
          </a:p>
          <a:p>
            <a:pPr marL="0" lvl="1"/>
            <a:r>
              <a:rPr lang="en-US" b="1" u="sng" dirty="0"/>
              <a:t>Benefits From CR:</a:t>
            </a:r>
            <a:endParaRPr lang="en-US" dirty="0"/>
          </a:p>
          <a:p>
            <a:pPr marL="0" lvl="1"/>
            <a:r>
              <a:rPr lang="en-US" dirty="0"/>
              <a:t>Reduction of repetitive work. Increase in productivity.</a:t>
            </a:r>
          </a:p>
        </p:txBody>
      </p:sp>
    </p:spTree>
    <p:extLst>
      <p:ext uri="{BB962C8B-B14F-4D97-AF65-F5344CB8AC3E}">
        <p14:creationId xmlns:p14="http://schemas.microsoft.com/office/powerpoint/2010/main" val="82898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4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23" name="Title 2"/>
          <p:cNvSpPr txBox="1">
            <a:spLocks/>
          </p:cNvSpPr>
          <p:nvPr/>
        </p:nvSpPr>
        <p:spPr>
          <a:xfrm>
            <a:off x="307680" y="369428"/>
            <a:ext cx="10433424" cy="418576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accent2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1"/>
            <a:r>
              <a:rPr lang="en-GB" b="1" u="sng" kern="0" dirty="0"/>
              <a:t>Existing Solution :</a:t>
            </a:r>
          </a:p>
          <a:p>
            <a:pPr marL="0" lvl="1"/>
            <a:endParaRPr lang="en-GB" b="1" u="sng" kern="0" dirty="0">
              <a:solidFill>
                <a:sysClr val="windowText" lastClr="000000"/>
              </a:solidFill>
            </a:endParaRP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In current system it is not possible to Start/Confirm multiple operation from POE screen.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After selection of single record from left hand side grid of POE screen page gets refreshed &amp; below things happen on screen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System keeps the selection of selected record from left hand side grid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Based on configuration right side tabs will get populated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If user selected other record(Operation) from left hand side grid then page gets refreshed &amp; below this happen on screen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System highlight newly selected record &amp; remove the selection of old record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Based on configuration right side tabs will get populated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As right hand side tabs are completed depends of selection of data from left hand side grid &amp; it is not possible to select multiple operations at a time.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5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435961" y="211719"/>
            <a:ext cx="10281023" cy="529375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accent2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1"/>
            <a:r>
              <a:rPr lang="en-GB" b="1" u="sng" kern="0" dirty="0">
                <a:solidFill>
                  <a:sysClr val="windowText" lastClr="000000"/>
                </a:solidFill>
              </a:rPr>
              <a:t>Proposed Solution</a:t>
            </a:r>
            <a:r>
              <a:rPr lang="en-GB" b="1" kern="0" dirty="0">
                <a:solidFill>
                  <a:sysClr val="windowText" lastClr="000000"/>
                </a:solidFill>
              </a:rPr>
              <a:t> :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To perform multiple Start/Confirm activity new screen will be added with the name POE_M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POE_M is the new screen which does not have any relation with any existing system.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As this is light weight screen below functionalities will not be available on POE_M screen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Print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Login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Alert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Calculate MAV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Export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Stop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Change Work Station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Profile creation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Automatic operation start facility.</a:t>
            </a:r>
          </a:p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In POE_M screen below are the operation available to perform 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Single/Multiple selection option from operations visible in side the grid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Start single/multiple operations having same operation sequence number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GB" kern="0" dirty="0">
                <a:solidFill>
                  <a:sysClr val="windowText" lastClr="000000"/>
                </a:solidFill>
              </a:rPr>
              <a:t>Confirm single/multiple operations having same operation sequence number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GB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0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6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372461" y="202690"/>
            <a:ext cx="10281023" cy="360098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accent2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In Operations grid below columns will be visible &amp; their sequence 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Logged In Users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Status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Previous Operation Status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Work Station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Sales Order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Sales Order Item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Production Order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Material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Material Description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Operation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Production Line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kern="0" dirty="0">
                <a:solidFill>
                  <a:sysClr val="windowText" lastClr="000000"/>
                </a:solidFill>
              </a:rPr>
              <a:t>Work Center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D0E09-4AED-4845-BB76-AA2006090242}"/>
              </a:ext>
            </a:extLst>
          </p:cNvPr>
          <p:cNvSpPr txBox="1"/>
          <p:nvPr/>
        </p:nvSpPr>
        <p:spPr>
          <a:xfrm>
            <a:off x="4261282" y="4559502"/>
            <a:ext cx="6623608" cy="1384995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0" rIns="0" bIns="0" rtlCol="0">
            <a:spAutoFit/>
          </a:bodyPr>
          <a:lstStyle/>
          <a:p>
            <a:r>
              <a:rPr lang="fi-FI" dirty="0" err="1"/>
              <a:t>Item</a:t>
            </a:r>
            <a:r>
              <a:rPr lang="fi-FI" dirty="0"/>
              <a:t> 1. </a:t>
            </a:r>
            <a:r>
              <a:rPr lang="fi-FI" dirty="0" err="1"/>
              <a:t>Column</a:t>
            </a:r>
            <a:r>
              <a:rPr lang="fi-FI" dirty="0"/>
              <a:t>: </a:t>
            </a:r>
            <a:r>
              <a:rPr lang="fi-FI" dirty="0" err="1"/>
              <a:t>Operation</a:t>
            </a:r>
            <a:r>
              <a:rPr lang="fi-FI" dirty="0"/>
              <a:t> </a:t>
            </a:r>
            <a:r>
              <a:rPr lang="fi-FI" dirty="0" err="1"/>
              <a:t>description</a:t>
            </a:r>
            <a:r>
              <a:rPr lang="fi-FI" dirty="0"/>
              <a:t> is </a:t>
            </a:r>
            <a:r>
              <a:rPr lang="fi-FI" dirty="0" err="1"/>
              <a:t>needed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Work</a:t>
            </a:r>
            <a:r>
              <a:rPr lang="fi-FI" dirty="0"/>
              <a:t> center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needed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columns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vary</a:t>
            </a:r>
            <a:r>
              <a:rPr lang="fi-FI" dirty="0"/>
              <a:t>. How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changed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889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7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900" y="299135"/>
            <a:ext cx="974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lvl="1" indent="-252000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</a:pPr>
            <a:r>
              <a:rPr lang="en-GB" kern="0" dirty="0">
                <a:solidFill>
                  <a:sysClr val="windowText" lastClr="000000"/>
                </a:solidFill>
              </a:rPr>
              <a:t>Mock up screen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900112"/>
            <a:ext cx="11779374" cy="4738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7579C-72F0-4EE4-AA3C-C7EE9A5CD0DE}"/>
              </a:ext>
            </a:extLst>
          </p:cNvPr>
          <p:cNvSpPr txBox="1"/>
          <p:nvPr/>
        </p:nvSpPr>
        <p:spPr>
          <a:xfrm>
            <a:off x="3690771" y="1363540"/>
            <a:ext cx="4679166" cy="276999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0" rIns="0" bIns="0" rtlCol="0">
            <a:spAutoFit/>
          </a:bodyPr>
          <a:lstStyle/>
          <a:p>
            <a:r>
              <a:rPr lang="fi-FI" dirty="0" err="1"/>
              <a:t>Item</a:t>
            </a:r>
            <a:r>
              <a:rPr lang="fi-FI" dirty="0"/>
              <a:t> 2. </a:t>
            </a:r>
            <a:r>
              <a:rPr lang="fi-FI" dirty="0" err="1"/>
              <a:t>Possibility</a:t>
            </a:r>
            <a:r>
              <a:rPr lang="fi-FI" dirty="0"/>
              <a:t> to </a:t>
            </a:r>
            <a:r>
              <a:rPr lang="fi-FI" dirty="0" err="1"/>
              <a:t>filter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columns</a:t>
            </a:r>
            <a:r>
              <a:rPr lang="fi-FI" dirty="0"/>
              <a:t>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A62E4-F677-449D-B943-AA82FACDB2B3}"/>
              </a:ext>
            </a:extLst>
          </p:cNvPr>
          <p:cNvSpPr txBox="1"/>
          <p:nvPr/>
        </p:nvSpPr>
        <p:spPr>
          <a:xfrm>
            <a:off x="3819011" y="5500300"/>
            <a:ext cx="5471050" cy="276999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0" rIns="0" bIns="0" rtlCol="0">
            <a:spAutoFit/>
          </a:bodyPr>
          <a:lstStyle/>
          <a:p>
            <a:r>
              <a:rPr lang="fi-FI" dirty="0" err="1"/>
              <a:t>Item</a:t>
            </a:r>
            <a:r>
              <a:rPr lang="fi-FI" dirty="0"/>
              <a:t> 3. </a:t>
            </a:r>
            <a:r>
              <a:rPr lang="fi-FI" dirty="0" err="1"/>
              <a:t>column</a:t>
            </a:r>
            <a:r>
              <a:rPr lang="fi-FI" dirty="0"/>
              <a:t> </a:t>
            </a:r>
            <a:r>
              <a:rPr lang="fi-FI" dirty="0" err="1"/>
              <a:t>width</a:t>
            </a:r>
            <a:r>
              <a:rPr lang="fi-FI" dirty="0"/>
              <a:t> –auto </a:t>
            </a:r>
            <a:r>
              <a:rPr lang="fi-FI" dirty="0" err="1"/>
              <a:t>scaling</a:t>
            </a:r>
            <a:r>
              <a:rPr lang="fi-FI" dirty="0"/>
              <a:t> to </a:t>
            </a:r>
            <a:r>
              <a:rPr lang="fi-FI" dirty="0" err="1"/>
              <a:t>fit</a:t>
            </a:r>
            <a:r>
              <a:rPr lang="fi-FI" dirty="0"/>
              <a:t> </a:t>
            </a:r>
            <a:r>
              <a:rPr lang="fi-FI" dirty="0" err="1"/>
              <a:t>screen</a:t>
            </a:r>
            <a:r>
              <a:rPr lang="fi-FI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52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8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0863" y="688641"/>
            <a:ext cx="11579384" cy="4447371"/>
          </a:xfrm>
        </p:spPr>
        <p:txBody>
          <a:bodyPr/>
          <a:lstStyle/>
          <a:p>
            <a:r>
              <a:rPr lang="en-US" sz="1800" b="1" u="sng" kern="0" dirty="0">
                <a:solidFill>
                  <a:sysClr val="windowText" lastClr="000000"/>
                </a:solidFill>
                <a:cs typeface="+mn-cs"/>
              </a:rPr>
              <a:t>Constraint: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Validation for all operations at single step, i.e. error in starting of one operation will halt the entire action. Same is applicable for Confirmation of operations.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All operations must be of same operation sequence number.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WorkStation can’t be changed in this screen. </a:t>
            </a:r>
            <a:endParaRPr lang="en-US" sz="1800" dirty="0">
              <a:solidFill>
                <a:schemeClr val="tx1"/>
              </a:solidFill>
              <a:cs typeface="+mn-cs"/>
            </a:endParaRP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A configurable limit must be there which will define maximum number of operations that can be started.</a:t>
            </a: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Can’t have details of an operation similar to the right grid in POE. </a:t>
            </a: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Can’t stop the operation from this screen. </a:t>
            </a: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Column configuration facility will not be there (No profile option &amp; no connection to OGC screen)</a:t>
            </a: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Rework &amp; packing operations will not be visible in this screen</a:t>
            </a:r>
          </a:p>
          <a:p>
            <a:pPr lvl="1"/>
            <a:r>
              <a:rPr lang="en-US" sz="1800" kern="0" dirty="0">
                <a:solidFill>
                  <a:schemeClr val="tx1"/>
                </a:solidFill>
                <a:cs typeface="+mn-cs"/>
              </a:rPr>
              <a:t>MTO &amp; MTS order operations will not be visible</a:t>
            </a:r>
          </a:p>
          <a:p>
            <a:pPr lvl="1"/>
            <a:endParaRPr lang="en-US" sz="1800" kern="0" dirty="0">
              <a:solidFill>
                <a:schemeClr val="tx1"/>
              </a:solidFill>
              <a:cs typeface="+mn-cs"/>
            </a:endParaRPr>
          </a:p>
          <a:p>
            <a:pPr lvl="1"/>
            <a:endParaRPr lang="en-US" sz="1800" kern="0" dirty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BCE40-058C-4865-B8B5-AB239A5241FB}"/>
              </a:ext>
            </a:extLst>
          </p:cNvPr>
          <p:cNvSpPr txBox="1"/>
          <p:nvPr/>
        </p:nvSpPr>
        <p:spPr>
          <a:xfrm>
            <a:off x="2328764" y="4997512"/>
            <a:ext cx="5749972" cy="276999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0" rIns="0" bIns="0" rtlCol="0">
            <a:spAutoFit/>
          </a:bodyPr>
          <a:lstStyle/>
          <a:p>
            <a:r>
              <a:rPr lang="fi-FI" dirty="0" err="1"/>
              <a:t>Item</a:t>
            </a:r>
            <a:r>
              <a:rPr lang="fi-FI" dirty="0"/>
              <a:t> 4. MTO &amp; MTS </a:t>
            </a:r>
            <a:r>
              <a:rPr lang="fi-FI" dirty="0" err="1"/>
              <a:t>orders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to </a:t>
            </a:r>
            <a:r>
              <a:rPr lang="fi-FI" dirty="0" err="1"/>
              <a:t>seen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692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2EA8-35F1-4A35-9763-13466C1417DD}" type="slidenum">
              <a:rPr lang="en-IN" smtClean="0">
                <a:solidFill>
                  <a:srgbClr val="642882"/>
                </a:solidFill>
              </a:rPr>
              <a:pPr/>
              <a:t>9</a:t>
            </a:fld>
            <a:endParaRPr lang="en-IN" dirty="0">
              <a:solidFill>
                <a:srgbClr val="642882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09441" y="790241"/>
            <a:ext cx="11579384" cy="2877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1pPr>
            <a:lvl2pPr marL="252000" indent="-252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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2pPr>
            <a:lvl3pPr marL="504000" indent="-252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3pPr>
            <a:lvl4pPr marL="756000" indent="-252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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4pPr>
            <a:lvl5pPr marL="1008000" indent="-25200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˗"/>
              <a:defRPr sz="1600" kern="1200">
                <a:solidFill>
                  <a:schemeClr val="accent2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kern="0" dirty="0">
                <a:solidFill>
                  <a:sysClr val="windowText" lastClr="000000"/>
                </a:solidFill>
                <a:cs typeface="+mn-cs"/>
              </a:rPr>
              <a:t>Assumptions: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Starting all and Confirm all can be iteration of existing Start and Confirm code in POE.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Even if user selects multiple operations &amp; perform action is one go operation Start/Confirm times will be different. It is completely based on processing time. 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Operation confirmation popup will be only one for all &amp; contain the message “Operations Confirmed…”</a:t>
            </a:r>
          </a:p>
          <a:p>
            <a:pPr lvl="1"/>
            <a:r>
              <a:rPr lang="en-US" sz="1800" kern="0" dirty="0">
                <a:solidFill>
                  <a:sysClr val="windowText" lastClr="000000"/>
                </a:solidFill>
                <a:cs typeface="+mn-cs"/>
              </a:rPr>
              <a:t>If the descriptions are not available in current personalization language then system will display description in English (if available). If description is not available in current personalization language &amp; in English then system will display blank.</a:t>
            </a:r>
          </a:p>
          <a:p>
            <a:pPr lvl="1"/>
            <a:endParaRPr lang="en-US" sz="1800" kern="0" dirty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1EFFC-330D-4305-AE2B-1853F0790C10}"/>
              </a:ext>
            </a:extLst>
          </p:cNvPr>
          <p:cNvSpPr txBox="1"/>
          <p:nvPr/>
        </p:nvSpPr>
        <p:spPr>
          <a:xfrm>
            <a:off x="2539014" y="4559503"/>
            <a:ext cx="1766509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none" lIns="0" tIns="0" rIns="0" bIns="0" rtlCol="0">
            <a:spAutoFit/>
          </a:bodyPr>
          <a:lstStyle/>
          <a:p>
            <a:r>
              <a:rPr lang="fi-FI" dirty="0" err="1"/>
              <a:t>Assumptions</a:t>
            </a:r>
            <a:r>
              <a:rPr lang="fi-FI" dirty="0"/>
              <a:t> ok </a:t>
            </a:r>
          </a:p>
          <a:p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034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2015 ITC Infotech Template">
  <a:themeElements>
    <a:clrScheme name="ITC Infotech 2015">
      <a:dk1>
        <a:srgbClr val="000000"/>
      </a:dk1>
      <a:lt1>
        <a:srgbClr val="FFFFFF"/>
      </a:lt1>
      <a:dk2>
        <a:srgbClr val="7F7F7F"/>
      </a:dk2>
      <a:lt2>
        <a:srgbClr val="7F7F7F"/>
      </a:lt2>
      <a:accent1>
        <a:srgbClr val="C8DC28"/>
      </a:accent1>
      <a:accent2>
        <a:srgbClr val="642882"/>
      </a:accent2>
      <a:accent3>
        <a:srgbClr val="7F7F7F"/>
      </a:accent3>
      <a:accent4>
        <a:srgbClr val="E5E5E5"/>
      </a:accent4>
      <a:accent5>
        <a:srgbClr val="F2F2F2"/>
      </a:accent5>
      <a:accent6>
        <a:srgbClr val="7F7F7F"/>
      </a:accent6>
      <a:hlink>
        <a:srgbClr val="002060"/>
      </a:hlink>
      <a:folHlink>
        <a:srgbClr val="002060"/>
      </a:folHlink>
    </a:clrScheme>
    <a:fontScheme name="ITC Infotech Fonts">
      <a:majorFont>
        <a:latin typeface="Futura Hv BT"/>
        <a:ea typeface=""/>
        <a:cs typeface=""/>
      </a:majorFont>
      <a:minorFont>
        <a:latin typeface="Futura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5 ITC Infotech Template" id="{0F0EA5AB-7595-4F8E-904A-6F674BAA2F94}" vid="{3D20AD07-A66A-4E9A-B2D7-C7CAC47E71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 ITC Infotech Template</Template>
  <TotalTime>0</TotalTime>
  <Words>799</Words>
  <Application>Microsoft Office PowerPoint</Application>
  <PresentationFormat>Custom</PresentationFormat>
  <Paragraphs>97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Futura Hv BT</vt:lpstr>
      <vt:lpstr>Futura Lt BT</vt:lpstr>
      <vt:lpstr>Arial</vt:lpstr>
      <vt:lpstr>Calibri</vt:lpstr>
      <vt:lpstr>Courier New</vt:lpstr>
      <vt:lpstr>Times New Roman</vt:lpstr>
      <vt:lpstr>Wingdings 2</vt:lpstr>
      <vt:lpstr>2_2015 ITC Infotech Template</vt:lpstr>
      <vt:lpstr>think-cell Slide</vt:lpstr>
      <vt:lpstr>Proposed Solution(POE_M)</vt:lpstr>
      <vt:lpstr>POE_M</vt:lpstr>
      <vt:lpstr>POE_M Screen: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Dipa</dc:creator>
  <cp:lastModifiedBy>Liinakoski Juha</cp:lastModifiedBy>
  <cp:revision>2758</cp:revision>
  <dcterms:created xsi:type="dcterms:W3CDTF">2012-03-05T08:30:28Z</dcterms:created>
  <dcterms:modified xsi:type="dcterms:W3CDTF">2019-04-23T19:28:27Z</dcterms:modified>
</cp:coreProperties>
</file>