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9DC"/>
    <a:srgbClr val="F1662A"/>
    <a:srgbClr val="1572B6"/>
    <a:srgbClr val="E44F26"/>
    <a:srgbClr val="006FB7"/>
    <a:srgbClr val="E44D26"/>
    <a:srgbClr val="F2A104"/>
    <a:srgbClr val="FFB900"/>
    <a:srgbClr val="6B69D6"/>
    <a:srgbClr val="5957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3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F0F6-0C3F-4EF6-934C-49683BC7A77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65B7-9C59-4CDC-ABFD-DAF1FF9A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3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F0F6-0C3F-4EF6-934C-49683BC7A77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65B7-9C59-4CDC-ABFD-DAF1FF9A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F0F6-0C3F-4EF6-934C-49683BC7A77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65B7-9C59-4CDC-ABFD-DAF1FF9A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6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F0F6-0C3F-4EF6-934C-49683BC7A77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65B7-9C59-4CDC-ABFD-DAF1FF9A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9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F0F6-0C3F-4EF6-934C-49683BC7A77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65B7-9C59-4CDC-ABFD-DAF1FF9A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9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F0F6-0C3F-4EF6-934C-49683BC7A77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65B7-9C59-4CDC-ABFD-DAF1FF9A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2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F0F6-0C3F-4EF6-934C-49683BC7A77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65B7-9C59-4CDC-ABFD-DAF1FF9A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4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F0F6-0C3F-4EF6-934C-49683BC7A77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65B7-9C59-4CDC-ABFD-DAF1FF9A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F0F6-0C3F-4EF6-934C-49683BC7A77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65B7-9C59-4CDC-ABFD-DAF1FF9A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F0F6-0C3F-4EF6-934C-49683BC7A77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65B7-9C59-4CDC-ABFD-DAF1FF9A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8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F0F6-0C3F-4EF6-934C-49683BC7A77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65B7-9C59-4CDC-ABFD-DAF1FF9A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0F0F6-0C3F-4EF6-934C-49683BC7A77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D65B7-9C59-4CDC-ABFD-DAF1FF9AA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jpeg"/><Relationship Id="rId4" Type="http://schemas.openxmlformats.org/officeDocument/2006/relationships/image" Target="../media/image33.png"/><Relationship Id="rId9" Type="http://schemas.openxmlformats.org/officeDocument/2006/relationships/image" Target="../media/image3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" y="0"/>
            <a:ext cx="8039101" cy="6858000"/>
            <a:chOff x="-1" y="0"/>
            <a:chExt cx="8039101" cy="6858000"/>
          </a:xfrm>
        </p:grpSpPr>
        <p:sp>
          <p:nvSpPr>
            <p:cNvPr id="5" name="Rectangle 4"/>
            <p:cNvSpPr/>
            <p:nvPr/>
          </p:nvSpPr>
          <p:spPr>
            <a:xfrm>
              <a:off x="-1" y="0"/>
              <a:ext cx="8039101" cy="6858000"/>
            </a:xfrm>
            <a:prstGeom prst="rect">
              <a:avLst/>
            </a:prstGeom>
            <a:gradFill flip="none" rotWithShape="1">
              <a:gsLst>
                <a:gs pos="0">
                  <a:srgbClr val="33A9DC">
                    <a:shade val="30000"/>
                    <a:satMod val="115000"/>
                  </a:srgbClr>
                </a:gs>
                <a:gs pos="50000">
                  <a:srgbClr val="33A9DC">
                    <a:shade val="67500"/>
                    <a:satMod val="115000"/>
                  </a:srgbClr>
                </a:gs>
                <a:gs pos="100000">
                  <a:srgbClr val="33A9DC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254000" dist="38100" sx="101000" sy="101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" y="0"/>
              <a:ext cx="6464298" cy="6858000"/>
            </a:xfrm>
            <a:prstGeom prst="rect">
              <a:avLst/>
            </a:prstGeom>
            <a:solidFill>
              <a:srgbClr val="F1662A"/>
            </a:solidFill>
            <a:effectLst>
              <a:outerShdw blurRad="254000" dist="50800" sx="101000" sy="101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sz="11500" dirty="0" smtClean="0">
                  <a:latin typeface="Agency FB" panose="020B0503020202020204" pitchFamily="34" charset="0"/>
                </a:rPr>
                <a:t>HTML &amp; CSS</a:t>
              </a:r>
              <a:endParaRPr lang="en-US" sz="2400" dirty="0" smtClean="0">
                <a:latin typeface="Agency FB" panose="020B0503020202020204" pitchFamily="34" charset="0"/>
              </a:endParaRPr>
            </a:p>
            <a:p>
              <a:pPr marL="1371600" lvl="2" indent="-457200">
                <a:buFont typeface="Wingdings" panose="05000000000000000000" pitchFamily="2" charset="2"/>
                <a:buChar char="q"/>
              </a:pPr>
              <a:r>
                <a:rPr lang="en-US" sz="4800" b="1" dirty="0" smtClean="0">
                  <a:latin typeface="Agency FB" panose="020B0503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Introduction to HTML</a:t>
              </a:r>
            </a:p>
            <a:p>
              <a:pPr marL="1371600" lvl="2" indent="-457200">
                <a:buFont typeface="Wingdings" panose="05000000000000000000" pitchFamily="2" charset="2"/>
                <a:buChar char="q"/>
              </a:pPr>
              <a:r>
                <a:rPr lang="en-US" sz="2800" dirty="0" smtClean="0">
                  <a:latin typeface="Agency FB" panose="020B0503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Structure of a Webpage</a:t>
              </a:r>
            </a:p>
            <a:p>
              <a:pPr marL="1371600" lvl="2" indent="-457200">
                <a:buFont typeface="Wingdings" panose="05000000000000000000" pitchFamily="2" charset="2"/>
                <a:buChar char="q"/>
              </a:pPr>
              <a:r>
                <a:rPr lang="en-US" sz="2800" dirty="0" smtClean="0">
                  <a:latin typeface="Agency FB" panose="020B0503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Styling/ CSS</a:t>
              </a:r>
            </a:p>
            <a:p>
              <a:pPr marL="1371600" lvl="2" indent="-457200">
                <a:buFont typeface="Wingdings" panose="05000000000000000000" pitchFamily="2" charset="2"/>
                <a:buChar char="q"/>
              </a:pPr>
              <a:r>
                <a:rPr lang="en-US" sz="2800" dirty="0" smtClean="0">
                  <a:latin typeface="Agency FB" panose="020B0503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Developing a Website</a:t>
              </a:r>
            </a:p>
            <a:p>
              <a:pPr marL="1371600" lvl="2" indent="-457200">
                <a:buFont typeface="Wingdings" panose="05000000000000000000" pitchFamily="2" charset="2"/>
                <a:buChar char="q"/>
              </a:pPr>
              <a:r>
                <a:rPr lang="en-US" sz="2800" dirty="0" smtClean="0">
                  <a:latin typeface="Agency FB" panose="020B0503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Advance Web Development</a:t>
              </a:r>
            </a:p>
            <a:p>
              <a:pPr marL="1371600" lvl="2" indent="-457200">
                <a:buFont typeface="Wingdings" panose="05000000000000000000" pitchFamily="2" charset="2"/>
                <a:buChar char="q"/>
              </a:pPr>
              <a:r>
                <a:rPr lang="en-US" sz="2800" dirty="0" smtClean="0">
                  <a:latin typeface="Agency FB" panose="020B0503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Use of HTML/ CSS in Apriso</a:t>
              </a:r>
            </a:p>
            <a:p>
              <a:pPr marL="514350" indent="-514350">
                <a:buFont typeface="+mj-lt"/>
                <a:buAutoNum type="arabicPeriod"/>
              </a:pPr>
              <a:endParaRPr lang="en-US" sz="2800" dirty="0" smtClean="0">
                <a:latin typeface="Agency FB" panose="020B0503020202020204" pitchFamily="34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7"/>
          <a:stretch/>
        </p:blipFill>
        <p:spPr>
          <a:xfrm>
            <a:off x="9072293" y="546101"/>
            <a:ext cx="2116408" cy="2819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26" y="3365501"/>
            <a:ext cx="2168941" cy="29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" y="0"/>
            <a:ext cx="548640" cy="6858000"/>
            <a:chOff x="-1" y="0"/>
            <a:chExt cx="548640" cy="6858000"/>
          </a:xfrm>
        </p:grpSpPr>
        <p:sp>
          <p:nvSpPr>
            <p:cNvPr id="13" name="Rectangle 12"/>
            <p:cNvSpPr/>
            <p:nvPr/>
          </p:nvSpPr>
          <p:spPr>
            <a:xfrm>
              <a:off x="-1" y="0"/>
              <a:ext cx="548640" cy="6858000"/>
            </a:xfrm>
            <a:prstGeom prst="rect">
              <a:avLst/>
            </a:prstGeom>
            <a:gradFill flip="none" rotWithShape="1">
              <a:gsLst>
                <a:gs pos="0">
                  <a:srgbClr val="33A9DC">
                    <a:shade val="30000"/>
                    <a:satMod val="115000"/>
                  </a:srgbClr>
                </a:gs>
                <a:gs pos="50000">
                  <a:srgbClr val="33A9DC">
                    <a:shade val="67500"/>
                    <a:satMod val="115000"/>
                  </a:srgbClr>
                </a:gs>
                <a:gs pos="100000">
                  <a:srgbClr val="33A9DC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" y="0"/>
              <a:ext cx="274320" cy="6858000"/>
            </a:xfrm>
            <a:prstGeom prst="rect">
              <a:avLst/>
            </a:prstGeom>
            <a:solidFill>
              <a:srgbClr val="F1662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buFont typeface="+mj-lt"/>
                <a:buAutoNum type="arabicPeriod"/>
              </a:pPr>
              <a:endParaRPr lang="en-US" sz="2800" dirty="0" smtClean="0">
                <a:latin typeface="Agency FB" panose="020B0503020202020204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934699" y="0"/>
            <a:ext cx="967745" cy="1054100"/>
          </a:xfrm>
          <a:prstGeom prst="rect">
            <a:avLst/>
          </a:prstGeom>
          <a:gradFill flip="none" rotWithShape="1">
            <a:gsLst>
              <a:gs pos="0">
                <a:srgbClr val="33A9DC">
                  <a:shade val="30000"/>
                  <a:satMod val="115000"/>
                </a:srgbClr>
              </a:gs>
              <a:gs pos="50000">
                <a:srgbClr val="33A9DC">
                  <a:shade val="67500"/>
                  <a:satMod val="115000"/>
                </a:srgbClr>
              </a:gs>
              <a:gs pos="100000">
                <a:srgbClr val="33A9D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098531" y="0"/>
            <a:ext cx="640080" cy="1282700"/>
          </a:xfrm>
          <a:prstGeom prst="rect">
            <a:avLst/>
          </a:prstGeom>
          <a:solidFill>
            <a:srgbClr val="F1662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gency FB" panose="020B0503020202020204" pitchFamily="34" charset="0"/>
              </a:rPr>
              <a:t>2</a:t>
            </a:r>
            <a:endParaRPr lang="en-US" sz="2800" dirty="0" smtClean="0">
              <a:latin typeface="Agency FB" panose="020B0503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4322" y="0"/>
            <a:ext cx="106603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8000" dirty="0" smtClean="0">
                <a:latin typeface="Agency FB" panose="020B0503020202020204" pitchFamily="34" charset="0"/>
              </a:rPr>
              <a:t>Software </a:t>
            </a:r>
            <a:r>
              <a:rPr lang="en-US" sz="3600" dirty="0" err="1" smtClean="0">
                <a:latin typeface="Agency FB" panose="020B0503020202020204" pitchFamily="34" charset="0"/>
              </a:rPr>
              <a:t>vis</a:t>
            </a:r>
            <a:r>
              <a:rPr lang="en-US" sz="3600" dirty="0" smtClean="0">
                <a:latin typeface="Agency FB" panose="020B0503020202020204" pitchFamily="34" charset="0"/>
              </a:rPr>
              <a:t>-a-</a:t>
            </a:r>
            <a:r>
              <a:rPr lang="en-US" sz="3600" dirty="0" err="1" smtClean="0">
                <a:latin typeface="Agency FB" panose="020B0503020202020204" pitchFamily="34" charset="0"/>
              </a:rPr>
              <a:t>vis</a:t>
            </a:r>
            <a:r>
              <a:rPr lang="en-US" sz="4000" dirty="0" smtClean="0">
                <a:latin typeface="Agency FB" panose="020B0503020202020204" pitchFamily="34" charset="0"/>
              </a:rPr>
              <a:t>  </a:t>
            </a:r>
            <a:r>
              <a:rPr lang="en-US" sz="8000" dirty="0" smtClean="0">
                <a:latin typeface="Agency FB" panose="020B0503020202020204" pitchFamily="34" charset="0"/>
              </a:rPr>
              <a:t>Application</a:t>
            </a:r>
            <a:endParaRPr lang="en-US" sz="1600" dirty="0" smtClean="0">
              <a:latin typeface="Agency FB" panose="020B0503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319" y="1282700"/>
            <a:ext cx="106603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8000" dirty="0" smtClean="0">
                <a:latin typeface="Agency FB" panose="020B0503020202020204" pitchFamily="34" charset="0"/>
              </a:rPr>
              <a:t>History:</a:t>
            </a:r>
            <a:endParaRPr lang="en-US" sz="1600" dirty="0" smtClean="0">
              <a:latin typeface="Agency FB" panose="020B0503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155699" y="4368800"/>
            <a:ext cx="10058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03" y="3888839"/>
            <a:ext cx="431597" cy="43159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41816" y="3058338"/>
            <a:ext cx="1139171" cy="133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1960</a:t>
            </a:r>
            <a:endParaRPr lang="en-US" sz="4000" dirty="0">
              <a:latin typeface="Agency FB" panose="020B0503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67" y="3888839"/>
            <a:ext cx="431597" cy="4315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53980" y="3058338"/>
            <a:ext cx="1139171" cy="133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1970</a:t>
            </a:r>
            <a:endParaRPr lang="en-US" sz="4000" dirty="0">
              <a:latin typeface="Agency FB" panose="020B0503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33" y="3886403"/>
            <a:ext cx="431597" cy="43159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150346" y="3055902"/>
            <a:ext cx="1139171" cy="133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1980</a:t>
            </a:r>
            <a:endParaRPr lang="en-US" sz="4000" dirty="0">
              <a:latin typeface="Agency FB" panose="020B0503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595" y="3886403"/>
            <a:ext cx="431597" cy="43159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735408" y="3055902"/>
            <a:ext cx="1139171" cy="133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1990</a:t>
            </a:r>
            <a:endParaRPr lang="en-US" sz="4000" dirty="0">
              <a:latin typeface="Agency FB" panose="020B0503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60" y="3886403"/>
            <a:ext cx="431597" cy="4315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231773" y="3055902"/>
            <a:ext cx="1139171" cy="133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2000</a:t>
            </a:r>
            <a:endParaRPr lang="en-US" sz="4000" dirty="0">
              <a:latin typeface="Agency FB" panose="020B0503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763" y="3886403"/>
            <a:ext cx="431597" cy="43159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733576" y="3055902"/>
            <a:ext cx="1139171" cy="133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2010</a:t>
            </a:r>
            <a:endParaRPr lang="en-US" sz="4000" dirty="0">
              <a:latin typeface="Agency FB" panose="020B0503020202020204" pitchFamily="34" charset="0"/>
            </a:endParaRPr>
          </a:p>
        </p:txBody>
      </p:sp>
      <p:pic>
        <p:nvPicPr>
          <p:cNvPr id="1030" name="Picture 6" descr="Image result for cobo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15" y="5740197"/>
            <a:ext cx="991514" cy="99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lgol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04" y="4943272"/>
            <a:ext cx="796925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fortra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03" y="4943272"/>
            <a:ext cx="78422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dbm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152" y="5853649"/>
            <a:ext cx="555625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118" y="4943272"/>
            <a:ext cx="796924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08" y="5784002"/>
            <a:ext cx="908825" cy="62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www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093" y="4937994"/>
            <a:ext cx="660270" cy="66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AutoShape 32" descr="Image result for java old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063" y="5727496"/>
            <a:ext cx="681777" cy="681777"/>
          </a:xfrm>
          <a:prstGeom prst="rect">
            <a:avLst/>
          </a:prstGeom>
        </p:spPr>
      </p:pic>
      <p:pic>
        <p:nvPicPr>
          <p:cNvPr id="1060" name="Picture 36" descr="Image result for windows app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330" y="4962477"/>
            <a:ext cx="630463" cy="6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android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387" y="4962294"/>
            <a:ext cx="626564" cy="62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utoShape 40" descr="Image result for ios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66" name="Picture 42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044" y="4942298"/>
            <a:ext cx="679218" cy="71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Image result for cloud computi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7" b="6244"/>
          <a:stretch/>
        </p:blipFill>
        <p:spPr bwMode="auto">
          <a:xfrm>
            <a:off x="10512779" y="5838205"/>
            <a:ext cx="798879" cy="65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6" descr="Image result for aws icon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9" r="18287" b="5803"/>
          <a:stretch/>
        </p:blipFill>
        <p:spPr bwMode="auto">
          <a:xfrm>
            <a:off x="9646267" y="5802422"/>
            <a:ext cx="782988" cy="61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utoShape 48" descr="Image result for microsoft azur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4" name="Picture 50" descr="Related imag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322" y="5783788"/>
            <a:ext cx="716793" cy="8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Image result for chrome ico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316" y="4910687"/>
            <a:ext cx="714884" cy="71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Image result for mozilla icon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420" y="5802055"/>
            <a:ext cx="625271" cy="62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" y="0"/>
            <a:ext cx="548640" cy="6858000"/>
            <a:chOff x="-1" y="0"/>
            <a:chExt cx="548640" cy="6858000"/>
          </a:xfrm>
        </p:grpSpPr>
        <p:sp>
          <p:nvSpPr>
            <p:cNvPr id="13" name="Rectangle 12"/>
            <p:cNvSpPr/>
            <p:nvPr/>
          </p:nvSpPr>
          <p:spPr>
            <a:xfrm>
              <a:off x="-1" y="0"/>
              <a:ext cx="548640" cy="6858000"/>
            </a:xfrm>
            <a:prstGeom prst="rect">
              <a:avLst/>
            </a:prstGeom>
            <a:gradFill flip="none" rotWithShape="1">
              <a:gsLst>
                <a:gs pos="0">
                  <a:srgbClr val="33A9DC">
                    <a:shade val="30000"/>
                    <a:satMod val="115000"/>
                  </a:srgbClr>
                </a:gs>
                <a:gs pos="50000">
                  <a:srgbClr val="33A9DC">
                    <a:shade val="67500"/>
                    <a:satMod val="115000"/>
                  </a:srgbClr>
                </a:gs>
                <a:gs pos="100000">
                  <a:srgbClr val="33A9DC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" y="0"/>
              <a:ext cx="274320" cy="6858000"/>
            </a:xfrm>
            <a:prstGeom prst="rect">
              <a:avLst/>
            </a:prstGeom>
            <a:solidFill>
              <a:srgbClr val="F1662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buFont typeface="+mj-lt"/>
                <a:buAutoNum type="arabicPeriod"/>
              </a:pPr>
              <a:endParaRPr lang="en-US" sz="2800" dirty="0" smtClean="0">
                <a:latin typeface="Agency FB" panose="020B0503020202020204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934699" y="0"/>
            <a:ext cx="967745" cy="1054100"/>
          </a:xfrm>
          <a:prstGeom prst="rect">
            <a:avLst/>
          </a:prstGeom>
          <a:gradFill flip="none" rotWithShape="1">
            <a:gsLst>
              <a:gs pos="0">
                <a:srgbClr val="33A9DC">
                  <a:shade val="30000"/>
                  <a:satMod val="115000"/>
                </a:srgbClr>
              </a:gs>
              <a:gs pos="50000">
                <a:srgbClr val="33A9DC">
                  <a:shade val="67500"/>
                  <a:satMod val="115000"/>
                </a:srgbClr>
              </a:gs>
              <a:gs pos="100000">
                <a:srgbClr val="33A9D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098531" y="0"/>
            <a:ext cx="640080" cy="1282700"/>
          </a:xfrm>
          <a:prstGeom prst="rect">
            <a:avLst/>
          </a:prstGeom>
          <a:solidFill>
            <a:srgbClr val="F1662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Agency FB" panose="020B0503020202020204" pitchFamily="34" charset="0"/>
              </a:rPr>
              <a:t>3</a:t>
            </a:r>
            <a:endParaRPr lang="en-US" sz="2800" dirty="0" smtClean="0">
              <a:latin typeface="Agency FB" panose="020B0503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4322" y="0"/>
            <a:ext cx="106603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8000" dirty="0" smtClean="0">
                <a:latin typeface="Agency FB" panose="020B0503020202020204" pitchFamily="34" charset="0"/>
              </a:rPr>
              <a:t>Applications</a:t>
            </a:r>
            <a:endParaRPr lang="en-US" sz="1600" dirty="0" smtClean="0">
              <a:latin typeface="Agency FB" panose="020B0503020202020204" pitchFamily="34" charset="0"/>
            </a:endParaRPr>
          </a:p>
        </p:txBody>
      </p:sp>
      <p:sp>
        <p:nvSpPr>
          <p:cNvPr id="39" name="AutoShape 32" descr="Image result for java old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40" descr="Image result for ios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48" descr="Image result for microsoft azur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306" y="465138"/>
            <a:ext cx="3496096" cy="218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89535" y="1326759"/>
            <a:ext cx="47395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7200" dirty="0" smtClean="0">
                <a:latin typeface="Agency FB" panose="020B0503020202020204" pitchFamily="34" charset="0"/>
              </a:rPr>
              <a:t>1. Desktop</a:t>
            </a:r>
            <a:endParaRPr lang="en-US" sz="1400" dirty="0" smtClean="0">
              <a:latin typeface="Agency FB" panose="020B0503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5175" y="2721114"/>
            <a:ext cx="19572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A. Windows</a:t>
            </a:r>
            <a:endParaRPr lang="en-US" sz="1600" dirty="0" smtClean="0">
              <a:latin typeface="Agency FB" panose="020B0503020202020204" pitchFamily="34" charset="0"/>
            </a:endParaRPr>
          </a:p>
        </p:txBody>
      </p:sp>
      <p:pic>
        <p:nvPicPr>
          <p:cNvPr id="2052" name="Picture 4" descr="Image result for visual studio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71157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3617234" y="2721114"/>
            <a:ext cx="19834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B. Mac OS</a:t>
            </a:r>
            <a:endParaRPr lang="en-US" sz="1600" dirty="0" smtClean="0">
              <a:latin typeface="Agency FB" panose="020B0503020202020204" pitchFamily="34" charset="0"/>
            </a:endParaRPr>
          </a:p>
        </p:txBody>
      </p:sp>
      <p:pic>
        <p:nvPicPr>
          <p:cNvPr id="2056" name="Picture 8" descr="Image result for XCOD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998" y="3758508"/>
            <a:ext cx="2361899" cy="236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6441790" y="2750681"/>
            <a:ext cx="19834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C. Linux</a:t>
            </a:r>
            <a:endParaRPr lang="en-US" sz="1600" dirty="0" smtClean="0">
              <a:latin typeface="Agency FB" panose="020B0503020202020204" pitchFamily="34" charset="0"/>
            </a:endParaRPr>
          </a:p>
        </p:txBody>
      </p:sp>
      <p:pic>
        <p:nvPicPr>
          <p:cNvPr id="2058" name="Picture 10" descr="Image result for linux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90" y="3573564"/>
            <a:ext cx="2392498" cy="239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5" t="10785" r="10916" b="11207"/>
          <a:stretch/>
        </p:blipFill>
        <p:spPr bwMode="auto">
          <a:xfrm>
            <a:off x="8888433" y="3429000"/>
            <a:ext cx="3303567" cy="253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9132393" y="2765195"/>
            <a:ext cx="2871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Cross- Platform</a:t>
            </a:r>
            <a:endParaRPr lang="en-US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" y="0"/>
            <a:ext cx="548640" cy="6858000"/>
            <a:chOff x="-1" y="0"/>
            <a:chExt cx="548640" cy="6858000"/>
          </a:xfrm>
        </p:grpSpPr>
        <p:sp>
          <p:nvSpPr>
            <p:cNvPr id="13" name="Rectangle 12"/>
            <p:cNvSpPr/>
            <p:nvPr/>
          </p:nvSpPr>
          <p:spPr>
            <a:xfrm>
              <a:off x="-1" y="0"/>
              <a:ext cx="548640" cy="6858000"/>
            </a:xfrm>
            <a:prstGeom prst="rect">
              <a:avLst/>
            </a:prstGeom>
            <a:gradFill flip="none" rotWithShape="1">
              <a:gsLst>
                <a:gs pos="0">
                  <a:srgbClr val="33A9DC">
                    <a:shade val="30000"/>
                    <a:satMod val="115000"/>
                  </a:srgbClr>
                </a:gs>
                <a:gs pos="50000">
                  <a:srgbClr val="33A9DC">
                    <a:shade val="67500"/>
                    <a:satMod val="115000"/>
                  </a:srgbClr>
                </a:gs>
                <a:gs pos="100000">
                  <a:srgbClr val="33A9DC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" y="0"/>
              <a:ext cx="274320" cy="6858000"/>
            </a:xfrm>
            <a:prstGeom prst="rect">
              <a:avLst/>
            </a:prstGeom>
            <a:solidFill>
              <a:srgbClr val="F1662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buFont typeface="+mj-lt"/>
                <a:buAutoNum type="arabicPeriod"/>
              </a:pPr>
              <a:endParaRPr lang="en-US" sz="2800" dirty="0" smtClean="0">
                <a:latin typeface="Agency FB" panose="020B0503020202020204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934699" y="0"/>
            <a:ext cx="967745" cy="1054100"/>
          </a:xfrm>
          <a:prstGeom prst="rect">
            <a:avLst/>
          </a:prstGeom>
          <a:gradFill flip="none" rotWithShape="1">
            <a:gsLst>
              <a:gs pos="0">
                <a:srgbClr val="33A9DC">
                  <a:shade val="30000"/>
                  <a:satMod val="115000"/>
                </a:srgbClr>
              </a:gs>
              <a:gs pos="50000">
                <a:srgbClr val="33A9DC">
                  <a:shade val="67500"/>
                  <a:satMod val="115000"/>
                </a:srgbClr>
              </a:gs>
              <a:gs pos="100000">
                <a:srgbClr val="33A9D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098531" y="0"/>
            <a:ext cx="640080" cy="1282700"/>
          </a:xfrm>
          <a:prstGeom prst="rect">
            <a:avLst/>
          </a:prstGeom>
          <a:solidFill>
            <a:srgbClr val="F1662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gency FB" panose="020B0503020202020204" pitchFamily="34" charset="0"/>
              </a:rPr>
              <a:t>4</a:t>
            </a:r>
            <a:endParaRPr lang="en-US" sz="2800" dirty="0" smtClean="0">
              <a:latin typeface="Agency FB" panose="020B0503020202020204" pitchFamily="34" charset="0"/>
            </a:endParaRPr>
          </a:p>
        </p:txBody>
      </p:sp>
      <p:sp>
        <p:nvSpPr>
          <p:cNvPr id="39" name="AutoShape 32" descr="Image result for java old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40" descr="Image result for ios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48" descr="Image result for microsoft azur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9535" y="513960"/>
            <a:ext cx="47395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7200" dirty="0">
                <a:latin typeface="Agency FB" panose="020B0503020202020204" pitchFamily="34" charset="0"/>
              </a:rPr>
              <a:t>2</a:t>
            </a:r>
            <a:r>
              <a:rPr lang="en-US" sz="7200" dirty="0" smtClean="0">
                <a:latin typeface="Agency FB" panose="020B0503020202020204" pitchFamily="34" charset="0"/>
              </a:rPr>
              <a:t>. Mobility</a:t>
            </a:r>
            <a:endParaRPr lang="en-US" sz="1400" dirty="0" smtClean="0">
              <a:latin typeface="Agency FB" panose="020B0503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5175" y="2721114"/>
            <a:ext cx="19572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A. Android</a:t>
            </a:r>
            <a:endParaRPr lang="en-US" sz="1600" dirty="0" smtClean="0">
              <a:latin typeface="Agency FB" panose="020B05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17234" y="2721114"/>
            <a:ext cx="19834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B. iOS</a:t>
            </a:r>
            <a:endParaRPr lang="en-US" sz="1600" dirty="0" smtClean="0">
              <a:latin typeface="Agency FB" panose="020B0503020202020204" pitchFamily="34" charset="0"/>
            </a:endParaRPr>
          </a:p>
        </p:txBody>
      </p:sp>
      <p:pic>
        <p:nvPicPr>
          <p:cNvPr id="3076" name="Picture 4" descr="Image result for iphone x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834" y="312737"/>
            <a:ext cx="1950500" cy="195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897" y="244932"/>
            <a:ext cx="2075536" cy="207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75850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 result for swift developm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754" y="3724752"/>
            <a:ext cx="2472156" cy="247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86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" y="0"/>
            <a:ext cx="548640" cy="6858000"/>
            <a:chOff x="-1" y="0"/>
            <a:chExt cx="548640" cy="6858000"/>
          </a:xfrm>
        </p:grpSpPr>
        <p:sp>
          <p:nvSpPr>
            <p:cNvPr id="13" name="Rectangle 12"/>
            <p:cNvSpPr/>
            <p:nvPr/>
          </p:nvSpPr>
          <p:spPr>
            <a:xfrm>
              <a:off x="-1" y="0"/>
              <a:ext cx="548640" cy="6858000"/>
            </a:xfrm>
            <a:prstGeom prst="rect">
              <a:avLst/>
            </a:prstGeom>
            <a:gradFill flip="none" rotWithShape="1">
              <a:gsLst>
                <a:gs pos="0">
                  <a:srgbClr val="33A9DC">
                    <a:shade val="30000"/>
                    <a:satMod val="115000"/>
                  </a:srgbClr>
                </a:gs>
                <a:gs pos="50000">
                  <a:srgbClr val="33A9DC">
                    <a:shade val="67500"/>
                    <a:satMod val="115000"/>
                  </a:srgbClr>
                </a:gs>
                <a:gs pos="100000">
                  <a:srgbClr val="33A9DC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" y="0"/>
              <a:ext cx="274320" cy="6858000"/>
            </a:xfrm>
            <a:prstGeom prst="rect">
              <a:avLst/>
            </a:prstGeom>
            <a:solidFill>
              <a:srgbClr val="F1662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buFont typeface="+mj-lt"/>
                <a:buAutoNum type="arabicPeriod"/>
              </a:pPr>
              <a:endParaRPr lang="en-US" sz="2800" dirty="0" smtClean="0">
                <a:latin typeface="Agency FB" panose="020B0503020202020204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934699" y="0"/>
            <a:ext cx="967745" cy="1054100"/>
          </a:xfrm>
          <a:prstGeom prst="rect">
            <a:avLst/>
          </a:prstGeom>
          <a:gradFill flip="none" rotWithShape="1">
            <a:gsLst>
              <a:gs pos="0">
                <a:srgbClr val="33A9DC">
                  <a:shade val="30000"/>
                  <a:satMod val="115000"/>
                </a:srgbClr>
              </a:gs>
              <a:gs pos="50000">
                <a:srgbClr val="33A9DC">
                  <a:shade val="67500"/>
                  <a:satMod val="115000"/>
                </a:srgbClr>
              </a:gs>
              <a:gs pos="100000">
                <a:srgbClr val="33A9D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098531" y="0"/>
            <a:ext cx="640080" cy="1282700"/>
          </a:xfrm>
          <a:prstGeom prst="rect">
            <a:avLst/>
          </a:prstGeom>
          <a:solidFill>
            <a:srgbClr val="F1662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Agency FB" panose="020B0503020202020204" pitchFamily="34" charset="0"/>
              </a:rPr>
              <a:t>5</a:t>
            </a:r>
            <a:endParaRPr lang="en-US" sz="2800" dirty="0" smtClean="0">
              <a:latin typeface="Agency FB" panose="020B0503020202020204" pitchFamily="34" charset="0"/>
            </a:endParaRPr>
          </a:p>
        </p:txBody>
      </p:sp>
      <p:sp>
        <p:nvSpPr>
          <p:cNvPr id="39" name="AutoShape 32" descr="Image result for java old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40" descr="Image result for ios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48" descr="Image result for microsoft azur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9535" y="513960"/>
            <a:ext cx="6720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7200" dirty="0" smtClean="0">
                <a:latin typeface="Agency FB" panose="020B0503020202020204" pitchFamily="34" charset="0"/>
              </a:rPr>
              <a:t>3. Web Development</a:t>
            </a:r>
            <a:endParaRPr lang="en-US" sz="1400" dirty="0" smtClean="0">
              <a:latin typeface="Agency FB" panose="020B0503020202020204" pitchFamily="34" charset="0"/>
            </a:endParaRPr>
          </a:p>
        </p:txBody>
      </p:sp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861" y="2666711"/>
            <a:ext cx="2961078" cy="296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65174" y="1763111"/>
            <a:ext cx="3273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A. Universal</a:t>
            </a:r>
            <a:endParaRPr lang="en-US" sz="1600" dirty="0" smtClean="0">
              <a:latin typeface="Agency FB" panose="020B05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5173" y="2470997"/>
            <a:ext cx="3273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B</a:t>
            </a:r>
            <a:r>
              <a:rPr lang="en-US" sz="4000" dirty="0" smtClean="0">
                <a:latin typeface="Agency FB" panose="020B0503020202020204" pitchFamily="34" charset="0"/>
              </a:rPr>
              <a:t>. Light Weight</a:t>
            </a:r>
            <a:endParaRPr lang="en-US" sz="1600" dirty="0" smtClean="0">
              <a:latin typeface="Agency FB" panose="020B0503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5172" y="3169318"/>
            <a:ext cx="3273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C. Compatibility </a:t>
            </a:r>
            <a:endParaRPr lang="en-US" sz="1600" dirty="0" smtClean="0">
              <a:latin typeface="Agency FB" panose="020B0503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5172" y="3867639"/>
            <a:ext cx="3273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D</a:t>
            </a:r>
            <a:r>
              <a:rPr lang="en-US" sz="4000" dirty="0" smtClean="0">
                <a:latin typeface="Agency FB" panose="020B0503020202020204" pitchFamily="34" charset="0"/>
              </a:rPr>
              <a:t>. Simplicity</a:t>
            </a:r>
            <a:endParaRPr lang="en-US" sz="1600" dirty="0" smtClean="0">
              <a:latin typeface="Agency FB" panose="020B0503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5172" y="4565960"/>
            <a:ext cx="3273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E. </a:t>
            </a:r>
            <a:r>
              <a:rPr lang="en-US" sz="4000" dirty="0" smtClean="0">
                <a:latin typeface="Agency FB" panose="020B0503020202020204" pitchFamily="34" charset="0"/>
              </a:rPr>
              <a:t>Open Sourced</a:t>
            </a:r>
            <a:endParaRPr lang="en-US" sz="1600" dirty="0" smtClean="0">
              <a:latin typeface="Agency FB" panose="020B0503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5171" y="5273846"/>
            <a:ext cx="3273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F. Customizable</a:t>
            </a:r>
            <a:endParaRPr lang="en-US" sz="1600" dirty="0" smtClean="0">
              <a:latin typeface="Agency FB" panose="020B0503020202020204" pitchFamily="34" charset="0"/>
            </a:endParaRPr>
          </a:p>
        </p:txBody>
      </p:sp>
      <p:pic>
        <p:nvPicPr>
          <p:cNvPr id="4104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406" y="30756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0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" y="0"/>
            <a:ext cx="548640" cy="6858000"/>
            <a:chOff x="-1" y="0"/>
            <a:chExt cx="548640" cy="6858000"/>
          </a:xfrm>
        </p:grpSpPr>
        <p:sp>
          <p:nvSpPr>
            <p:cNvPr id="13" name="Rectangle 12"/>
            <p:cNvSpPr/>
            <p:nvPr/>
          </p:nvSpPr>
          <p:spPr>
            <a:xfrm>
              <a:off x="-1" y="0"/>
              <a:ext cx="548640" cy="6858000"/>
            </a:xfrm>
            <a:prstGeom prst="rect">
              <a:avLst/>
            </a:prstGeom>
            <a:gradFill flip="none" rotWithShape="1">
              <a:gsLst>
                <a:gs pos="0">
                  <a:srgbClr val="33A9DC">
                    <a:shade val="30000"/>
                    <a:satMod val="115000"/>
                  </a:srgbClr>
                </a:gs>
                <a:gs pos="50000">
                  <a:srgbClr val="33A9DC">
                    <a:shade val="67500"/>
                    <a:satMod val="115000"/>
                  </a:srgbClr>
                </a:gs>
                <a:gs pos="100000">
                  <a:srgbClr val="33A9DC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" y="0"/>
              <a:ext cx="274320" cy="6858000"/>
            </a:xfrm>
            <a:prstGeom prst="rect">
              <a:avLst/>
            </a:prstGeom>
            <a:solidFill>
              <a:srgbClr val="F1662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buFont typeface="+mj-lt"/>
                <a:buAutoNum type="arabicPeriod"/>
              </a:pPr>
              <a:endParaRPr lang="en-US" sz="2800" dirty="0" smtClean="0">
                <a:latin typeface="Agency FB" panose="020B0503020202020204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934699" y="0"/>
            <a:ext cx="967745" cy="1054100"/>
          </a:xfrm>
          <a:prstGeom prst="rect">
            <a:avLst/>
          </a:prstGeom>
          <a:gradFill flip="none" rotWithShape="1">
            <a:gsLst>
              <a:gs pos="0">
                <a:srgbClr val="33A9DC">
                  <a:shade val="30000"/>
                  <a:satMod val="115000"/>
                </a:srgbClr>
              </a:gs>
              <a:gs pos="50000">
                <a:srgbClr val="33A9DC">
                  <a:shade val="67500"/>
                  <a:satMod val="115000"/>
                </a:srgbClr>
              </a:gs>
              <a:gs pos="100000">
                <a:srgbClr val="33A9D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098531" y="0"/>
            <a:ext cx="640080" cy="1282700"/>
          </a:xfrm>
          <a:prstGeom prst="rect">
            <a:avLst/>
          </a:prstGeom>
          <a:solidFill>
            <a:srgbClr val="F1662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Agency FB" panose="020B0503020202020204" pitchFamily="34" charset="0"/>
              </a:rPr>
              <a:t>6</a:t>
            </a:r>
            <a:endParaRPr lang="en-US" sz="2800" dirty="0" smtClean="0">
              <a:latin typeface="Agency FB" panose="020B0503020202020204" pitchFamily="34" charset="0"/>
            </a:endParaRPr>
          </a:p>
        </p:txBody>
      </p:sp>
      <p:sp>
        <p:nvSpPr>
          <p:cNvPr id="39" name="AutoShape 32" descr="Image result for java old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40" descr="Image result for ios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48" descr="Image result for microsoft azur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9535" y="513960"/>
            <a:ext cx="119024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7200" dirty="0" smtClean="0">
                <a:latin typeface="Agency FB" panose="020B0503020202020204" pitchFamily="34" charset="0"/>
              </a:rPr>
              <a:t>3. Web Development [Contd.]</a:t>
            </a:r>
            <a:endParaRPr lang="en-US" sz="1400" dirty="0" smtClean="0">
              <a:latin typeface="Agency FB" panose="020B0503020202020204" pitchFamily="34" charset="0"/>
            </a:endParaRPr>
          </a:p>
        </p:txBody>
      </p:sp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861" y="2666711"/>
            <a:ext cx="2961078" cy="296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65174" y="1763111"/>
            <a:ext cx="3273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A. Security</a:t>
            </a:r>
            <a:endParaRPr lang="en-US" sz="1600" dirty="0" smtClean="0">
              <a:latin typeface="Agency FB" panose="020B05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5173" y="2470997"/>
            <a:ext cx="3273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B</a:t>
            </a:r>
            <a:r>
              <a:rPr lang="en-US" sz="4000" dirty="0" smtClean="0">
                <a:latin typeface="Agency FB" panose="020B0503020202020204" pitchFamily="34" charset="0"/>
              </a:rPr>
              <a:t>. Dependent</a:t>
            </a:r>
            <a:endParaRPr lang="en-US" sz="1600" dirty="0" smtClean="0">
              <a:latin typeface="Agency FB" panose="020B0503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5172" y="3169318"/>
            <a:ext cx="3273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C. Inconsistent </a:t>
            </a:r>
            <a:endParaRPr lang="en-US" sz="1600" dirty="0" smtClean="0">
              <a:latin typeface="Agency FB" panose="020B0503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5172" y="3867639"/>
            <a:ext cx="3273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D</a:t>
            </a:r>
            <a:r>
              <a:rPr lang="en-US" sz="4000" dirty="0" smtClean="0">
                <a:latin typeface="Agency FB" panose="020B0503020202020204" pitchFamily="34" charset="0"/>
              </a:rPr>
              <a:t>. Non-native</a:t>
            </a:r>
            <a:endParaRPr lang="en-US" sz="1600" dirty="0" smtClean="0">
              <a:latin typeface="Agency FB" panose="020B0503020202020204" pitchFamily="34" charset="0"/>
            </a:endParaRPr>
          </a:p>
        </p:txBody>
      </p:sp>
      <p:pic>
        <p:nvPicPr>
          <p:cNvPr id="4104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55406" y="30756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3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" y="0"/>
            <a:ext cx="548640" cy="6858000"/>
            <a:chOff x="-1" y="0"/>
            <a:chExt cx="548640" cy="6858000"/>
          </a:xfrm>
        </p:grpSpPr>
        <p:sp>
          <p:nvSpPr>
            <p:cNvPr id="13" name="Rectangle 12"/>
            <p:cNvSpPr/>
            <p:nvPr/>
          </p:nvSpPr>
          <p:spPr>
            <a:xfrm>
              <a:off x="-1" y="0"/>
              <a:ext cx="548640" cy="6858000"/>
            </a:xfrm>
            <a:prstGeom prst="rect">
              <a:avLst/>
            </a:prstGeom>
            <a:gradFill flip="none" rotWithShape="1">
              <a:gsLst>
                <a:gs pos="0">
                  <a:srgbClr val="33A9DC">
                    <a:shade val="30000"/>
                    <a:satMod val="115000"/>
                  </a:srgbClr>
                </a:gs>
                <a:gs pos="50000">
                  <a:srgbClr val="33A9DC">
                    <a:shade val="67500"/>
                    <a:satMod val="115000"/>
                  </a:srgbClr>
                </a:gs>
                <a:gs pos="100000">
                  <a:srgbClr val="33A9DC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" y="0"/>
              <a:ext cx="274320" cy="6858000"/>
            </a:xfrm>
            <a:prstGeom prst="rect">
              <a:avLst/>
            </a:prstGeom>
            <a:solidFill>
              <a:srgbClr val="F1662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buFont typeface="+mj-lt"/>
                <a:buAutoNum type="arabicPeriod"/>
              </a:pPr>
              <a:endParaRPr lang="en-US" sz="2800" dirty="0" smtClean="0">
                <a:latin typeface="Agency FB" panose="020B0503020202020204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934699" y="0"/>
            <a:ext cx="967745" cy="1054100"/>
          </a:xfrm>
          <a:prstGeom prst="rect">
            <a:avLst/>
          </a:prstGeom>
          <a:gradFill flip="none" rotWithShape="1">
            <a:gsLst>
              <a:gs pos="0">
                <a:srgbClr val="33A9DC">
                  <a:shade val="30000"/>
                  <a:satMod val="115000"/>
                </a:srgbClr>
              </a:gs>
              <a:gs pos="50000">
                <a:srgbClr val="33A9DC">
                  <a:shade val="67500"/>
                  <a:satMod val="115000"/>
                </a:srgbClr>
              </a:gs>
              <a:gs pos="100000">
                <a:srgbClr val="33A9D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098531" y="0"/>
            <a:ext cx="640080" cy="1282700"/>
          </a:xfrm>
          <a:prstGeom prst="rect">
            <a:avLst/>
          </a:prstGeom>
          <a:solidFill>
            <a:srgbClr val="F1662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gency FB" panose="020B0503020202020204" pitchFamily="34" charset="0"/>
              </a:rPr>
              <a:t>7</a:t>
            </a:r>
            <a:endParaRPr lang="en-US" sz="2800" dirty="0" smtClean="0">
              <a:latin typeface="Agency FB" panose="020B0503020202020204" pitchFamily="34" charset="0"/>
            </a:endParaRPr>
          </a:p>
        </p:txBody>
      </p:sp>
      <p:sp>
        <p:nvSpPr>
          <p:cNvPr id="39" name="AutoShape 32" descr="Image result for java old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40" descr="Image result for ios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48" descr="Image result for microsoft azur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9535" y="513960"/>
            <a:ext cx="119024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5400" dirty="0" smtClean="0">
                <a:latin typeface="Agency FB" panose="020B0503020202020204" pitchFamily="34" charset="0"/>
              </a:rPr>
              <a:t>Structure</a:t>
            </a:r>
            <a:endParaRPr lang="en-US" sz="1400" dirty="0" smtClean="0">
              <a:latin typeface="Agency FB" panose="020B0503020202020204" pitchFamily="34" charset="0"/>
            </a:endParaRPr>
          </a:p>
        </p:txBody>
      </p:sp>
      <p:pic>
        <p:nvPicPr>
          <p:cNvPr id="6146" name="Picture 2" descr="Image result for computer and human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1"/>
          <a:stretch/>
        </p:blipFill>
        <p:spPr bwMode="auto">
          <a:xfrm>
            <a:off x="765175" y="1988080"/>
            <a:ext cx="2424608" cy="24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50" y="2907008"/>
            <a:ext cx="1486263" cy="148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computer and huma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526" y="1071927"/>
            <a:ext cx="832797" cy="83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computer and huma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844" y="4755657"/>
            <a:ext cx="1107332" cy="110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051" y="530943"/>
            <a:ext cx="765014" cy="8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4" descr="Image result for mobile user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60" name="Picture 16" descr="Image result for mobile user ico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1"/>
          <a:stretch/>
        </p:blipFill>
        <p:spPr bwMode="auto">
          <a:xfrm>
            <a:off x="3958981" y="5862989"/>
            <a:ext cx="995153" cy="99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4456557" y="1488325"/>
            <a:ext cx="382508" cy="141868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361531" y="2191298"/>
            <a:ext cx="971019" cy="99140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893930" y="3650139"/>
            <a:ext cx="12811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154" idx="3"/>
          </p:cNvCxnSpPr>
          <p:nvPr/>
        </p:nvCxnSpPr>
        <p:spPr>
          <a:xfrm flipH="1">
            <a:off x="3287176" y="4136841"/>
            <a:ext cx="1169381" cy="117248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578479" y="4429102"/>
            <a:ext cx="328956" cy="14338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64" name="Picture 20" descr="R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832" y="2978784"/>
            <a:ext cx="1342709" cy="134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/>
          <p:cNvCxnSpPr/>
          <p:nvPr/>
        </p:nvCxnSpPr>
        <p:spPr>
          <a:xfrm flipH="1">
            <a:off x="5900325" y="3650138"/>
            <a:ext cx="807994" cy="221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68" name="Picture 24" descr="Image result for server ico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5"/>
          <a:stretch/>
        </p:blipFill>
        <p:spPr bwMode="auto">
          <a:xfrm>
            <a:off x="8047615" y="641350"/>
            <a:ext cx="1751218" cy="17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4" descr="Image result for server ico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5"/>
          <a:stretch/>
        </p:blipFill>
        <p:spPr bwMode="auto">
          <a:xfrm>
            <a:off x="9573073" y="1282700"/>
            <a:ext cx="1711051" cy="170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4" descr="Image result for server ico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5"/>
          <a:stretch/>
        </p:blipFill>
        <p:spPr bwMode="auto">
          <a:xfrm>
            <a:off x="10222922" y="2666926"/>
            <a:ext cx="1751218" cy="17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4" descr="Image result for server ico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5"/>
          <a:stretch/>
        </p:blipFill>
        <p:spPr bwMode="auto">
          <a:xfrm>
            <a:off x="9643766" y="4217717"/>
            <a:ext cx="1751218" cy="17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4" descr="Image result for server ico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5"/>
          <a:stretch/>
        </p:blipFill>
        <p:spPr bwMode="auto">
          <a:xfrm>
            <a:off x="8047615" y="5140831"/>
            <a:ext cx="1751218" cy="17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/>
          <p:cNvCxnSpPr/>
          <p:nvPr/>
        </p:nvCxnSpPr>
        <p:spPr>
          <a:xfrm flipH="1">
            <a:off x="8047615" y="2115373"/>
            <a:ext cx="657750" cy="79163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8240468" y="2687001"/>
            <a:ext cx="1554415" cy="5132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164" idx="3"/>
          </p:cNvCxnSpPr>
          <p:nvPr/>
        </p:nvCxnSpPr>
        <p:spPr>
          <a:xfrm flipH="1">
            <a:off x="8132541" y="3628102"/>
            <a:ext cx="2201631" cy="2203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8350220" y="4015449"/>
            <a:ext cx="1444663" cy="7402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8183991" y="4557878"/>
            <a:ext cx="661699" cy="83179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" y="0"/>
            <a:ext cx="548640" cy="6858000"/>
            <a:chOff x="-1" y="0"/>
            <a:chExt cx="548640" cy="6858000"/>
          </a:xfrm>
        </p:grpSpPr>
        <p:sp>
          <p:nvSpPr>
            <p:cNvPr id="13" name="Rectangle 12"/>
            <p:cNvSpPr/>
            <p:nvPr/>
          </p:nvSpPr>
          <p:spPr>
            <a:xfrm>
              <a:off x="-1" y="0"/>
              <a:ext cx="548640" cy="6858000"/>
            </a:xfrm>
            <a:prstGeom prst="rect">
              <a:avLst/>
            </a:prstGeom>
            <a:gradFill flip="none" rotWithShape="1">
              <a:gsLst>
                <a:gs pos="0">
                  <a:srgbClr val="33A9DC">
                    <a:shade val="30000"/>
                    <a:satMod val="115000"/>
                  </a:srgbClr>
                </a:gs>
                <a:gs pos="50000">
                  <a:srgbClr val="33A9DC">
                    <a:shade val="67500"/>
                    <a:satMod val="115000"/>
                  </a:srgbClr>
                </a:gs>
                <a:gs pos="100000">
                  <a:srgbClr val="33A9DC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" y="0"/>
              <a:ext cx="274320" cy="6858000"/>
            </a:xfrm>
            <a:prstGeom prst="rect">
              <a:avLst/>
            </a:prstGeom>
            <a:solidFill>
              <a:srgbClr val="F1662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buFont typeface="+mj-lt"/>
                <a:buAutoNum type="arabicPeriod"/>
              </a:pPr>
              <a:endParaRPr lang="en-US" sz="2800" dirty="0" smtClean="0">
                <a:latin typeface="Agency FB" panose="020B0503020202020204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934699" y="0"/>
            <a:ext cx="967745" cy="1054100"/>
          </a:xfrm>
          <a:prstGeom prst="rect">
            <a:avLst/>
          </a:prstGeom>
          <a:gradFill flip="none" rotWithShape="1">
            <a:gsLst>
              <a:gs pos="0">
                <a:srgbClr val="33A9DC">
                  <a:shade val="30000"/>
                  <a:satMod val="115000"/>
                </a:srgbClr>
              </a:gs>
              <a:gs pos="50000">
                <a:srgbClr val="33A9DC">
                  <a:shade val="67500"/>
                  <a:satMod val="115000"/>
                </a:srgbClr>
              </a:gs>
              <a:gs pos="100000">
                <a:srgbClr val="33A9D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098531" y="0"/>
            <a:ext cx="640080" cy="1282700"/>
          </a:xfrm>
          <a:prstGeom prst="rect">
            <a:avLst/>
          </a:prstGeom>
          <a:solidFill>
            <a:srgbClr val="F1662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Agency FB" panose="020B0503020202020204" pitchFamily="34" charset="0"/>
              </a:rPr>
              <a:t>8</a:t>
            </a:r>
            <a:endParaRPr lang="en-US" sz="2800" dirty="0" smtClean="0">
              <a:latin typeface="Agency FB" panose="020B0503020202020204" pitchFamily="34" charset="0"/>
            </a:endParaRPr>
          </a:p>
        </p:txBody>
      </p:sp>
      <p:sp>
        <p:nvSpPr>
          <p:cNvPr id="39" name="AutoShape 32" descr="Image result for java old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40" descr="Image result for ios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48" descr="Image result for microsoft azur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9535" y="513960"/>
            <a:ext cx="119024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5400" dirty="0" smtClean="0">
                <a:latin typeface="Agency FB" panose="020B0503020202020204" pitchFamily="34" charset="0"/>
              </a:rPr>
              <a:t>Structure</a:t>
            </a:r>
            <a:endParaRPr lang="en-US" sz="1400" dirty="0" smtClean="0">
              <a:latin typeface="Agency FB" panose="020B0503020202020204" pitchFamily="34" charset="0"/>
            </a:endParaRPr>
          </a:p>
        </p:txBody>
      </p:sp>
      <p:sp>
        <p:nvSpPr>
          <p:cNvPr id="2" name="AutoShape 14" descr="Image result for mobile user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405290" y="2117053"/>
            <a:ext cx="3585210" cy="3664858"/>
            <a:chOff x="765175" y="1565511"/>
            <a:chExt cx="3585210" cy="3664858"/>
          </a:xfrm>
        </p:grpSpPr>
        <p:sp>
          <p:nvSpPr>
            <p:cNvPr id="38" name="Rectangle 37"/>
            <p:cNvSpPr/>
            <p:nvPr/>
          </p:nvSpPr>
          <p:spPr>
            <a:xfrm>
              <a:off x="1024686" y="4324883"/>
              <a:ext cx="194087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smtClean="0">
                  <a:latin typeface="Agency FB" panose="020B0503020202020204" pitchFamily="34" charset="0"/>
                </a:rPr>
                <a:t>JavaScript</a:t>
              </a:r>
              <a:endParaRPr lang="en-US" sz="1600" dirty="0" smtClean="0">
                <a:latin typeface="Agency FB" panose="020B0503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5175" y="4127283"/>
              <a:ext cx="2459900" cy="11030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65175" y="1565511"/>
              <a:ext cx="3585210" cy="2289629"/>
              <a:chOff x="765175" y="1565511"/>
              <a:chExt cx="3585210" cy="228962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923471" y="1763111"/>
                <a:ext cx="1121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 smtClean="0">
                    <a:latin typeface="Agency FB" panose="020B0503020202020204" pitchFamily="34" charset="0"/>
                  </a:rPr>
                  <a:t>HTML</a:t>
                </a:r>
                <a:endParaRPr lang="en-US" sz="1600" dirty="0" smtClean="0">
                  <a:latin typeface="Agency FB" panose="020B0503020202020204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103393" y="1763111"/>
                <a:ext cx="1121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 smtClean="0">
                    <a:latin typeface="Agency FB" panose="020B0503020202020204" pitchFamily="34" charset="0"/>
                  </a:rPr>
                  <a:t>CSS</a:t>
                </a:r>
                <a:endParaRPr lang="en-US" sz="1600" dirty="0" smtClean="0">
                  <a:latin typeface="Agency FB" panose="020B0503020202020204" pitchFamily="34" charset="0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765175" y="1565511"/>
                <a:ext cx="2459900" cy="11030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lus 4"/>
              <p:cNvSpPr/>
              <p:nvPr/>
            </p:nvSpPr>
            <p:spPr>
              <a:xfrm>
                <a:off x="3435985" y="2940740"/>
                <a:ext cx="914400" cy="914400"/>
              </a:xfrm>
              <a:prstGeom prst="mathPlus">
                <a:avLst>
                  <a:gd name="adj1" fmla="val 7647"/>
                </a:avLst>
              </a:prstGeom>
              <a:solidFill>
                <a:schemeClr val="tx1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574498" y="2446237"/>
            <a:ext cx="3869052" cy="3006490"/>
            <a:chOff x="5925003" y="1996765"/>
            <a:chExt cx="3869052" cy="3006490"/>
          </a:xfrm>
        </p:grpSpPr>
        <p:sp>
          <p:nvSpPr>
            <p:cNvPr id="45" name="Rectangle 44"/>
            <p:cNvSpPr/>
            <p:nvPr/>
          </p:nvSpPr>
          <p:spPr>
            <a:xfrm>
              <a:off x="5925003" y="1996765"/>
              <a:ext cx="3869052" cy="30064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40767" y="2314653"/>
              <a:ext cx="148206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smtClean="0">
                  <a:latin typeface="Agency FB" panose="020B0503020202020204" pitchFamily="34" charset="0"/>
                </a:rPr>
                <a:t>ASP.NET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40767" y="3220139"/>
              <a:ext cx="8095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smtClean="0">
                  <a:latin typeface="Agency FB" panose="020B0503020202020204" pitchFamily="34" charset="0"/>
                </a:rPr>
                <a:t>JSP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40767" y="4168539"/>
              <a:ext cx="148206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smtClean="0">
                  <a:latin typeface="Agency FB" panose="020B0503020202020204" pitchFamily="34" charset="0"/>
                </a:rPr>
                <a:t>PHP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281453" y="2277617"/>
              <a:ext cx="148206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smtClean="0">
                  <a:latin typeface="Agency FB" panose="020B0503020202020204" pitchFamily="34" charset="0"/>
                </a:rPr>
                <a:t>Python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11987" y="3146067"/>
              <a:ext cx="148206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smtClean="0">
                  <a:latin typeface="Agency FB" panose="020B0503020202020204" pitchFamily="34" charset="0"/>
                </a:rPr>
                <a:t>Ruby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3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" y="0"/>
            <a:ext cx="10236202" cy="6858000"/>
            <a:chOff x="-1" y="0"/>
            <a:chExt cx="551180" cy="6858000"/>
          </a:xfrm>
        </p:grpSpPr>
        <p:sp>
          <p:nvSpPr>
            <p:cNvPr id="13" name="Rectangle 12"/>
            <p:cNvSpPr/>
            <p:nvPr/>
          </p:nvSpPr>
          <p:spPr>
            <a:xfrm>
              <a:off x="-1" y="0"/>
              <a:ext cx="551180" cy="6858000"/>
            </a:xfrm>
            <a:prstGeom prst="rect">
              <a:avLst/>
            </a:prstGeom>
            <a:gradFill flip="none" rotWithShape="1">
              <a:gsLst>
                <a:gs pos="0">
                  <a:srgbClr val="33A9DC">
                    <a:shade val="30000"/>
                    <a:satMod val="115000"/>
                  </a:srgbClr>
                </a:gs>
                <a:gs pos="50000">
                  <a:srgbClr val="33A9DC">
                    <a:shade val="67500"/>
                    <a:satMod val="115000"/>
                  </a:srgbClr>
                </a:gs>
                <a:gs pos="100000">
                  <a:srgbClr val="33A9DC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" y="0"/>
              <a:ext cx="90655" cy="6858000"/>
            </a:xfrm>
            <a:prstGeom prst="rect">
              <a:avLst/>
            </a:prstGeom>
            <a:solidFill>
              <a:srgbClr val="F1662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buFont typeface="+mj-lt"/>
                <a:buAutoNum type="arabicPeriod"/>
              </a:pPr>
              <a:endParaRPr lang="en-US" sz="2800" dirty="0" smtClean="0">
                <a:latin typeface="Agency FB" panose="020B0503020202020204" pitchFamily="34" charset="0"/>
              </a:endParaRPr>
            </a:p>
          </p:txBody>
        </p:sp>
      </p:grpSp>
      <p:sp>
        <p:nvSpPr>
          <p:cNvPr id="39" name="AutoShape 32" descr="Image result for java old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40" descr="Image result for ios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48" descr="Image result for microsoft azur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14" descr="Image result for mobile user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37310" y="2497976"/>
            <a:ext cx="52950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15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Thank You</a:t>
            </a:r>
            <a:endParaRPr lang="en-US" sz="24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124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23</cp:revision>
  <dcterms:created xsi:type="dcterms:W3CDTF">2019-03-05T09:10:02Z</dcterms:created>
  <dcterms:modified xsi:type="dcterms:W3CDTF">2019-03-05T13:35:37Z</dcterms:modified>
</cp:coreProperties>
</file>