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983A"/>
    <a:srgbClr val="E67E22"/>
    <a:srgbClr val="079992"/>
    <a:srgbClr val="1E3799"/>
    <a:srgbClr val="0C2461"/>
    <a:srgbClr val="3C6382"/>
    <a:srgbClr val="4A69BD"/>
    <a:srgbClr val="0A3D62"/>
    <a:srgbClr val="B71540"/>
    <a:srgbClr val="2C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08" autoAdjust="0"/>
    <p:restoredTop sz="94660"/>
  </p:normalViewPr>
  <p:slideViewPr>
    <p:cSldViewPr snapToGrid="0">
      <p:cViewPr>
        <p:scale>
          <a:sx n="75" d="100"/>
          <a:sy n="75" d="100"/>
        </p:scale>
        <p:origin x="39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0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b="0" dirty="0" smtClean="0">
                <a:latin typeface="Agency FB" panose="020B0503020202020204" pitchFamily="34" charset="0"/>
              </a:rPr>
              <a:t>Viewership</a:t>
            </a:r>
          </a:p>
          <a:p>
            <a:pPr>
              <a:defRPr b="0"/>
            </a:pPr>
            <a:r>
              <a:rPr lang="en-US" sz="1600" b="0" dirty="0" smtClean="0">
                <a:latin typeface="Agency FB" panose="020B0503020202020204" pitchFamily="34" charset="0"/>
              </a:rPr>
              <a:t>(</a:t>
            </a:r>
            <a:r>
              <a:rPr lang="en-US" sz="1600" b="0" dirty="0">
                <a:latin typeface="Agency FB" panose="020B0503020202020204" pitchFamily="34" charset="0"/>
              </a:rPr>
              <a:t>in GRPs)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0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26246794871794871"/>
          <c:w val="1"/>
          <c:h val="0.552396948164184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solidFill>
                <a:srgbClr val="E67E2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2"/>
                <c:pt idx="0">
                  <c:v>2016</c:v>
                </c:pt>
                <c:pt idx="1">
                  <c:v>2018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2"/>
                <c:pt idx="0">
                  <c:v>250</c:v>
                </c:pt>
                <c:pt idx="1">
                  <c:v>160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2"/>
              </a:outerShdw>
            </a:effectLst>
          </c:spPr>
          <c:marker>
            <c:symbol val="none"/>
          </c:marker>
          <c:dLbls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2"/>
                <c:pt idx="0">
                  <c:v>2016</c:v>
                </c:pt>
                <c:pt idx="1">
                  <c:v>2018</c:v>
                </c:pt>
              </c:numCache>
            </c:numRef>
          </c:cat>
          <c:val>
            <c:numRef>
              <c:f>Sheet1!$C$2:$C$5</c:f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3"/>
              </a:outerShdw>
            </a:effectLst>
          </c:spPr>
          <c:marker>
            <c:symbol val="none"/>
          </c:marker>
          <c:dLbls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2"/>
                <c:pt idx="0">
                  <c:v>2016</c:v>
                </c:pt>
                <c:pt idx="1">
                  <c:v>2018</c:v>
                </c:pt>
              </c:numCache>
            </c:numRef>
          </c:cat>
          <c:val>
            <c:numRef>
              <c:f>Sheet1!$D$2:$D$5</c:f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329037408"/>
        <c:axId val="329038528"/>
      </c:lineChart>
      <c:catAx>
        <c:axId val="32903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30" baseline="0">
                <a:solidFill>
                  <a:schemeClr val="lt1"/>
                </a:solidFill>
                <a:latin typeface="Agency FB" panose="020B0503020202020204" pitchFamily="34" charset="0"/>
                <a:ea typeface="+mn-ea"/>
                <a:cs typeface="+mn-cs"/>
              </a:defRPr>
            </a:pPr>
            <a:endParaRPr lang="en-US"/>
          </a:p>
        </c:txPr>
        <c:crossAx val="329038528"/>
        <c:crosses val="autoZero"/>
        <c:auto val="1"/>
        <c:lblAlgn val="ctr"/>
        <c:lblOffset val="100"/>
        <c:noMultiLvlLbl val="0"/>
      </c:catAx>
      <c:valAx>
        <c:axId val="3290385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29037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C983A"/>
    </a:solidFill>
    <a:ln w="9525" cap="flat" cmpd="sng" algn="ctr">
      <a:noFill/>
      <a:round/>
    </a:ln>
    <a:effectLst>
      <a:outerShdw blurRad="254000" dist="38100" dir="5400000" algn="t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4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3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1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4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5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7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9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4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2700" y="0"/>
            <a:ext cx="4772661" cy="6858000"/>
            <a:chOff x="-1069340" y="1"/>
            <a:chExt cx="4772661" cy="6858000"/>
          </a:xfrm>
          <a:solidFill>
            <a:srgbClr val="FC983A"/>
          </a:solidFill>
          <a:effectLst>
            <a:outerShdw blurRad="2032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/>
            <p:cNvSpPr/>
            <p:nvPr/>
          </p:nvSpPr>
          <p:spPr>
            <a:xfrm>
              <a:off x="-1069340" y="1"/>
              <a:ext cx="4178301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 Single Corner Rectangle 4"/>
            <p:cNvSpPr/>
            <p:nvPr/>
          </p:nvSpPr>
          <p:spPr>
            <a:xfrm>
              <a:off x="3108961" y="5354320"/>
              <a:ext cx="594360" cy="1143000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latin typeface="Agency FB" panose="020B0503020202020204" pitchFamily="34" charset="0"/>
                </a:rPr>
                <a:t>2</a:t>
              </a:r>
              <a:endParaRPr lang="en-US" b="1" dirty="0">
                <a:latin typeface="Agency FB" panose="020B0503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0"/>
            <a:ext cx="3536950" cy="6858000"/>
            <a:chOff x="0" y="0"/>
            <a:chExt cx="3536950" cy="6858000"/>
          </a:xfrm>
          <a:solidFill>
            <a:srgbClr val="B71540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8" name="Rectangle 7"/>
            <p:cNvSpPr/>
            <p:nvPr/>
          </p:nvSpPr>
          <p:spPr>
            <a:xfrm>
              <a:off x="0" y="0"/>
              <a:ext cx="2946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 Single Corner Rectangle 8"/>
            <p:cNvSpPr/>
            <p:nvPr/>
          </p:nvSpPr>
          <p:spPr>
            <a:xfrm>
              <a:off x="2942590" y="4808219"/>
              <a:ext cx="594360" cy="1143000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 smtClean="0">
                  <a:latin typeface="Agency FB" panose="020B0503020202020204" pitchFamily="34" charset="0"/>
                </a:rPr>
                <a:t>3</a:t>
              </a:r>
              <a:endParaRPr lang="en-US" b="1" dirty="0">
                <a:latin typeface="Agency FB" panose="020B0503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0"/>
            <a:ext cx="2303144" cy="6858000"/>
            <a:chOff x="1235710" y="0"/>
            <a:chExt cx="2303144" cy="6858000"/>
          </a:xfrm>
          <a:solidFill>
            <a:srgbClr val="079992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2" name="Rectangle 11"/>
            <p:cNvSpPr/>
            <p:nvPr/>
          </p:nvSpPr>
          <p:spPr>
            <a:xfrm>
              <a:off x="1235710" y="0"/>
              <a:ext cx="171068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 Single Corner Rectangle 12"/>
            <p:cNvSpPr/>
            <p:nvPr/>
          </p:nvSpPr>
          <p:spPr>
            <a:xfrm>
              <a:off x="2944494" y="4130038"/>
              <a:ext cx="594360" cy="1143000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 smtClean="0">
                  <a:latin typeface="Agency FB" panose="020B0503020202020204" pitchFamily="34" charset="0"/>
                </a:rPr>
                <a:t>8</a:t>
              </a:r>
              <a:endParaRPr lang="en-US" b="1" dirty="0" smtClean="0">
                <a:latin typeface="Agency FB" panose="020B0503020202020204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 rot="5400000">
            <a:off x="1555751" y="1615529"/>
            <a:ext cx="40004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REASON FOR DECLINE</a:t>
            </a:r>
            <a:endParaRPr lang="en-US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5400000">
            <a:off x="1598292" y="320130"/>
            <a:ext cx="140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IDEAS</a:t>
            </a:r>
            <a:endParaRPr lang="en-US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5400000">
            <a:off x="-1186749" y="1381112"/>
            <a:ext cx="40004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CONCLUSION &amp; REFERENCE</a:t>
            </a:r>
            <a:endParaRPr lang="en-US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89690" y="1302501"/>
            <a:ext cx="1824538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gency FB" panose="020B0503020202020204" pitchFamily="34" charset="0"/>
              </a:rPr>
              <a:t>TEAM</a:t>
            </a:r>
            <a:endParaRPr lang="en-US" sz="7200" dirty="0" smtClean="0">
              <a:latin typeface="Agency FB" panose="020B0503020202020204" pitchFamily="34" charset="0"/>
            </a:endParaRPr>
          </a:p>
          <a:p>
            <a:r>
              <a:rPr lang="en-US" sz="5400" dirty="0" smtClean="0">
                <a:latin typeface="Agency FB" panose="020B0503020202020204" pitchFamily="34" charset="0"/>
              </a:rPr>
              <a:t>EUREKA</a:t>
            </a:r>
            <a:endParaRPr lang="en-US" sz="6000" dirty="0">
              <a:latin typeface="Agency FB" panose="020B0503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623" y="4625754"/>
            <a:ext cx="1521277" cy="15212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710" y="4639443"/>
            <a:ext cx="1625766" cy="162576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690" y="4639443"/>
            <a:ext cx="1898719" cy="158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98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9275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need a Virat Kohli to live without Tendulkar; in short Indian fans need superstars. Many wrestling giants’ departure</a:t>
            </a:r>
            <a:r>
              <a:rPr lang="en-US" baseline="30000" dirty="0"/>
              <a:t> [3]</a:t>
            </a:r>
            <a:r>
              <a:rPr lang="en-US" dirty="0"/>
              <a:t> has created the viewers to lose interest in the show. This can only be creating new Heroes.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FC983A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2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66" y="5918200"/>
            <a:ext cx="1141267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61" y="605393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7800" y="132775"/>
            <a:ext cx="4584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gency FB" panose="020B0503020202020204" pitchFamily="34" charset="0"/>
              </a:rPr>
              <a:t>Major Issues Leading to Decline</a:t>
            </a:r>
            <a:endParaRPr lang="en-US" sz="3200" dirty="0">
              <a:latin typeface="Agency FB" panose="020B0503020202020204" pitchFamily="34" charset="0"/>
            </a:endParaRPr>
          </a:p>
        </p:txBody>
      </p:sp>
      <p:graphicFrame>
        <p:nvGraphicFramePr>
          <p:cNvPr id="48" name="Chart 47"/>
          <p:cNvGraphicFramePr/>
          <p:nvPr>
            <p:extLst>
              <p:ext uri="{D42A27DB-BD31-4B8C-83A1-F6EECF244321}">
                <p14:modId xmlns:p14="http://schemas.microsoft.com/office/powerpoint/2010/main" val="3666515868"/>
              </p:ext>
            </p:extLst>
          </p:nvPr>
        </p:nvGraphicFramePr>
        <p:xfrm>
          <a:off x="8864599" y="0"/>
          <a:ext cx="1854200" cy="387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63" name="Group 62"/>
          <p:cNvGrpSpPr/>
          <p:nvPr/>
        </p:nvGrpSpPr>
        <p:grpSpPr>
          <a:xfrm>
            <a:off x="1594485" y="1109769"/>
            <a:ext cx="2197100" cy="2288523"/>
            <a:chOff x="273050" y="981526"/>
            <a:chExt cx="2197100" cy="2288523"/>
          </a:xfrm>
        </p:grpSpPr>
        <p:grpSp>
          <p:nvGrpSpPr>
            <p:cNvPr id="59" name="Group 58"/>
            <p:cNvGrpSpPr/>
            <p:nvPr/>
          </p:nvGrpSpPr>
          <p:grpSpPr>
            <a:xfrm>
              <a:off x="482600" y="981526"/>
              <a:ext cx="640080" cy="640080"/>
              <a:chOff x="1384300" y="1066165"/>
              <a:chExt cx="914400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1384300" y="1066165"/>
                <a:ext cx="914400" cy="914400"/>
              </a:xfrm>
              <a:prstGeom prst="ellipse">
                <a:avLst/>
              </a:prstGeom>
              <a:solidFill>
                <a:srgbClr val="FC983A"/>
              </a:solidFill>
              <a:ln>
                <a:solidFill>
                  <a:schemeClr val="bg1"/>
                </a:solidFill>
              </a:ln>
              <a:effectLst>
                <a:outerShdw blurRad="1270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2538" y="1134403"/>
                <a:ext cx="777923" cy="777923"/>
              </a:xfrm>
              <a:prstGeom prst="rect">
                <a:avLst/>
              </a:prstGeom>
            </p:spPr>
          </p:pic>
        </p:grpSp>
        <p:sp>
          <p:nvSpPr>
            <p:cNvPr id="60" name="TextBox 59"/>
            <p:cNvSpPr txBox="1"/>
            <p:nvPr/>
          </p:nvSpPr>
          <p:spPr>
            <a:xfrm>
              <a:off x="1122680" y="1048570"/>
              <a:ext cx="11188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gency FB" panose="020B0503020202020204" pitchFamily="34" charset="0"/>
                </a:rPr>
                <a:t>THE SHOW DIDN’T GO ON</a:t>
              </a:r>
              <a:endParaRPr lang="en-US" sz="1600" dirty="0">
                <a:latin typeface="Agency FB" panose="020B0503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3050" y="1700389"/>
              <a:ext cx="21971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+mj-lt"/>
                </a:rPr>
                <a:t> </a:t>
              </a:r>
              <a:r>
                <a:rPr lang="en-US" sz="1200" dirty="0" smtClean="0">
                  <a:latin typeface="+mj-lt"/>
                </a:rPr>
                <a:t>       We </a:t>
              </a:r>
              <a:r>
                <a:rPr lang="en-US" sz="1200" dirty="0">
                  <a:latin typeface="+mj-lt"/>
                </a:rPr>
                <a:t>need a Virat Kohli to live without Tendulkar; in short Indian fans need superstars. Many wrestling giants’ departure</a:t>
              </a:r>
              <a:r>
                <a:rPr lang="en-US" sz="1200" baseline="30000" dirty="0">
                  <a:latin typeface="+mj-lt"/>
                </a:rPr>
                <a:t> [3]</a:t>
              </a:r>
              <a:r>
                <a:rPr lang="en-US" sz="1200" dirty="0">
                  <a:latin typeface="+mj-lt"/>
                </a:rPr>
                <a:t> has created the viewers to lose interest in the show. This can only be creating new Heroes.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536439" y="1005965"/>
            <a:ext cx="2197100" cy="2103858"/>
            <a:chOff x="2988988" y="1029293"/>
            <a:chExt cx="2197100" cy="2103858"/>
          </a:xfrm>
        </p:grpSpPr>
        <p:grpSp>
          <p:nvGrpSpPr>
            <p:cNvPr id="64" name="Group 63"/>
            <p:cNvGrpSpPr/>
            <p:nvPr/>
          </p:nvGrpSpPr>
          <p:grpSpPr>
            <a:xfrm>
              <a:off x="2988988" y="1029293"/>
              <a:ext cx="2197100" cy="2103858"/>
              <a:chOff x="273050" y="981526"/>
              <a:chExt cx="2197100" cy="210385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482600" y="981526"/>
                <a:ext cx="640080" cy="640080"/>
              </a:xfrm>
              <a:prstGeom prst="ellipse">
                <a:avLst/>
              </a:prstGeom>
              <a:solidFill>
                <a:srgbClr val="FC983A"/>
              </a:solidFill>
              <a:ln>
                <a:solidFill>
                  <a:schemeClr val="bg1"/>
                </a:solidFill>
              </a:ln>
              <a:effectLst>
                <a:outerShdw blurRad="1270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122680" y="1048570"/>
                <a:ext cx="11188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Agency FB" panose="020B0503020202020204" pitchFamily="34" charset="0"/>
                  </a:rPr>
                  <a:t>SHORT AND CRISP</a:t>
                </a:r>
                <a:endParaRPr lang="en-US" sz="1600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73050" y="1700389"/>
                <a:ext cx="21971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latin typeface="+mj-lt"/>
                  </a:rPr>
                  <a:t> </a:t>
                </a:r>
                <a:r>
                  <a:rPr lang="en-US" sz="1200" dirty="0" smtClean="0">
                    <a:latin typeface="+mj-lt"/>
                  </a:rPr>
                  <a:t>      </a:t>
                </a:r>
                <a:r>
                  <a:rPr lang="en-US" sz="1200" dirty="0">
                    <a:latin typeface="+mj-lt"/>
                  </a:rPr>
                  <a:t>With 3.6 Billion Viewership FIFA WC matches run for 90 to 130 minutes </a:t>
                </a:r>
                <a:r>
                  <a:rPr lang="en-US" sz="1200" baseline="30000" dirty="0">
                    <a:latin typeface="+mj-lt"/>
                  </a:rPr>
                  <a:t>[4]</a:t>
                </a:r>
                <a:r>
                  <a:rPr lang="en-US" sz="1200" dirty="0">
                    <a:latin typeface="+mj-lt"/>
                  </a:rPr>
                  <a:t>.  Decade long Undertaker vs. Kane storylines </a:t>
                </a:r>
                <a:r>
                  <a:rPr lang="en-US" sz="1200" baseline="30000" dirty="0">
                    <a:latin typeface="+mj-lt"/>
                  </a:rPr>
                  <a:t>[5]</a:t>
                </a:r>
                <a:r>
                  <a:rPr lang="en-US" sz="1200" dirty="0">
                    <a:latin typeface="+mj-lt"/>
                  </a:rPr>
                  <a:t> doesn’t keep today’s viewers involved. No time bound stories leads to boredom </a:t>
                </a:r>
                <a:r>
                  <a:rPr lang="en-US" sz="1200" baseline="30000" dirty="0">
                    <a:latin typeface="+mj-lt"/>
                  </a:rPr>
                  <a:t>[7]</a:t>
                </a:r>
                <a:r>
                  <a:rPr lang="en-US" sz="1200" dirty="0">
                    <a:latin typeface="+mj-lt"/>
                  </a:rPr>
                  <a:t>.</a:t>
                </a:r>
              </a:p>
            </p:txBody>
          </p:sp>
        </p:grp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6874" y="1196851"/>
              <a:ext cx="511277" cy="338011"/>
            </a:xfrm>
            <a:prstGeom prst="rect">
              <a:avLst/>
            </a:prstGeom>
          </p:spPr>
        </p:pic>
      </p:grpSp>
      <p:grpSp>
        <p:nvGrpSpPr>
          <p:cNvPr id="108" name="Group 107"/>
          <p:cNvGrpSpPr/>
          <p:nvPr/>
        </p:nvGrpSpPr>
        <p:grpSpPr>
          <a:xfrm>
            <a:off x="5703104" y="3932644"/>
            <a:ext cx="2197100" cy="2288523"/>
            <a:chOff x="5559488" y="981526"/>
            <a:chExt cx="2197100" cy="2288523"/>
          </a:xfrm>
        </p:grpSpPr>
        <p:grpSp>
          <p:nvGrpSpPr>
            <p:cNvPr id="70" name="Group 69"/>
            <p:cNvGrpSpPr/>
            <p:nvPr/>
          </p:nvGrpSpPr>
          <p:grpSpPr>
            <a:xfrm>
              <a:off x="5559488" y="981526"/>
              <a:ext cx="2197100" cy="2288523"/>
              <a:chOff x="273050" y="981526"/>
              <a:chExt cx="2197100" cy="2288523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482600" y="981526"/>
                <a:ext cx="640080" cy="640080"/>
              </a:xfrm>
              <a:prstGeom prst="ellipse">
                <a:avLst/>
              </a:prstGeom>
              <a:solidFill>
                <a:srgbClr val="FC983A"/>
              </a:solidFill>
              <a:ln>
                <a:solidFill>
                  <a:schemeClr val="bg1"/>
                </a:solidFill>
              </a:ln>
              <a:effectLst>
                <a:outerShdw blurRad="1270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22680" y="1048570"/>
                <a:ext cx="11188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Agency FB" panose="020B0503020202020204" pitchFamily="34" charset="0"/>
                  </a:rPr>
                  <a:t>BAD BOOKING</a:t>
                </a:r>
                <a:endParaRPr lang="en-US" sz="1600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73050" y="1700389"/>
                <a:ext cx="21971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latin typeface="+mj-lt"/>
                  </a:rPr>
                  <a:t>Though being the largest content consumer of WWE </a:t>
                </a:r>
                <a:r>
                  <a:rPr lang="en-US" sz="1200" baseline="30000" dirty="0">
                    <a:latin typeface="+mj-lt"/>
                  </a:rPr>
                  <a:t>[2]</a:t>
                </a:r>
                <a:r>
                  <a:rPr lang="en-US" sz="1200" dirty="0">
                    <a:latin typeface="+mj-lt"/>
                  </a:rPr>
                  <a:t> there is hardly (if) any live events in India. Shows were cut off from half of the tour </a:t>
                </a:r>
                <a:r>
                  <a:rPr lang="en-US" sz="1200" baseline="30000" dirty="0">
                    <a:latin typeface="+mj-lt"/>
                  </a:rPr>
                  <a:t>[6]</a:t>
                </a:r>
                <a:r>
                  <a:rPr lang="en-US" sz="1200" dirty="0">
                    <a:latin typeface="+mj-lt"/>
                  </a:rPr>
                  <a:t> even though there was great interest among fans, creates a very bad reputation.</a:t>
                </a:r>
              </a:p>
            </p:txBody>
          </p:sp>
        </p:grp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6372" y="1157545"/>
              <a:ext cx="378445" cy="366824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2950888" y="3884877"/>
            <a:ext cx="2197100" cy="2288523"/>
            <a:chOff x="273050" y="981526"/>
            <a:chExt cx="2197100" cy="2288523"/>
          </a:xfrm>
        </p:grpSpPr>
        <p:grpSp>
          <p:nvGrpSpPr>
            <p:cNvPr id="85" name="Group 84"/>
            <p:cNvGrpSpPr/>
            <p:nvPr/>
          </p:nvGrpSpPr>
          <p:grpSpPr>
            <a:xfrm>
              <a:off x="482600" y="981526"/>
              <a:ext cx="640080" cy="640080"/>
              <a:chOff x="1384300" y="1066165"/>
              <a:chExt cx="914400" cy="914400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1384300" y="1066165"/>
                <a:ext cx="914400" cy="914400"/>
              </a:xfrm>
              <a:prstGeom prst="ellipse">
                <a:avLst/>
              </a:prstGeom>
              <a:solidFill>
                <a:srgbClr val="FC983A"/>
              </a:solidFill>
              <a:ln>
                <a:solidFill>
                  <a:schemeClr val="bg1"/>
                </a:solidFill>
              </a:ln>
              <a:effectLst>
                <a:outerShdw blurRad="1270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2538" y="1134403"/>
                <a:ext cx="777923" cy="777923"/>
              </a:xfrm>
              <a:prstGeom prst="rect">
                <a:avLst/>
              </a:prstGeom>
            </p:spPr>
          </p:pic>
        </p:grpSp>
        <p:sp>
          <p:nvSpPr>
            <p:cNvPr id="86" name="TextBox 85"/>
            <p:cNvSpPr txBox="1"/>
            <p:nvPr/>
          </p:nvSpPr>
          <p:spPr>
            <a:xfrm>
              <a:off x="1122679" y="1048570"/>
              <a:ext cx="1347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gency FB" panose="020B0503020202020204" pitchFamily="34" charset="0"/>
                </a:rPr>
                <a:t>GENDER DISCRIMINATION</a:t>
              </a:r>
              <a:endParaRPr lang="en-US" sz="1600" dirty="0">
                <a:latin typeface="Agency FB" panose="020B0503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73050" y="1700389"/>
              <a:ext cx="21971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+mj-lt"/>
                </a:rPr>
                <a:t> </a:t>
              </a:r>
              <a:r>
                <a:rPr lang="en-US" sz="1200" dirty="0" smtClean="0">
                  <a:latin typeface="+mj-lt"/>
                </a:rPr>
                <a:t>      Several instances of sexual assaults, gender discrimination and extreme sexism came under media watch which created a bad reputation </a:t>
              </a:r>
              <a:r>
                <a:rPr lang="en-US" sz="1200" baseline="30000" dirty="0" smtClean="0">
                  <a:latin typeface="+mj-lt"/>
                </a:rPr>
                <a:t>[16, 17]</a:t>
              </a:r>
              <a:r>
                <a:rPr lang="en-US" sz="1200" dirty="0" smtClean="0">
                  <a:latin typeface="+mj-lt"/>
                </a:rPr>
                <a:t> . Far less importance is also given while broadcasting female WWE matches.</a:t>
              </a:r>
              <a:endParaRPr lang="en-US" sz="1200" baseline="30000" dirty="0">
                <a:latin typeface="+mj-lt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81000" y="3951921"/>
            <a:ext cx="2224322" cy="2103858"/>
            <a:chOff x="442678" y="3873500"/>
            <a:chExt cx="2224322" cy="2103858"/>
          </a:xfrm>
        </p:grpSpPr>
        <p:grpSp>
          <p:nvGrpSpPr>
            <p:cNvPr id="78" name="Group 77"/>
            <p:cNvGrpSpPr/>
            <p:nvPr/>
          </p:nvGrpSpPr>
          <p:grpSpPr>
            <a:xfrm>
              <a:off x="442678" y="3873500"/>
              <a:ext cx="2224322" cy="2103858"/>
              <a:chOff x="245828" y="981526"/>
              <a:chExt cx="2224322" cy="2103858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482600" y="981526"/>
                <a:ext cx="640080" cy="640080"/>
              </a:xfrm>
              <a:prstGeom prst="ellipse">
                <a:avLst/>
              </a:prstGeom>
              <a:solidFill>
                <a:srgbClr val="FC983A"/>
              </a:solidFill>
              <a:ln>
                <a:solidFill>
                  <a:schemeClr val="bg1"/>
                </a:solidFill>
              </a:ln>
              <a:effectLst>
                <a:outerShdw blurRad="1270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122680" y="1048570"/>
                <a:ext cx="11188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Agency FB" panose="020B0503020202020204" pitchFamily="34" charset="0"/>
                  </a:rPr>
                  <a:t>INDISCIPLINE</a:t>
                </a:r>
                <a:endParaRPr lang="en-US" sz="1600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45828" y="1700389"/>
                <a:ext cx="222432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latin typeface="+mj-lt"/>
                  </a:rPr>
                  <a:t> </a:t>
                </a:r>
                <a:r>
                  <a:rPr lang="en-US" sz="1200" dirty="0" smtClean="0">
                    <a:latin typeface="+mj-lt"/>
                  </a:rPr>
                  <a:t>       Instances of wrestlers misbehaving with crowd is not rare </a:t>
                </a:r>
                <a:r>
                  <a:rPr lang="en-US" sz="1200" baseline="30000" dirty="0" smtClean="0">
                    <a:latin typeface="+mj-lt"/>
                  </a:rPr>
                  <a:t>[15]</a:t>
                </a:r>
                <a:r>
                  <a:rPr lang="en-US" sz="1200" dirty="0">
                    <a:latin typeface="+mj-lt"/>
                  </a:rPr>
                  <a:t> </a:t>
                </a:r>
                <a:r>
                  <a:rPr lang="en-US" sz="1200" dirty="0" smtClean="0">
                    <a:latin typeface="+mj-lt"/>
                  </a:rPr>
                  <a:t>. Cases of authorities more involved in show is also disliked by crowd. Frequent </a:t>
                </a:r>
                <a:r>
                  <a:rPr lang="en-US" sz="1200" dirty="0">
                    <a:latin typeface="+mj-lt"/>
                  </a:rPr>
                  <a:t>p</a:t>
                </a:r>
                <a:r>
                  <a:rPr lang="en-US" sz="1200" dirty="0" smtClean="0">
                    <a:latin typeface="+mj-lt"/>
                  </a:rPr>
                  <a:t>artial judgements also creates distrust. </a:t>
                </a:r>
                <a:endParaRPr lang="en-US" sz="1200" baseline="30000" dirty="0">
                  <a:latin typeface="+mj-lt"/>
                </a:endParaRPr>
              </a:p>
            </p:txBody>
          </p:sp>
        </p:grp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92" y="3940544"/>
              <a:ext cx="526071" cy="5260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04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291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ITC Infotech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Mishra</dc:creator>
  <cp:lastModifiedBy>Abinash Mishra</cp:lastModifiedBy>
  <cp:revision>17</cp:revision>
  <dcterms:created xsi:type="dcterms:W3CDTF">2018-08-20T10:13:35Z</dcterms:created>
  <dcterms:modified xsi:type="dcterms:W3CDTF">2018-08-20T12:20:57Z</dcterms:modified>
</cp:coreProperties>
</file>