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540"/>
    <a:srgbClr val="079992"/>
    <a:srgbClr val="FC983A"/>
    <a:srgbClr val="E67E22"/>
    <a:srgbClr val="1E3799"/>
    <a:srgbClr val="0C2461"/>
    <a:srgbClr val="3C6382"/>
    <a:srgbClr val="4A69BD"/>
    <a:srgbClr val="0A3D62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8" autoAdjust="0"/>
    <p:restoredTop sz="94660"/>
  </p:normalViewPr>
  <p:slideViewPr>
    <p:cSldViewPr snapToGrid="0">
      <p:cViewPr>
        <p:scale>
          <a:sx n="66" d="100"/>
          <a:sy n="66" d="100"/>
        </p:scale>
        <p:origin x="-134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8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0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b="0" dirty="0" smtClean="0">
                <a:latin typeface="Agency FB" panose="020B0503020202020204" pitchFamily="34" charset="0"/>
              </a:rPr>
              <a:t>Viewership</a:t>
            </a:r>
          </a:p>
          <a:p>
            <a:pPr>
              <a:defRPr b="0"/>
            </a:pPr>
            <a:r>
              <a:rPr lang="en-US" sz="1600" b="0" dirty="0" smtClean="0">
                <a:latin typeface="Agency FB" panose="020B0503020202020204" pitchFamily="34" charset="0"/>
              </a:rPr>
              <a:t>(</a:t>
            </a:r>
            <a:r>
              <a:rPr lang="en-US" sz="1600" b="0" dirty="0">
                <a:latin typeface="Agency FB" panose="020B0503020202020204" pitchFamily="34" charset="0"/>
              </a:rPr>
              <a:t>in GRPs)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0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26246794871794871"/>
          <c:w val="1"/>
          <c:h val="0.55239694816418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rgbClr val="E67E2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2016</c:v>
                </c:pt>
                <c:pt idx="1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2"/>
                <c:pt idx="0">
                  <c:v>250</c:v>
                </c:pt>
                <c:pt idx="1">
                  <c:v>160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2016</c:v>
                </c:pt>
                <c:pt idx="1">
                  <c:v>2018</c:v>
                </c:pt>
              </c:numCache>
            </c:numRef>
          </c:cat>
          <c:val>
            <c:numRef>
              <c:f>Sheet1!$C$2:$C$5</c:f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3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2016</c:v>
                </c:pt>
                <c:pt idx="1">
                  <c:v>2018</c:v>
                </c:pt>
              </c:numCache>
            </c:numRef>
          </c:cat>
          <c:val>
            <c:numRef>
              <c:f>Sheet1!$D$2:$D$5</c:f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215453568"/>
        <c:axId val="215454128"/>
      </c:lineChart>
      <c:catAx>
        <c:axId val="21545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endParaRPr lang="en-US"/>
          </a:p>
        </c:txPr>
        <c:crossAx val="215454128"/>
        <c:crosses val="autoZero"/>
        <c:auto val="1"/>
        <c:lblAlgn val="ctr"/>
        <c:lblOffset val="100"/>
        <c:noMultiLvlLbl val="0"/>
      </c:catAx>
      <c:valAx>
        <c:axId val="215454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545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C983A"/>
    </a:solidFill>
    <a:ln w="9525" cap="flat" cmpd="sng" algn="ctr">
      <a:noFill/>
      <a:round/>
    </a:ln>
    <a:effectLst>
      <a:outerShdw blurRad="2540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3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4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7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4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2700" y="0"/>
            <a:ext cx="4772661" cy="6858000"/>
            <a:chOff x="-1069340" y="1"/>
            <a:chExt cx="4772661" cy="6858000"/>
          </a:xfrm>
          <a:solidFill>
            <a:srgbClr val="FC983A"/>
          </a:solidFill>
          <a:effectLst>
            <a:outerShdw blurRad="2032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/>
            <p:cNvSpPr/>
            <p:nvPr/>
          </p:nvSpPr>
          <p:spPr>
            <a:xfrm>
              <a:off x="-1069340" y="1"/>
              <a:ext cx="41783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 Single Corner Rectangle 4"/>
            <p:cNvSpPr/>
            <p:nvPr/>
          </p:nvSpPr>
          <p:spPr>
            <a:xfrm>
              <a:off x="3108961" y="5354320"/>
              <a:ext cx="594360" cy="1143000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latin typeface="Agency FB" panose="020B0503020202020204" pitchFamily="34" charset="0"/>
                </a:rPr>
                <a:t>2</a:t>
              </a:r>
              <a:endParaRPr lang="en-US" b="1" dirty="0">
                <a:latin typeface="Agency FB" panose="020B0503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0"/>
            <a:ext cx="3536950" cy="6858000"/>
            <a:chOff x="0" y="0"/>
            <a:chExt cx="3536950" cy="6858000"/>
          </a:xfrm>
          <a:solidFill>
            <a:srgbClr val="B71540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/>
            <p:cNvSpPr/>
            <p:nvPr/>
          </p:nvSpPr>
          <p:spPr>
            <a:xfrm>
              <a:off x="0" y="0"/>
              <a:ext cx="2946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Single Corner Rectangle 8"/>
            <p:cNvSpPr/>
            <p:nvPr/>
          </p:nvSpPr>
          <p:spPr>
            <a:xfrm>
              <a:off x="2942590" y="4808219"/>
              <a:ext cx="594360" cy="1143000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>
                  <a:latin typeface="Agency FB" panose="020B0503020202020204" pitchFamily="34" charset="0"/>
                </a:rPr>
                <a:t>3</a:t>
              </a:r>
              <a:endParaRPr lang="en-US" b="1" dirty="0">
                <a:latin typeface="Agency FB" panose="020B0503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2303144" cy="6858000"/>
            <a:chOff x="1235710" y="0"/>
            <a:chExt cx="2303144" cy="6858000"/>
          </a:xfrm>
          <a:solidFill>
            <a:srgbClr val="079992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/>
            <p:cNvSpPr/>
            <p:nvPr/>
          </p:nvSpPr>
          <p:spPr>
            <a:xfrm>
              <a:off x="1235710" y="0"/>
              <a:ext cx="171068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 Single Corner Rectangle 12"/>
            <p:cNvSpPr/>
            <p:nvPr/>
          </p:nvSpPr>
          <p:spPr>
            <a:xfrm>
              <a:off x="2944494" y="4130038"/>
              <a:ext cx="594360" cy="1143000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>
                  <a:latin typeface="Agency FB" panose="020B0503020202020204" pitchFamily="34" charset="0"/>
                </a:rPr>
                <a:t>9</a:t>
              </a:r>
              <a:endParaRPr lang="en-US" b="1" dirty="0" smtClean="0">
                <a:latin typeface="Agency FB" panose="020B0503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 rot="5400000">
            <a:off x="1555751" y="1628229"/>
            <a:ext cx="4000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REASON FOR DECLINE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1598292" y="32013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IDEAS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-1186749" y="1381112"/>
            <a:ext cx="40004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CONCLUSION &amp; REFERENCE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6585" y="1315201"/>
            <a:ext cx="1824538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gency FB" panose="020B0503020202020204" pitchFamily="34" charset="0"/>
              </a:rPr>
              <a:t>TEAM</a:t>
            </a:r>
            <a:endParaRPr lang="en-US" sz="7200" dirty="0" smtClean="0">
              <a:latin typeface="Agency FB" panose="020B0503020202020204" pitchFamily="34" charset="0"/>
            </a:endParaRPr>
          </a:p>
          <a:p>
            <a:r>
              <a:rPr lang="en-US" sz="5400" dirty="0" smtClean="0">
                <a:latin typeface="Agency FB" panose="020B0503020202020204" pitchFamily="34" charset="0"/>
              </a:rPr>
              <a:t>EUREKA</a:t>
            </a:r>
            <a:endParaRPr lang="en-US" sz="6000" dirty="0">
              <a:latin typeface="Agency FB" panose="020B0503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927" y="4822058"/>
            <a:ext cx="1128668" cy="11286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98" y="4849231"/>
            <a:ext cx="1206191" cy="12061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698" y="4843601"/>
            <a:ext cx="1408702" cy="11738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86" y="1433569"/>
            <a:ext cx="19177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98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need a Virat Kohli to live without Tendulkar; in short Indian fans need superstars. Many wrestling giants’ departure</a:t>
            </a:r>
            <a:r>
              <a:rPr lang="en-US" baseline="30000" dirty="0"/>
              <a:t> [3]</a:t>
            </a:r>
            <a:r>
              <a:rPr lang="en-US" dirty="0"/>
              <a:t> has created the viewers to lose interest in the show. This can only be creating new Heroes.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FC983A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2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800" y="132775"/>
            <a:ext cx="458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Major Issues Leading to Decline</a:t>
            </a:r>
            <a:endParaRPr lang="en-US" sz="3200" dirty="0">
              <a:latin typeface="Agency FB" panose="020B0503020202020204" pitchFamily="34" charset="0"/>
            </a:endParaRPr>
          </a:p>
        </p:txBody>
      </p:sp>
      <p:graphicFrame>
        <p:nvGraphicFramePr>
          <p:cNvPr id="48" name="Chart 47"/>
          <p:cNvGraphicFramePr/>
          <p:nvPr>
            <p:extLst>
              <p:ext uri="{D42A27DB-BD31-4B8C-83A1-F6EECF244321}">
                <p14:modId xmlns:p14="http://schemas.microsoft.com/office/powerpoint/2010/main" val="3666515868"/>
              </p:ext>
            </p:extLst>
          </p:nvPr>
        </p:nvGraphicFramePr>
        <p:xfrm>
          <a:off x="8864599" y="0"/>
          <a:ext cx="1854200" cy="387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1594485" y="1109769"/>
            <a:ext cx="2197100" cy="2288523"/>
            <a:chOff x="273050" y="981526"/>
            <a:chExt cx="2197100" cy="2288523"/>
          </a:xfrm>
        </p:grpSpPr>
        <p:grpSp>
          <p:nvGrpSpPr>
            <p:cNvPr id="59" name="Group 58"/>
            <p:cNvGrpSpPr/>
            <p:nvPr/>
          </p:nvGrpSpPr>
          <p:grpSpPr>
            <a:xfrm>
              <a:off x="482600" y="981526"/>
              <a:ext cx="640080" cy="640080"/>
              <a:chOff x="1384300" y="1066165"/>
              <a:chExt cx="914400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384300" y="1066165"/>
                <a:ext cx="914400" cy="91440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2538" y="1134403"/>
                <a:ext cx="777923" cy="777923"/>
              </a:xfrm>
              <a:prstGeom prst="rect">
                <a:avLst/>
              </a:prstGeom>
            </p:spPr>
          </p:pic>
        </p:grpSp>
        <p:sp>
          <p:nvSpPr>
            <p:cNvPr id="60" name="TextBox 59"/>
            <p:cNvSpPr txBox="1"/>
            <p:nvPr/>
          </p:nvSpPr>
          <p:spPr>
            <a:xfrm>
              <a:off x="1122680" y="1048570"/>
              <a:ext cx="11188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gency FB" panose="020B0503020202020204" pitchFamily="34" charset="0"/>
                </a:rPr>
                <a:t>THE SHOW DIDN’T GO ON</a:t>
              </a:r>
              <a:endParaRPr lang="en-US" sz="1600" dirty="0">
                <a:latin typeface="Agency FB" panose="020B0503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3050" y="1700389"/>
              <a:ext cx="21971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+mj-lt"/>
                </a:rPr>
                <a:t> </a:t>
              </a:r>
              <a:r>
                <a:rPr lang="en-US" sz="1200" dirty="0" smtClean="0">
                  <a:latin typeface="+mj-lt"/>
                </a:rPr>
                <a:t>       We </a:t>
              </a:r>
              <a:r>
                <a:rPr lang="en-US" sz="1200" dirty="0">
                  <a:latin typeface="+mj-lt"/>
                </a:rPr>
                <a:t>need a Virat Kohli to live without Tendulkar; in short </a:t>
              </a:r>
              <a:r>
                <a:rPr lang="en-US" sz="1200" b="1" dirty="0">
                  <a:solidFill>
                    <a:srgbClr val="FC983A"/>
                  </a:solidFill>
                  <a:latin typeface="+mj-lt"/>
                </a:rPr>
                <a:t>Indian fans need superstars</a:t>
              </a:r>
              <a:r>
                <a:rPr lang="en-US" sz="1200" dirty="0">
                  <a:latin typeface="+mj-lt"/>
                </a:rPr>
                <a:t>. Many wrestling giants’ departure</a:t>
              </a:r>
              <a:r>
                <a:rPr lang="en-US" sz="1200" baseline="30000" dirty="0">
                  <a:latin typeface="+mj-lt"/>
                </a:rPr>
                <a:t> [3]</a:t>
              </a:r>
              <a:r>
                <a:rPr lang="en-US" sz="1200" dirty="0">
                  <a:latin typeface="+mj-lt"/>
                </a:rPr>
                <a:t> has created the viewers to lose interest in the show. This can only be creating new Heroes.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536439" y="1005965"/>
            <a:ext cx="2197100" cy="2103858"/>
            <a:chOff x="2988988" y="1029293"/>
            <a:chExt cx="2197100" cy="2103858"/>
          </a:xfrm>
        </p:grpSpPr>
        <p:grpSp>
          <p:nvGrpSpPr>
            <p:cNvPr id="64" name="Group 63"/>
            <p:cNvGrpSpPr/>
            <p:nvPr/>
          </p:nvGrpSpPr>
          <p:grpSpPr>
            <a:xfrm>
              <a:off x="2988988" y="1029293"/>
              <a:ext cx="2197100" cy="2103858"/>
              <a:chOff x="273050" y="981526"/>
              <a:chExt cx="2197100" cy="21038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482600" y="981526"/>
                <a:ext cx="640080" cy="64008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122680" y="1048570"/>
                <a:ext cx="11188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</a:rPr>
                  <a:t>SHORT AND CRISP</a:t>
                </a:r>
                <a:endParaRPr lang="en-US" sz="16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73050" y="1700389"/>
                <a:ext cx="21971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      </a:t>
                </a:r>
                <a:r>
                  <a:rPr lang="en-US" sz="1200" dirty="0">
                    <a:latin typeface="+mj-lt"/>
                  </a:rPr>
                  <a:t>With 3.6 Billion Viewership FIFA WC matches run for 90 to 130 minutes </a:t>
                </a:r>
                <a:r>
                  <a:rPr lang="en-US" sz="1200" baseline="30000" dirty="0">
                    <a:latin typeface="+mj-lt"/>
                  </a:rPr>
                  <a:t>[4]</a:t>
                </a:r>
                <a:r>
                  <a:rPr lang="en-US" sz="1200" dirty="0">
                    <a:latin typeface="+mj-lt"/>
                  </a:rPr>
                  <a:t>.  Decade long Undertaker vs. Kane storylines </a:t>
                </a:r>
                <a:r>
                  <a:rPr lang="en-US" sz="1200" baseline="30000" dirty="0">
                    <a:latin typeface="+mj-lt"/>
                  </a:rPr>
                  <a:t>[5]</a:t>
                </a:r>
                <a:r>
                  <a:rPr lang="en-US" sz="1200" dirty="0">
                    <a:latin typeface="+mj-lt"/>
                  </a:rPr>
                  <a:t> doesn’t keep today’s </a:t>
                </a:r>
                <a:r>
                  <a:rPr lang="en-US" sz="1200" b="1" dirty="0">
                    <a:solidFill>
                      <a:srgbClr val="FC983A"/>
                    </a:solidFill>
                    <a:latin typeface="+mj-lt"/>
                  </a:rPr>
                  <a:t>viewers involved</a:t>
                </a:r>
                <a:r>
                  <a:rPr lang="en-US" sz="1200" dirty="0">
                    <a:latin typeface="+mj-lt"/>
                  </a:rPr>
                  <a:t>. No time bound stories leads to boredom </a:t>
                </a:r>
                <a:r>
                  <a:rPr lang="en-US" sz="1200" baseline="30000" dirty="0">
                    <a:latin typeface="+mj-lt"/>
                  </a:rPr>
                  <a:t>[7]</a:t>
                </a:r>
                <a:r>
                  <a:rPr lang="en-US" sz="1200" dirty="0">
                    <a:latin typeface="+mj-lt"/>
                  </a:rPr>
                  <a:t>.</a:t>
                </a: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6874" y="1196851"/>
              <a:ext cx="511277" cy="338011"/>
            </a:xfrm>
            <a:prstGeom prst="rect">
              <a:avLst/>
            </a:prstGeom>
          </p:spPr>
        </p:pic>
      </p:grpSp>
      <p:grpSp>
        <p:nvGrpSpPr>
          <p:cNvPr id="108" name="Group 107"/>
          <p:cNvGrpSpPr/>
          <p:nvPr/>
        </p:nvGrpSpPr>
        <p:grpSpPr>
          <a:xfrm>
            <a:off x="5703104" y="3932644"/>
            <a:ext cx="2197100" cy="2288523"/>
            <a:chOff x="5559488" y="981526"/>
            <a:chExt cx="2197100" cy="2288523"/>
          </a:xfrm>
        </p:grpSpPr>
        <p:grpSp>
          <p:nvGrpSpPr>
            <p:cNvPr id="70" name="Group 69"/>
            <p:cNvGrpSpPr/>
            <p:nvPr/>
          </p:nvGrpSpPr>
          <p:grpSpPr>
            <a:xfrm>
              <a:off x="5559488" y="981526"/>
              <a:ext cx="2197100" cy="2288523"/>
              <a:chOff x="273050" y="981526"/>
              <a:chExt cx="2197100" cy="228852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82600" y="981526"/>
                <a:ext cx="640080" cy="64008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22680" y="1048570"/>
                <a:ext cx="11188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</a:rPr>
                  <a:t>BAD BOOKING</a:t>
                </a:r>
                <a:endParaRPr lang="en-US" sz="16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73050" y="1700389"/>
                <a:ext cx="21971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+mj-lt"/>
                  </a:rPr>
                  <a:t>Though being the largest content consumer of WWE </a:t>
                </a:r>
                <a:r>
                  <a:rPr lang="en-US" sz="1200" baseline="30000" dirty="0">
                    <a:latin typeface="+mj-lt"/>
                  </a:rPr>
                  <a:t>[2]</a:t>
                </a:r>
                <a:r>
                  <a:rPr lang="en-US" sz="1200" dirty="0">
                    <a:latin typeface="+mj-lt"/>
                  </a:rPr>
                  <a:t> there is hardly (if) any live events in India. Shows were cut off from half of the tour </a:t>
                </a:r>
                <a:r>
                  <a:rPr lang="en-US" sz="1200" baseline="30000" dirty="0">
                    <a:latin typeface="+mj-lt"/>
                  </a:rPr>
                  <a:t>[6]</a:t>
                </a:r>
                <a:r>
                  <a:rPr lang="en-US" sz="1200" dirty="0">
                    <a:latin typeface="+mj-lt"/>
                  </a:rPr>
                  <a:t> even though there was great interest among fans, creates a very bad reputation.</a:t>
                </a:r>
              </a:p>
            </p:txBody>
          </p:sp>
        </p:grp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372" y="1157545"/>
              <a:ext cx="378445" cy="366824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2950888" y="3884877"/>
            <a:ext cx="2197100" cy="2288523"/>
            <a:chOff x="273050" y="981526"/>
            <a:chExt cx="2197100" cy="2288523"/>
          </a:xfrm>
        </p:grpSpPr>
        <p:grpSp>
          <p:nvGrpSpPr>
            <p:cNvPr id="85" name="Group 84"/>
            <p:cNvGrpSpPr/>
            <p:nvPr/>
          </p:nvGrpSpPr>
          <p:grpSpPr>
            <a:xfrm>
              <a:off x="482600" y="981526"/>
              <a:ext cx="640080" cy="640080"/>
              <a:chOff x="1384300" y="1066165"/>
              <a:chExt cx="914400" cy="9144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384300" y="1066165"/>
                <a:ext cx="914400" cy="91440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2538" y="1134403"/>
                <a:ext cx="777923" cy="777923"/>
              </a:xfrm>
              <a:prstGeom prst="rect">
                <a:avLst/>
              </a:prstGeom>
            </p:spPr>
          </p:pic>
        </p:grpSp>
        <p:sp>
          <p:nvSpPr>
            <p:cNvPr id="86" name="TextBox 85"/>
            <p:cNvSpPr txBox="1"/>
            <p:nvPr/>
          </p:nvSpPr>
          <p:spPr>
            <a:xfrm>
              <a:off x="1122679" y="1048570"/>
              <a:ext cx="1347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gency FB" panose="020B0503020202020204" pitchFamily="34" charset="0"/>
                </a:rPr>
                <a:t>GENDER DISCRIMINATION</a:t>
              </a:r>
              <a:endParaRPr lang="en-US" sz="1600" dirty="0">
                <a:latin typeface="Agency FB" panose="020B0503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3050" y="1700389"/>
              <a:ext cx="21971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+mj-lt"/>
                </a:rPr>
                <a:t> </a:t>
              </a:r>
              <a:r>
                <a:rPr lang="en-US" sz="1200" dirty="0" smtClean="0">
                  <a:latin typeface="+mj-lt"/>
                </a:rPr>
                <a:t>      Several instances of sexual assaults, gender discrimination and extreme sexism came under media watch which created a bad reputation </a:t>
              </a:r>
              <a:r>
                <a:rPr lang="en-US" sz="1200" baseline="30000" dirty="0" smtClean="0">
                  <a:latin typeface="+mj-lt"/>
                </a:rPr>
                <a:t>[16, 17]</a:t>
              </a:r>
              <a:r>
                <a:rPr lang="en-US" sz="1200" dirty="0" smtClean="0">
                  <a:latin typeface="+mj-lt"/>
                </a:rPr>
                <a:t> . Far less importance is also given while broadcasting female WWE matches.</a:t>
              </a:r>
              <a:endParaRPr lang="en-US" sz="1200" baseline="30000" dirty="0">
                <a:latin typeface="+mj-lt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81000" y="3951921"/>
            <a:ext cx="2224322" cy="2103858"/>
            <a:chOff x="442678" y="3873500"/>
            <a:chExt cx="2224322" cy="2103858"/>
          </a:xfrm>
        </p:grpSpPr>
        <p:grpSp>
          <p:nvGrpSpPr>
            <p:cNvPr id="78" name="Group 77"/>
            <p:cNvGrpSpPr/>
            <p:nvPr/>
          </p:nvGrpSpPr>
          <p:grpSpPr>
            <a:xfrm>
              <a:off x="442678" y="3873500"/>
              <a:ext cx="2224322" cy="2103858"/>
              <a:chOff x="245828" y="981526"/>
              <a:chExt cx="2224322" cy="21038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482600" y="981526"/>
                <a:ext cx="640080" cy="64008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22680" y="1048570"/>
                <a:ext cx="11188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</a:rPr>
                  <a:t>INDISCIPLINE</a:t>
                </a:r>
                <a:endParaRPr lang="en-US" sz="16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45828" y="1700389"/>
                <a:ext cx="222432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       Instances of wrestlers misbehaving with crowd is not rare </a:t>
                </a:r>
                <a:r>
                  <a:rPr lang="en-US" sz="1200" baseline="30000" dirty="0" smtClean="0">
                    <a:latin typeface="+mj-lt"/>
                  </a:rPr>
                  <a:t>[15]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. Cases of authorities more involved in show is also disliked by crowd. Frequent </a:t>
                </a:r>
                <a:r>
                  <a:rPr lang="en-US" sz="1200" dirty="0">
                    <a:latin typeface="+mj-lt"/>
                  </a:rPr>
                  <a:t>p</a:t>
                </a:r>
                <a:r>
                  <a:rPr lang="en-US" sz="1200" dirty="0" smtClean="0">
                    <a:latin typeface="+mj-lt"/>
                  </a:rPr>
                  <a:t>artial judgements also creates distrust. </a:t>
                </a:r>
                <a:endParaRPr lang="en-US" sz="1200" baseline="30000" dirty="0">
                  <a:latin typeface="+mj-lt"/>
                </a:endParaRPr>
              </a:p>
            </p:txBody>
          </p:sp>
        </p:grp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92" y="3940544"/>
              <a:ext cx="526071" cy="526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04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3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345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latin typeface="Agency FB" panose="020B0503020202020204" pitchFamily="34" charset="0"/>
              </a:rPr>
              <a:t>1. The </a:t>
            </a:r>
            <a:r>
              <a:rPr lang="en-US" sz="3200" dirty="0">
                <a:latin typeface="Agency FB" panose="020B0503020202020204" pitchFamily="34" charset="0"/>
              </a:rPr>
              <a:t>Homeland WWE</a:t>
            </a:r>
            <a:endParaRPr lang="en-US" sz="3200" dirty="0">
              <a:latin typeface="Agency FB" panose="020B0503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5980" y="3025396"/>
            <a:ext cx="2235315" cy="2168023"/>
            <a:chOff x="263580" y="963308"/>
            <a:chExt cx="2235315" cy="2168023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63580" y="1746336"/>
              <a:ext cx="223531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Popular reality shows claiming audience as high as 114 millions </a:t>
              </a:r>
              <a:r>
                <a:rPr lang="en-US" sz="1200" b="1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[1.1, 1.3]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 and the absence of any popular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sports reality shows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; WWE Homeland India can be expected to attract viewers from many taste.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983357"/>
            <a:chOff x="3164375" y="1115708"/>
            <a:chExt cx="4735025" cy="1983357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b="1" dirty="0">
                  <a:solidFill>
                    <a:srgbClr val="B7154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Indian participation </a:t>
              </a:r>
              <a:r>
                <a:rPr lang="en-US" sz="1200" b="1" baseline="30000" dirty="0">
                  <a:solidFill>
                    <a:srgbClr val="B7154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[1.5]</a:t>
              </a:r>
              <a:r>
                <a:rPr lang="en-US" sz="1200" b="1" dirty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will increase in WWE and consequently their showmanship. 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SPNI will have loyal audience as the viewers would have seen the wrestlers journey and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connected emotionally</a:t>
              </a:r>
              <a:r>
                <a:rPr lang="en-US" sz="1200" dirty="0" smtClean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buFontTx/>
                <a:buChar char="-"/>
              </a:pPr>
              <a:r>
                <a:rPr lang="en-US" sz="12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Sony </a:t>
              </a: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will have to invite giants of the WWE to the finals.</a:t>
              </a:r>
            </a:p>
            <a:p>
              <a:pPr marL="285750" indent="-285750" algn="just">
                <a:buFontTx/>
                <a:buChar char="-"/>
              </a:pPr>
              <a:endParaRPr lang="en-US" sz="1200" dirty="0">
                <a:solidFill>
                  <a:srgbClr val="0288D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3014780"/>
            <a:ext cx="5357326" cy="2168023"/>
            <a:chOff x="3024674" y="3443046"/>
            <a:chExt cx="5357326" cy="2168023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2168023"/>
              <a:chOff x="3164375" y="1115708"/>
              <a:chExt cx="5357326" cy="2168023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AutoNum type="arabicPeriod"/>
                </a:pP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Auditions in T1 and T2 cities with ex-WWE players as 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judges. </a:t>
                </a:r>
                <a:endPara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AutoNum type="arabicPeriod"/>
                </a:pP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Live audience </a:t>
                </a:r>
                <a:r>
                  <a:rPr lang="en-US" sz="1200" b="1" baseline="30000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[1.4]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with voting participation.</a:t>
                </a:r>
                <a:endParaRPr lang="en-US" sz="1200" dirty="0">
                  <a:latin typeface="+mj-lt"/>
                </a:endParaRPr>
              </a:p>
              <a:p>
                <a:pPr marL="342900" indent="-342900" algn="just">
                  <a:buAutoNum type="arabicPeriod"/>
                </a:pP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Analyzing this, subsequent seasons can be organized in each 1 or 2 years penetrating more cities </a:t>
                </a:r>
                <a:r>
                  <a:rPr lang="en-US" sz="1200" baseline="30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[1.6]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Following SmackDown success in embracing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female participants</a:t>
                </a:r>
                <a:r>
                  <a:rPr lang="en-US" sz="1200" b="1" baseline="30000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[1.2]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omen 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hampionship 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can also be brought to the Homeland WWE . </a:t>
                </a:r>
              </a:p>
              <a:p>
                <a:pPr algn="just"/>
                <a:endParaRPr lang="en-US" sz="1200" dirty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614025"/>
            <a:chOff x="415980" y="1115708"/>
            <a:chExt cx="2235315" cy="1614025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614025"/>
              <a:chOff x="263580" y="963308"/>
              <a:chExt cx="2235315" cy="161402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A reality show to find next India’s next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W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restling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S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uperstar who will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represent India</a:t>
                </a:r>
                <a:r>
                  <a:rPr lang="en-US" sz="1200" dirty="0">
                    <a:solidFill>
                      <a:srgbClr val="B71540"/>
                    </a:solidFill>
                    <a:latin typeface="+mj-lt"/>
                  </a:rPr>
                  <a:t>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I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nternational events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. 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100" name="Group 99"/>
          <p:cNvGrpSpPr/>
          <p:nvPr/>
        </p:nvGrpSpPr>
        <p:grpSpPr>
          <a:xfrm>
            <a:off x="9349122" y="2405458"/>
            <a:ext cx="2425700" cy="2819400"/>
            <a:chOff x="9309099" y="2403684"/>
            <a:chExt cx="2425700" cy="2819400"/>
          </a:xfrm>
        </p:grpSpPr>
        <p:sp>
          <p:nvSpPr>
            <p:cNvPr id="101" name="Rectangle 100"/>
            <p:cNvSpPr/>
            <p:nvPr/>
          </p:nvSpPr>
          <p:spPr>
            <a:xfrm>
              <a:off x="9309099" y="2403684"/>
              <a:ext cx="2425700" cy="2819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9347199" y="2531375"/>
              <a:ext cx="2350069" cy="2563151"/>
              <a:chOff x="9347199" y="2531375"/>
              <a:chExt cx="2350069" cy="2563151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67323" y="3120832"/>
                <a:ext cx="2305717" cy="1973694"/>
              </a:xfrm>
              <a:prstGeom prst="rect">
                <a:avLst/>
              </a:prstGeom>
            </p:spPr>
          </p:pic>
          <p:sp>
            <p:nvSpPr>
              <p:cNvPr id="106" name="TextBox 105"/>
              <p:cNvSpPr txBox="1"/>
              <p:nvPr/>
            </p:nvSpPr>
            <p:spPr>
              <a:xfrm>
                <a:off x="9347199" y="2531375"/>
                <a:ext cx="2350069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FangSong" panose="02010609060101010101" pitchFamily="49" charset="-122"/>
                    <a:ea typeface="FangSong" panose="02010609060101010101" pitchFamily="49" charset="-122"/>
                  </a:rPr>
                  <a:t>AB DANGAL HOGA</a:t>
                </a:r>
                <a:endParaRPr lang="en-US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42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0076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4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7" y="132775"/>
            <a:ext cx="4828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Agency FB" panose="020B0503020202020204" pitchFamily="34" charset="0"/>
              </a:rPr>
              <a:t>2</a:t>
            </a:r>
            <a:r>
              <a:rPr lang="en-US" sz="3200" dirty="0" smtClean="0">
                <a:latin typeface="Agency FB" panose="020B0503020202020204" pitchFamily="34" charset="0"/>
              </a:rPr>
              <a:t>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OTT for Smart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Viewing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0942" y="3025396"/>
            <a:ext cx="2350353" cy="2352688"/>
            <a:chOff x="148542" y="963308"/>
            <a:chExt cx="2350353" cy="2352688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8542" y="1746336"/>
              <a:ext cx="235035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- As digital will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overtake TV viewership</a:t>
              </a:r>
              <a:r>
                <a:rPr lang="en-US" sz="1200" b="1" dirty="0">
                  <a:solidFill>
                    <a:srgbClr val="F57C00"/>
                  </a:solidFill>
                  <a:latin typeface="+mj-lt"/>
                </a:rPr>
                <a:t> 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in India within 2 years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[2.1]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 we must focus on improving OTT Services.</a:t>
              </a:r>
            </a:p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- Features such as Best Move Replay, Player Profile Viewer, Continue from where one left can be included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.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983357"/>
            <a:chOff x="3164375" y="1115708"/>
            <a:chExt cx="4735025" cy="1983357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en-US" sz="1200" dirty="0" smtClean="0">
                  <a:latin typeface="+mj-lt"/>
                </a:rPr>
                <a:t>From OTT, </a:t>
              </a:r>
              <a:r>
                <a:rPr lang="en-US" sz="1200" dirty="0">
                  <a:latin typeface="+mj-lt"/>
                </a:rPr>
                <a:t>SPNI can </a:t>
              </a:r>
              <a:r>
                <a:rPr lang="en-US" sz="1200" dirty="0" smtClean="0">
                  <a:latin typeface="+mj-lt"/>
                </a:rPr>
                <a:t>gather and analyze information regarding viewership based on </a:t>
              </a:r>
              <a:r>
                <a:rPr lang="en-US" sz="1200" b="1" dirty="0" smtClean="0">
                  <a:solidFill>
                    <a:srgbClr val="B71540"/>
                  </a:solidFill>
                  <a:latin typeface="+mj-lt"/>
                </a:rPr>
                <a:t>demographics, geography </a:t>
              </a:r>
              <a:r>
                <a:rPr lang="en-US" sz="1200" dirty="0" smtClean="0">
                  <a:latin typeface="+mj-lt"/>
                </a:rPr>
                <a:t>etc. </a:t>
              </a:r>
              <a:r>
                <a:rPr lang="en-US" sz="1200" dirty="0">
                  <a:latin typeface="+mj-lt"/>
                </a:rPr>
                <a:t>This will help SPNI keep a track </a:t>
              </a:r>
              <a:r>
                <a:rPr lang="en-US" sz="1200" dirty="0" smtClean="0">
                  <a:latin typeface="+mj-lt"/>
                </a:rPr>
                <a:t>quality </a:t>
              </a:r>
              <a:r>
                <a:rPr lang="en-US" sz="1200" dirty="0"/>
                <a:t>of the content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and </a:t>
              </a:r>
              <a:r>
                <a:rPr lang="en-US" sz="1200" dirty="0" smtClean="0">
                  <a:latin typeface="+mj-lt"/>
                </a:rPr>
                <a:t>audience-based </a:t>
              </a:r>
              <a:r>
                <a:rPr lang="en-US" sz="1200" dirty="0">
                  <a:latin typeface="+mj-lt"/>
                </a:rPr>
                <a:t>suggestions</a:t>
              </a:r>
              <a:r>
                <a:rPr lang="en-US" sz="1200" dirty="0" smtClean="0">
                  <a:latin typeface="+mj-lt"/>
                </a:rPr>
                <a:t>.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Pocket Friendly on-boarding</a:t>
              </a:r>
              <a:r>
                <a:rPr lang="en-US" sz="1200" dirty="0">
                  <a:solidFill>
                    <a:srgbClr val="0288D1"/>
                  </a:solidFill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will attract more viewers compared to other expensive OTT competitors. Later revenue can be generated with Prime content from persisting </a:t>
              </a:r>
              <a:r>
                <a:rPr lang="en-US" sz="1200" dirty="0" smtClean="0">
                  <a:latin typeface="+mj-lt"/>
                </a:rPr>
                <a:t>users.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24674" y="3570368"/>
            <a:ext cx="5357326" cy="1798691"/>
            <a:chOff x="3024674" y="3443046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AutoNum type="arabicPeriod"/>
                </a:pPr>
                <a:r>
                  <a:rPr lang="en-US" sz="1200" dirty="0" smtClean="0"/>
                  <a:t>WWE </a:t>
                </a:r>
                <a:r>
                  <a:rPr lang="en-US" sz="1200" dirty="0"/>
                  <a:t>Superstars endorsing about </a:t>
                </a:r>
                <a:r>
                  <a:rPr lang="en-US" sz="1200" dirty="0" smtClean="0"/>
                  <a:t>SonyLIV </a:t>
                </a:r>
                <a:r>
                  <a:rPr lang="en-US" sz="1200" dirty="0"/>
                  <a:t>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dirty="0" smtClean="0"/>
                  <a:t>Frequent </a:t>
                </a:r>
                <a:r>
                  <a:rPr lang="en-US" sz="1200" b="1" dirty="0" smtClean="0">
                    <a:solidFill>
                      <a:srgbClr val="B71540"/>
                    </a:solidFill>
                  </a:rPr>
                  <a:t>player interaction for fans</a:t>
                </a:r>
                <a:r>
                  <a:rPr lang="en-US" sz="1200" dirty="0" smtClean="0">
                    <a:solidFill>
                      <a:srgbClr val="B71540"/>
                    </a:solidFill>
                  </a:rPr>
                  <a:t> </a:t>
                </a:r>
                <a:r>
                  <a:rPr lang="en-US" sz="1200" dirty="0" smtClean="0"/>
                  <a:t>through the application.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b="1" dirty="0" smtClean="0">
                    <a:solidFill>
                      <a:srgbClr val="B71540"/>
                    </a:solidFill>
                  </a:rPr>
                  <a:t>View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credits </a:t>
                </a:r>
                <a:r>
                  <a:rPr lang="en-US" sz="1200" dirty="0"/>
                  <a:t>count and monthly freebies for viewers with higher credits.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dirty="0"/>
                  <a:t>After popularizing,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exclusivity</a:t>
                </a:r>
                <a:r>
                  <a:rPr lang="en-US" sz="1200" dirty="0"/>
                  <a:t> to own OTT platform will help in sustaining viewership</a:t>
                </a:r>
                <a:r>
                  <a:rPr lang="en-US" sz="1200" dirty="0" smtClean="0"/>
                  <a:t>.</a:t>
                </a:r>
                <a:endParaRPr lang="en-US" sz="1200" dirty="0"/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614025"/>
            <a:chOff x="415980" y="1115708"/>
            <a:chExt cx="2235315" cy="1614025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614025"/>
              <a:chOff x="263580" y="963308"/>
              <a:chExt cx="2235315" cy="161402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Providing viewers an alternative to TV through streaming media with advance features for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‘Smart Viewing’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9309099" y="1722020"/>
            <a:ext cx="2425700" cy="4011722"/>
            <a:chOff x="9309099" y="1722020"/>
            <a:chExt cx="2425700" cy="4011722"/>
          </a:xfrm>
        </p:grpSpPr>
        <p:sp>
          <p:nvSpPr>
            <p:cNvPr id="23" name="Rectangle 22"/>
            <p:cNvSpPr/>
            <p:nvPr/>
          </p:nvSpPr>
          <p:spPr>
            <a:xfrm>
              <a:off x="9309099" y="1722020"/>
              <a:ext cx="2425700" cy="40117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3879" y="1763756"/>
              <a:ext cx="2336899" cy="154917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9342304" y="3161568"/>
              <a:ext cx="2350069" cy="88730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MERE PASS </a:t>
              </a:r>
              <a:r>
                <a:rPr lang="en-US" b="1" dirty="0" err="1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GoT</a:t>
              </a:r>
              <a:r>
                <a:rPr lang="en-US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, </a:t>
              </a:r>
              <a:r>
                <a:rPr lang="en-US" b="1" dirty="0" err="1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Narcos</a:t>
              </a:r>
              <a:r>
                <a:rPr lang="en-US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, </a:t>
              </a:r>
              <a:r>
                <a:rPr lang="en-US" b="1" dirty="0" err="1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HoC</a:t>
              </a:r>
              <a:r>
                <a:rPr lang="en-US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HEY, TERE PAAS KYA HEY?</a:t>
              </a:r>
              <a:endParaRPr lang="en-US" sz="20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6482" y="4037827"/>
              <a:ext cx="2318662" cy="129845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340709" y="5231811"/>
              <a:ext cx="2350069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WWE</a:t>
              </a:r>
              <a:endParaRPr lang="en-US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9353879" y="1748516"/>
            <a:ext cx="233689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675144" y="1763756"/>
            <a:ext cx="45719" cy="3929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339253" y="1780332"/>
            <a:ext cx="45719" cy="3929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5400000">
            <a:off x="10513218" y="4526153"/>
            <a:ext cx="45719" cy="2321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5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362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Agency FB" panose="020B0503020202020204" pitchFamily="34" charset="0"/>
              </a:rPr>
              <a:t>3</a:t>
            </a:r>
            <a:r>
              <a:rPr lang="en-US" sz="3200" dirty="0" smtClean="0">
                <a:latin typeface="Agency FB" panose="020B0503020202020204" pitchFamily="34" charset="0"/>
              </a:rPr>
              <a:t>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Big Screen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Entertainment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5980" y="3025396"/>
            <a:ext cx="2235315" cy="1983357"/>
            <a:chOff x="263580" y="963308"/>
            <a:chExt cx="2235315" cy="1983357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63580" y="1746336"/>
              <a:ext cx="223531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 The new age consumers want </a:t>
              </a:r>
              <a:r>
                <a:rPr lang="en-US" sz="1200" b="1" dirty="0">
                  <a:solidFill>
                    <a:srgbClr val="B71540"/>
                  </a:solidFill>
                </a:rPr>
                <a:t>experiences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not things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[3.1]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As the demand of live matches can not be full filled an alternative is creating broadcast hubs for interesting matches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798691"/>
            <a:chOff x="3164375" y="1115708"/>
            <a:chExt cx="4735025" cy="1798691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en-US" sz="1200" dirty="0" smtClean="0"/>
                <a:t>SPNI </a:t>
              </a:r>
              <a:r>
                <a:rPr lang="en-US" sz="1200" dirty="0"/>
                <a:t>can project </a:t>
              </a:r>
              <a:r>
                <a:rPr lang="en-US" sz="1200" dirty="0" smtClean="0"/>
                <a:t>other upcoming </a:t>
              </a:r>
              <a:r>
                <a:rPr lang="en-US" sz="1200" dirty="0"/>
                <a:t>shows with </a:t>
              </a:r>
              <a:r>
                <a:rPr lang="en-US" sz="1200" b="1" dirty="0">
                  <a:solidFill>
                    <a:srgbClr val="B71540"/>
                  </a:solidFill>
                </a:rPr>
                <a:t>teasers and trailers</a:t>
              </a:r>
              <a:r>
                <a:rPr lang="en-US" sz="1200" b="1" dirty="0">
                  <a:solidFill>
                    <a:srgbClr val="0288D1"/>
                  </a:solidFill>
                </a:rPr>
                <a:t> </a:t>
              </a:r>
              <a:r>
                <a:rPr lang="en-US" sz="1200" dirty="0"/>
                <a:t>to </a:t>
              </a:r>
              <a:r>
                <a:rPr lang="en-US" sz="1200" dirty="0" smtClean="0"/>
                <a:t>create a </a:t>
              </a:r>
              <a:r>
                <a:rPr lang="en-US" sz="1200" dirty="0"/>
                <a:t>hype.</a:t>
              </a:r>
              <a:endParaRPr lang="en-US" sz="1200" dirty="0" smtClean="0"/>
            </a:p>
            <a:p>
              <a:pPr marL="171450" indent="-171450" algn="just">
                <a:buFontTx/>
                <a:buChar char="-"/>
              </a:pPr>
              <a:r>
                <a:rPr lang="en-US" sz="1200" dirty="0" smtClean="0"/>
                <a:t>Street </a:t>
              </a:r>
              <a:r>
                <a:rPr lang="en-US" sz="1200" dirty="0"/>
                <a:t>Previews will </a:t>
              </a:r>
              <a:r>
                <a:rPr lang="en-US" sz="1200" dirty="0" smtClean="0"/>
                <a:t>attract more viewers </a:t>
              </a:r>
              <a:r>
                <a:rPr lang="en-US" sz="1200" dirty="0"/>
                <a:t>who are not aware </a:t>
              </a:r>
              <a:r>
                <a:rPr lang="en-US" sz="1200" dirty="0" smtClean="0"/>
                <a:t>about </a:t>
              </a:r>
              <a:r>
                <a:rPr lang="en-US" sz="1200" dirty="0"/>
                <a:t>WWE in TV or </a:t>
              </a:r>
              <a:r>
                <a:rPr lang="en-US" sz="1200" dirty="0" smtClean="0"/>
                <a:t>OTT.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200" dirty="0" smtClean="0"/>
                <a:t>Perception </a:t>
              </a:r>
              <a:r>
                <a:rPr lang="en-US" sz="1200" dirty="0"/>
                <a:t>of WWE as </a:t>
              </a:r>
              <a:r>
                <a:rPr lang="en-US" sz="1200" b="1" dirty="0">
                  <a:solidFill>
                    <a:srgbClr val="B71540"/>
                  </a:solidFill>
                </a:rPr>
                <a:t>an elite audience</a:t>
              </a:r>
              <a:r>
                <a:rPr lang="en-US" sz="1200" b="1" dirty="0">
                  <a:solidFill>
                    <a:srgbClr val="0288D1"/>
                  </a:solidFill>
                </a:rPr>
                <a:t> </a:t>
              </a:r>
              <a:r>
                <a:rPr lang="en-US" sz="1200" dirty="0"/>
                <a:t>show will change</a:t>
              </a:r>
              <a:r>
                <a:rPr lang="en-US" sz="1200" dirty="0" smtClean="0"/>
                <a:t>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24674" y="3004314"/>
            <a:ext cx="5357326" cy="1798691"/>
            <a:chOff x="3024674" y="3428532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28532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/>
                  <a:t>Providing small cafes and restaurants with big screen TVs or </a:t>
                </a:r>
                <a:r>
                  <a:rPr lang="en-US" sz="1200" dirty="0" smtClean="0"/>
                  <a:t>Projector to preview matches.</a:t>
                </a:r>
                <a:endParaRPr lang="en-US" sz="12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/>
                  <a:t>WWE </a:t>
                </a:r>
                <a:r>
                  <a:rPr lang="en-US" sz="1200" dirty="0"/>
                  <a:t>Superstars touring multiple cities and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inaugurating these screen</a:t>
                </a:r>
                <a:r>
                  <a:rPr lang="en-US" sz="1200" dirty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/>
                  <a:t>Tie up with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ageing Cinemas </a:t>
                </a:r>
                <a:r>
                  <a:rPr lang="en-US" sz="1200" b="1" baseline="30000" dirty="0">
                    <a:solidFill>
                      <a:srgbClr val="B71540"/>
                    </a:solidFill>
                  </a:rPr>
                  <a:t>[3.3]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 </a:t>
                </a:r>
                <a:r>
                  <a:rPr lang="en-US" sz="1200" dirty="0"/>
                  <a:t>and theaters of Tier – 3 and 4 cities. And weekdays multiplex previews in big cities.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614025"/>
            <a:chOff x="415980" y="1115708"/>
            <a:chExt cx="2235315" cy="1614025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614025"/>
              <a:chOff x="263580" y="963308"/>
              <a:chExt cx="2235315" cy="161402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Organizing open projector previews of important matches in city centers, 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malls, street-corners and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cafes.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9309099" y="1898736"/>
            <a:ext cx="2425700" cy="3547150"/>
            <a:chOff x="9309099" y="1927391"/>
            <a:chExt cx="2425700" cy="3547150"/>
          </a:xfrm>
        </p:grpSpPr>
        <p:sp>
          <p:nvSpPr>
            <p:cNvPr id="23" name="Rectangle 22"/>
            <p:cNvSpPr/>
            <p:nvPr/>
          </p:nvSpPr>
          <p:spPr>
            <a:xfrm>
              <a:off x="9309099" y="1927391"/>
              <a:ext cx="2425700" cy="35471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320" y="2922347"/>
              <a:ext cx="2331720" cy="1554481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9349740" y="4551863"/>
              <a:ext cx="2331720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KHA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KHA</a:t>
              </a:r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KE 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DEKHENGE</a:t>
              </a:r>
              <a:endParaRPr lang="en-US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347320" y="2014475"/>
              <a:ext cx="2331720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trike="sngStrike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KAH </a:t>
              </a:r>
              <a:r>
                <a:rPr lang="en-US" sz="2400" b="1" strike="sngStrike" dirty="0" err="1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KAH</a:t>
              </a:r>
              <a:r>
                <a:rPr lang="en-US" sz="2400" b="1" strike="sngStrike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KE </a:t>
              </a:r>
              <a:endParaRPr lang="en-US" sz="2400" b="1" strike="sngStrike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 algn="ctr"/>
              <a:r>
                <a:rPr lang="en-US" sz="2400" b="1" strike="sngStrike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LENGE</a:t>
              </a:r>
              <a:endParaRPr lang="en-US" sz="2400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2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6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43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Agency FB" panose="020B0503020202020204" pitchFamily="34" charset="0"/>
              </a:rPr>
              <a:t>4</a:t>
            </a:r>
            <a:r>
              <a:rPr lang="en-US" sz="3200" dirty="0" smtClean="0">
                <a:latin typeface="Agency FB" panose="020B0503020202020204" pitchFamily="34" charset="0"/>
              </a:rPr>
              <a:t>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Adapting WWE for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India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5208" y="3025396"/>
            <a:ext cx="2456087" cy="3091352"/>
            <a:chOff x="42808" y="963308"/>
            <a:chExt cx="2456087" cy="3091352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2808" y="1746336"/>
              <a:ext cx="245608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r">
                <a:buFontTx/>
                <a:buChar char="-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As only one tenth of 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Indian population understands 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Western English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[4.1]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visuals without audio makes less attractive.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 algn="r">
                <a:buFontTx/>
                <a:buChar char="-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Places where WWE is popular i.e. Gujarat, Maharashtra, Tamilnadu And AP combined has about a population 400 million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[4.2</a:t>
              </a:r>
              <a:r>
                <a:rPr lang="en-US" sz="1200" baseline="30000" dirty="0"/>
                <a:t>]</a:t>
              </a:r>
              <a:r>
                <a:rPr lang="en-US" sz="1200" dirty="0"/>
                <a:t>, </a:t>
              </a:r>
              <a:r>
                <a:rPr lang="en-US" sz="1200" b="1" dirty="0">
                  <a:solidFill>
                    <a:srgbClr val="B71540"/>
                  </a:solidFill>
                </a:rPr>
                <a:t>crowd this large 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can be pleased with 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regional commentary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	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614025"/>
            <a:chOff x="3164375" y="1115708"/>
            <a:chExt cx="4735025" cy="1614025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dirty="0" smtClean="0"/>
                <a:t>Regional </a:t>
              </a:r>
              <a:r>
                <a:rPr lang="en-US" sz="1200" dirty="0"/>
                <a:t>commentary will penetrate market in rural; regional aspiration in WWE will go up</a:t>
              </a:r>
              <a:r>
                <a:rPr lang="en-US" sz="1200" dirty="0" smtClean="0"/>
                <a:t>.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/>
                <a:t>The insurance of post retirement period for the veteran wrestlers will encourage many newcomers to choose WWE as a </a:t>
              </a:r>
              <a:r>
                <a:rPr lang="en-US" sz="1200" b="1" dirty="0">
                  <a:solidFill>
                    <a:srgbClr val="B71540"/>
                  </a:solidFill>
                </a:rPr>
                <a:t>career choice</a:t>
              </a:r>
              <a:r>
                <a:rPr lang="en-US" sz="1200" dirty="0" smtClean="0">
                  <a:solidFill>
                    <a:srgbClr val="B71540"/>
                  </a:solidFill>
                </a:rPr>
                <a:t>.</a:t>
              </a:r>
              <a:endParaRPr lang="en-US" sz="1200" dirty="0">
                <a:solidFill>
                  <a:srgbClr val="B7154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2821135"/>
            <a:ext cx="5357326" cy="1798691"/>
            <a:chOff x="3024674" y="3443046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/>
                  <a:t>Commentary in Telegu, Marathi, Gujurati, Tamil and Punjabi as these are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hotspots</a:t>
                </a:r>
                <a:r>
                  <a:rPr lang="en-US" sz="1200" dirty="0"/>
                  <a:t>. 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/>
                  <a:t>Bollywood superstars, legends from other sports can be invited to pre-match shows.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/>
                  <a:t>Broadcasting </a:t>
                </a:r>
                <a:r>
                  <a:rPr lang="en-US" sz="1200" dirty="0"/>
                  <a:t>WWE in SPNI’s other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regional channels </a:t>
                </a:r>
                <a:r>
                  <a:rPr lang="en-US" sz="1200" dirty="0"/>
                  <a:t>like Sony Marathi.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429359"/>
            <a:chOff x="415980" y="1115708"/>
            <a:chExt cx="2235315" cy="1429359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429359"/>
              <a:chOff x="263580" y="963308"/>
              <a:chExt cx="2235315" cy="142935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Regional language commentary and Indian hosts and ex-players for match discussion.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9309099" y="1859128"/>
            <a:ext cx="2425700" cy="3629753"/>
            <a:chOff x="9309099" y="1649523"/>
            <a:chExt cx="2425700" cy="3629753"/>
          </a:xfrm>
        </p:grpSpPr>
        <p:sp>
          <p:nvSpPr>
            <p:cNvPr id="35" name="Rectangle 34"/>
            <p:cNvSpPr/>
            <p:nvPr/>
          </p:nvSpPr>
          <p:spPr>
            <a:xfrm>
              <a:off x="9309099" y="1649523"/>
              <a:ext cx="2425700" cy="362975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6089" y="2159975"/>
              <a:ext cx="2331720" cy="99583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6089" y="3562894"/>
              <a:ext cx="2331720" cy="98005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356089" y="1698310"/>
              <a:ext cx="2331720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MAA TERI BOHU</a:t>
              </a:r>
              <a:endParaRPr lang="en-US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62801" y="4538907"/>
              <a:ext cx="2331720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AREY YEH TOH HINDI BOLTI HEY</a:t>
              </a:r>
              <a:r>
                <a:rPr lang="en-US" sz="2000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  <a:endParaRPr lang="en-US" sz="16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56089" y="3155814"/>
              <a:ext cx="2331720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NAMASTE  </a:t>
              </a:r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MAAJI!</a:t>
              </a:r>
              <a:endParaRPr lang="en-US" sz="16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6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7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43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latin typeface="Agency FB" panose="020B0503020202020204" pitchFamily="34" charset="0"/>
              </a:rPr>
              <a:t>5.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User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Engagement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208" y="2604482"/>
            <a:ext cx="2456087" cy="3091352"/>
            <a:chOff x="195208" y="3025396"/>
            <a:chExt cx="2456087" cy="3091352"/>
          </a:xfrm>
        </p:grpSpPr>
        <p:grpSp>
          <p:nvGrpSpPr>
            <p:cNvPr id="6" name="Group 5"/>
            <p:cNvGrpSpPr/>
            <p:nvPr/>
          </p:nvGrpSpPr>
          <p:grpSpPr>
            <a:xfrm>
              <a:off x="195208" y="3025396"/>
              <a:ext cx="2456087" cy="3091352"/>
              <a:chOff x="42808" y="963308"/>
              <a:chExt cx="2456087" cy="30913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63580" y="1016946"/>
                <a:ext cx="13544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INSIGHT BEHND THE IDEA 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" name="Teardrop 1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2808" y="1746336"/>
                <a:ext cx="2456087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r">
                  <a:buFontTx/>
                  <a:buChar char="-"/>
                </a:pPr>
                <a:r>
                  <a:rPr lang="en-US" sz="1200" dirty="0"/>
                  <a:t>With projected 62 million Indians </a:t>
                </a:r>
                <a:r>
                  <a:rPr lang="en-US" sz="1200" baseline="30000" dirty="0"/>
                  <a:t>[5.1]</a:t>
                </a:r>
                <a:r>
                  <a:rPr lang="en-US" sz="1200" dirty="0"/>
                  <a:t> playing in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mobile, WWE game </a:t>
                </a:r>
                <a:r>
                  <a:rPr lang="en-US" sz="1200" dirty="0"/>
                  <a:t>will boost </a:t>
                </a:r>
                <a:r>
                  <a:rPr lang="en-US" sz="1200" dirty="0" smtClean="0"/>
                  <a:t>user engagement. WWE Games </a:t>
                </a:r>
                <a:r>
                  <a:rPr lang="en-US" sz="1200" dirty="0"/>
                  <a:t>with VR will also create great hype. These can be sold in bundle with Sony’s Play Station.</a:t>
                </a:r>
              </a:p>
              <a:p>
                <a:pPr marL="285750" indent="-285750" algn="r">
                  <a:buFontTx/>
                  <a:buChar char="-"/>
                </a:pPr>
                <a:r>
                  <a:rPr lang="en-US" sz="1200" dirty="0" smtClean="0"/>
                  <a:t>Indians </a:t>
                </a:r>
                <a:r>
                  <a:rPr lang="en-US" sz="1200" dirty="0"/>
                  <a:t>getting highly involved in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social media discussion </a:t>
                </a:r>
                <a:r>
                  <a:rPr lang="en-US" sz="1200" dirty="0"/>
                  <a:t>sites like Quora </a:t>
                </a:r>
                <a:r>
                  <a:rPr lang="en-US" sz="1200" baseline="30000" dirty="0"/>
                  <a:t>[5.2]</a:t>
                </a:r>
                <a:r>
                  <a:rPr lang="en-US" sz="1200" dirty="0"/>
                  <a:t>. Online buzz can be started in these sites with frequent topics on day’s match.</a:t>
                </a: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523" y="3127565"/>
              <a:ext cx="520833" cy="52083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024675" y="1115708"/>
            <a:ext cx="4735025" cy="1244693"/>
            <a:chOff x="3164375" y="1115708"/>
            <a:chExt cx="4735025" cy="1244693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dirty="0"/>
                <a:t>Games can have </a:t>
              </a:r>
              <a:r>
                <a:rPr lang="en-US" sz="1200" b="1" dirty="0">
                  <a:solidFill>
                    <a:srgbClr val="B71540"/>
                  </a:solidFill>
                </a:rPr>
                <a:t>character journey </a:t>
              </a:r>
              <a:r>
                <a:rPr lang="en-US" sz="1200" dirty="0"/>
                <a:t>like FIFA.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/>
                <a:t>Revenue can be generated with paid </a:t>
              </a:r>
              <a:r>
                <a:rPr lang="en-US" sz="1200" dirty="0" smtClean="0"/>
                <a:t>add-ons</a:t>
              </a:r>
              <a:r>
                <a:rPr lang="en-US" sz="1200" dirty="0">
                  <a:solidFill>
                    <a:srgbClr val="B71540"/>
                  </a:solidFill>
                </a:rPr>
                <a:t> </a:t>
              </a:r>
              <a:r>
                <a:rPr lang="en-US" sz="1200" dirty="0" smtClean="0"/>
                <a:t>and</a:t>
              </a:r>
              <a:r>
                <a:rPr lang="en-US" sz="1200" dirty="0" smtClean="0">
                  <a:solidFill>
                    <a:srgbClr val="B71540"/>
                  </a:solidFill>
                </a:rPr>
                <a:t> </a:t>
              </a:r>
              <a:r>
                <a:rPr lang="en-US" sz="1200" b="1" dirty="0">
                  <a:solidFill>
                    <a:srgbClr val="B71540"/>
                  </a:solidFill>
                </a:rPr>
                <a:t>in-app </a:t>
              </a:r>
              <a:r>
                <a:rPr lang="en-US" sz="1200" b="1" dirty="0" smtClean="0">
                  <a:solidFill>
                    <a:srgbClr val="B71540"/>
                  </a:solidFill>
                </a:rPr>
                <a:t>purchases.</a:t>
              </a:r>
              <a:endParaRPr lang="en-US" sz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2650455"/>
            <a:ext cx="5357326" cy="1798691"/>
            <a:chOff x="3024674" y="3443046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/>
                  <a:t>Application can </a:t>
                </a:r>
                <a:r>
                  <a:rPr lang="en-US" sz="1200" dirty="0"/>
                  <a:t>be launched by WWE Superstars in season finale.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/>
                  <a:t>Users credited with enough game points or winners of quizzes will be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eligible for freebies and tickets</a:t>
                </a:r>
                <a:r>
                  <a:rPr lang="en-US" sz="1200" dirty="0">
                    <a:solidFill>
                      <a:srgbClr val="B71540"/>
                    </a:solidFill>
                  </a:rPr>
                  <a:t> </a:t>
                </a:r>
                <a:r>
                  <a:rPr lang="en-US" sz="1200" dirty="0"/>
                  <a:t>in live events</a:t>
                </a:r>
                <a:r>
                  <a:rPr lang="en-US" sz="12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/>
                  <a:t>Yearly </a:t>
                </a:r>
                <a:r>
                  <a:rPr lang="en-US" sz="1200" dirty="0"/>
                  <a:t>upgrades to keep the game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evolved</a:t>
                </a:r>
                <a:r>
                  <a:rPr lang="en-US" sz="1200" dirty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/>
                  <a:t>Commentary and weekly discussion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podcast</a:t>
                </a:r>
                <a:r>
                  <a:rPr lang="en-US" sz="1200" dirty="0"/>
                  <a:t> in Radios and Music apps.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429359"/>
            <a:chOff x="415980" y="1115708"/>
            <a:chExt cx="2235315" cy="1429359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429359"/>
              <a:chOff x="263580" y="963308"/>
              <a:chExt cx="2235315" cy="142935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Engaging users with games, quizzes, cards and online discussions.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9309099" y="1759978"/>
            <a:ext cx="2425700" cy="3828053"/>
            <a:chOff x="9309099" y="1859128"/>
            <a:chExt cx="2425700" cy="3828053"/>
          </a:xfrm>
        </p:grpSpPr>
        <p:sp>
          <p:nvSpPr>
            <p:cNvPr id="35" name="Rectangle 34"/>
            <p:cNvSpPr/>
            <p:nvPr/>
          </p:nvSpPr>
          <p:spPr>
            <a:xfrm>
              <a:off x="9309099" y="1859128"/>
              <a:ext cx="2425700" cy="382805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9306" y="2523635"/>
              <a:ext cx="2308634" cy="10184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2" name="TextBox 41"/>
            <p:cNvSpPr txBox="1"/>
            <p:nvPr/>
          </p:nvSpPr>
          <p:spPr>
            <a:xfrm>
              <a:off x="9338909" y="1901619"/>
              <a:ext cx="233172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KITNE TICKET JITEY?</a:t>
              </a:r>
              <a:endParaRPr lang="en-US" sz="1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9949" y="3995749"/>
              <a:ext cx="2308634" cy="12233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6" name="TextBox 45"/>
            <p:cNvSpPr txBox="1"/>
            <p:nvPr/>
          </p:nvSpPr>
          <p:spPr>
            <a:xfrm>
              <a:off x="9337763" y="3557283"/>
              <a:ext cx="2331720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DO SARDAR</a:t>
              </a:r>
              <a:r>
                <a:rPr lang="en-US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</a:t>
              </a:r>
              <a:endParaRPr lang="en-US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328961" y="5246521"/>
              <a:ext cx="2355037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BOHUT MAJA AYEGA</a:t>
              </a:r>
              <a:endParaRPr lang="en-US" sz="16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2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Agency FB" panose="020B0503020202020204" pitchFamily="34" charset="0"/>
              </a:rPr>
              <a:t>8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43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latin typeface="Agency FB" panose="020B0503020202020204" pitchFamily="34" charset="0"/>
              </a:rPr>
              <a:t>6.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Apparels &amp; Action Figures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208" y="2650782"/>
            <a:ext cx="2456087" cy="2168023"/>
            <a:chOff x="195208" y="3025396"/>
            <a:chExt cx="2456087" cy="2168023"/>
          </a:xfrm>
        </p:grpSpPr>
        <p:grpSp>
          <p:nvGrpSpPr>
            <p:cNvPr id="6" name="Group 5"/>
            <p:cNvGrpSpPr/>
            <p:nvPr/>
          </p:nvGrpSpPr>
          <p:grpSpPr>
            <a:xfrm>
              <a:off x="195208" y="3025396"/>
              <a:ext cx="2456087" cy="2168023"/>
              <a:chOff x="42808" y="963308"/>
              <a:chExt cx="2456087" cy="2168023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63580" y="1016946"/>
                <a:ext cx="13544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INSIGHT BEHND THE IDEA 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" name="Teardrop 1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2808" y="1746336"/>
                <a:ext cx="245608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r">
                  <a:buFontTx/>
                  <a:buChar char="-"/>
                </a:pPr>
                <a:r>
                  <a:rPr lang="en-US" sz="1200" dirty="0" smtClean="0"/>
                  <a:t>With </a:t>
                </a:r>
                <a:r>
                  <a:rPr lang="en-US" sz="1200" dirty="0"/>
                  <a:t>more than 500 million below age 20 </a:t>
                </a:r>
                <a:r>
                  <a:rPr lang="en-US" sz="1200" baseline="30000" dirty="0"/>
                  <a:t>[7..1]</a:t>
                </a:r>
                <a:r>
                  <a:rPr lang="en-US" sz="1200" dirty="0"/>
                  <a:t>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markets for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 apparels, figurines and stationary</a:t>
                </a:r>
                <a:r>
                  <a:rPr lang="en-US" sz="1200" b="1" dirty="0">
                    <a:solidFill>
                      <a:srgbClr val="F57C00"/>
                    </a:solidFill>
                  </a:rPr>
                  <a:t> </a:t>
                </a:r>
                <a:r>
                  <a:rPr lang="en-US" sz="1200" dirty="0"/>
                  <a:t>is wide.</a:t>
                </a:r>
              </a:p>
              <a:p>
                <a:pPr marL="285750" indent="-285750" algn="r">
                  <a:buFontTx/>
                  <a:buChar char="-"/>
                </a:pPr>
                <a:r>
                  <a:rPr lang="en-US" sz="1200" dirty="0"/>
                  <a:t>To make Superstars characters </a:t>
                </a:r>
                <a:r>
                  <a:rPr lang="en-US" sz="1200" dirty="0">
                    <a:solidFill>
                      <a:srgbClr val="B71540"/>
                    </a:solidFill>
                  </a:rPr>
                  <a:t>must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get out of TVs </a:t>
                </a:r>
                <a:r>
                  <a:rPr lang="en-US" sz="1200" dirty="0"/>
                  <a:t>and Mobile screens.</a:t>
                </a: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523" y="3127565"/>
              <a:ext cx="520833" cy="52083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024675" y="1115708"/>
            <a:ext cx="4735025" cy="1429359"/>
            <a:chOff x="3164375" y="1115708"/>
            <a:chExt cx="4735025" cy="1429359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b="1" dirty="0">
                  <a:solidFill>
                    <a:srgbClr val="B71540"/>
                  </a:solidFill>
                </a:rPr>
                <a:t>Designing and marketing </a:t>
              </a:r>
              <a:r>
                <a:rPr lang="en-US" sz="1200" dirty="0"/>
                <a:t>these products will take a separate team of professionals.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/>
                <a:t>Stars can popularize these products.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2615730"/>
            <a:ext cx="5357326" cy="1798691"/>
            <a:chOff x="3024674" y="3443046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b="1" dirty="0">
                    <a:solidFill>
                      <a:srgbClr val="B71540"/>
                    </a:solidFill>
                  </a:rPr>
                  <a:t>Sample copy </a:t>
                </a:r>
                <a:r>
                  <a:rPr lang="en-US" sz="1200" dirty="0"/>
                  <a:t>of products can be bundled with other Sony products.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/>
                  <a:t>Tie up stationary brands like Classmates and apparels brands like Jack &amp; Jones.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b="1" dirty="0">
                    <a:solidFill>
                      <a:srgbClr val="B71540"/>
                    </a:solidFill>
                  </a:rPr>
                  <a:t>Low cost printed t-shirts </a:t>
                </a:r>
                <a:r>
                  <a:rPr lang="en-US" sz="1200" dirty="0"/>
                  <a:t>through e-commerce.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/>
                  <a:t>Figurines </a:t>
                </a:r>
                <a:r>
                  <a:rPr lang="en-US" sz="1200" b="1" dirty="0">
                    <a:solidFill>
                      <a:srgbClr val="B71540"/>
                    </a:solidFill>
                  </a:rPr>
                  <a:t>with meals </a:t>
                </a:r>
                <a:r>
                  <a:rPr lang="en-US" sz="1200" dirty="0"/>
                  <a:t>in popular food chain like Subway and </a:t>
                </a:r>
                <a:r>
                  <a:rPr lang="en-US" sz="1200"/>
                  <a:t>McDonalds</a:t>
                </a:r>
                <a:r>
                  <a:rPr lang="en-US" sz="1200" smtClean="0"/>
                  <a:t>.</a:t>
                </a:r>
                <a:endParaRPr lang="en-US" sz="1200" dirty="0" smtClean="0"/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429359"/>
            <a:chOff x="415980" y="1115708"/>
            <a:chExt cx="2235315" cy="1429359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429359"/>
              <a:chOff x="263580" y="963308"/>
              <a:chExt cx="2235315" cy="142935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WWE Apparels and 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action figures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to improve player visibility. 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9309099" y="1641718"/>
            <a:ext cx="2425700" cy="4059303"/>
            <a:chOff x="9309099" y="1525974"/>
            <a:chExt cx="2425700" cy="4059303"/>
          </a:xfrm>
        </p:grpSpPr>
        <p:sp>
          <p:nvSpPr>
            <p:cNvPr id="35" name="Rectangle 34"/>
            <p:cNvSpPr/>
            <p:nvPr/>
          </p:nvSpPr>
          <p:spPr>
            <a:xfrm>
              <a:off x="9309099" y="1525974"/>
              <a:ext cx="2425700" cy="405930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3429" y="2320720"/>
              <a:ext cx="2308634" cy="122089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341755" y="1586050"/>
              <a:ext cx="2331720" cy="67710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YE KYA KHATA HEY? </a:t>
              </a:r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DHOOP</a:t>
              </a:r>
              <a:endParaRPr lang="en-US" sz="16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7238" y="4060243"/>
              <a:ext cx="2331720" cy="116586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60329" y="3574991"/>
              <a:ext cx="2331720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AAUR YEH?</a:t>
              </a:r>
              <a:endParaRPr lang="en-US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60329" y="5136042"/>
              <a:ext cx="2331720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BAS ATTENTION!</a:t>
              </a:r>
              <a:endParaRPr lang="en-US" sz="2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99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need a Virat Kohli to live without Tendulkar; in short Indian fans need superstars. Many wrestling giants’ departure</a:t>
            </a:r>
            <a:r>
              <a:rPr lang="en-US" baseline="30000" dirty="0"/>
              <a:t> [3]</a:t>
            </a:r>
            <a:r>
              <a:rPr lang="en-US" dirty="0"/>
              <a:t> has created the viewers to lose interest in the show. This can only be creating new Heroes.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079992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9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800" y="132775"/>
            <a:ext cx="221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Conclusion</a:t>
            </a:r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031" y="949124"/>
            <a:ext cx="1898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We conducted a survey over sample of viewers  with various interests, background, age and location. These are some of the data we found.</a:t>
            </a:r>
            <a:endParaRPr lang="en-US" sz="1200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5031" y="2449685"/>
            <a:ext cx="189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1. SMS, 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26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1681</Words>
  <Application>Microsoft Office PowerPoint</Application>
  <PresentationFormat>Widescreen</PresentationFormat>
  <Paragraphs>138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FangSong</vt:lpstr>
      <vt:lpstr>Agency FB</vt:lpstr>
      <vt:lpstr>Aharoni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51</cp:revision>
  <dcterms:created xsi:type="dcterms:W3CDTF">2018-08-20T10:13:35Z</dcterms:created>
  <dcterms:modified xsi:type="dcterms:W3CDTF">2018-08-20T16:11:03Z</dcterms:modified>
</cp:coreProperties>
</file>