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992"/>
    <a:srgbClr val="B71540"/>
    <a:srgbClr val="FC983A"/>
    <a:srgbClr val="E67E22"/>
    <a:srgbClr val="1E3799"/>
    <a:srgbClr val="0C2461"/>
    <a:srgbClr val="3C6382"/>
    <a:srgbClr val="4A69BD"/>
    <a:srgbClr val="0A3D62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8" autoAdjust="0"/>
    <p:restoredTop sz="94660"/>
  </p:normalViewPr>
  <p:slideViewPr>
    <p:cSldViewPr snapToGrid="0">
      <p:cViewPr varScale="1">
        <p:scale>
          <a:sx n="93" d="100"/>
          <a:sy n="9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0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latin typeface="Agency FB" panose="020B0503020202020204" pitchFamily="34" charset="0"/>
              </a:rPr>
              <a:t>Viewership</a:t>
            </a:r>
          </a:p>
          <a:p>
            <a:pPr>
              <a:defRPr b="0"/>
            </a:pPr>
            <a:r>
              <a:rPr lang="en-US" sz="1600" b="0" dirty="0" smtClean="0">
                <a:latin typeface="Agency FB" panose="020B0503020202020204" pitchFamily="34" charset="0"/>
              </a:rPr>
              <a:t>(</a:t>
            </a:r>
            <a:r>
              <a:rPr lang="en-US" sz="1600" b="0" dirty="0">
                <a:latin typeface="Agency FB" panose="020B0503020202020204" pitchFamily="34" charset="0"/>
              </a:rPr>
              <a:t>in GRPs)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0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6246794871794871"/>
          <c:w val="1"/>
          <c:h val="0.552396948164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E67E2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</c:v>
                </c:pt>
                <c:pt idx="1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Sheet1!$C$2:$C$5</c:f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Sheet1!$D$2:$D$5</c:f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39777056"/>
        <c:axId val="239777616"/>
      </c:lineChart>
      <c:catAx>
        <c:axId val="23977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39777616"/>
        <c:crosses val="autoZero"/>
        <c:auto val="1"/>
        <c:lblAlgn val="ctr"/>
        <c:lblOffset val="100"/>
        <c:noMultiLvlLbl val="0"/>
      </c:catAx>
      <c:valAx>
        <c:axId val="23977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977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C983A"/>
    </a:solidFill>
    <a:ln w="9525" cap="flat" cmpd="sng" algn="ctr">
      <a:noFill/>
      <a:round/>
    </a:ln>
    <a:effectLst>
      <a:outerShdw blurRad="2540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Have you ever watched WWE?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watched WWE?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90.4</c:v>
                </c:pt>
                <c:pt idx="1">
                  <c:v>3.2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Do you still watch WWE?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 you still watch WWE?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7999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7999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86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Streaming media or Television?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Streaming media or Television?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Streaming Videos</c:v>
                </c:pt>
                <c:pt idx="1">
                  <c:v>TVs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78.400000000000006</c:v>
                </c:pt>
                <c:pt idx="1">
                  <c:v>21.6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rgbClr val="07999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Would you like popular WWE stars to comeback?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like popular WWE stars to comeback?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80.400000000000006</c:v>
                </c:pt>
                <c:pt idx="1">
                  <c:v>25.6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rgbClr val="07999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65F-07A1-4E03-9313-7EE243F7A64C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22B8-C024-470C-96A7-4CC2971AE0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ortskeeda.com/wwe/wwe-news-wrestler-spits-at-a-child-gets-assaulted-by-an-adult" TargetMode="External"/><Relationship Id="rId13" Type="http://schemas.openxmlformats.org/officeDocument/2006/relationships/hyperlink" Target="http://www.rediff.com/money/2005/apr/08real.htm" TargetMode="External"/><Relationship Id="rId18" Type="http://schemas.openxmlformats.org/officeDocument/2006/relationships/hyperlink" Target="http://content.time.com/time/magazine/article/0,9171,1174696,00.html" TargetMode="External"/><Relationship Id="rId3" Type="http://schemas.openxmlformats.org/officeDocument/2006/relationships/hyperlink" Target="https://www.fightful.com/wrestling/exclusives/analysis-how-does-india-fit-wwe-s-business-model" TargetMode="External"/><Relationship Id="rId21" Type="http://schemas.openxmlformats.org/officeDocument/2006/relationships/hyperlink" Target="https://en.m.wikipedia.org/wiki/List_of_states_and_union_territories_of_India_by_population" TargetMode="External"/><Relationship Id="rId7" Type="http://schemas.openxmlformats.org/officeDocument/2006/relationships/hyperlink" Target="https://www.cagesideseats.com/wwe/2017/11/14/16649156/wwe-reduces-india-tour-to-one-show-jinder-mahal-triple-h" TargetMode="External"/><Relationship Id="rId12" Type="http://schemas.openxmlformats.org/officeDocument/2006/relationships/hyperlink" Target="file:///D:\Abinash%2028193\Personal\Documents\Sony\1.%09https:\www.forbes.com\sites\blakeoestriecher\2017\06\21\wwe-smackdown-is-embracing-female-viewers-and-its-working\#6319b7132933" TargetMode="External"/><Relationship Id="rId17" Type="http://schemas.openxmlformats.org/officeDocument/2006/relationships/hyperlink" Target="https://www.watconsult.com/2017/08/digital-will-overtake-tv-viewership-india-2020/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fitinfotech.wordpress.com/2010/09/23/how-do-small-towns-produce-so-many-pro-athletes/" TargetMode="External"/><Relationship Id="rId20" Type="http://schemas.openxmlformats.org/officeDocument/2006/relationships/hyperlink" Target="https://www.bbc.com/news/magazine-205003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ortskeeda.com/wwe/6-of-the-longest-storylines-in-wwe-history" TargetMode="External"/><Relationship Id="rId11" Type="http://schemas.openxmlformats.org/officeDocument/2006/relationships/hyperlink" Target="https://www.nytimes.com/2011/01/10/business/media/10reality.html" TargetMode="External"/><Relationship Id="rId24" Type="http://schemas.openxmlformats.org/officeDocument/2006/relationships/hyperlink" Target="https://www.firstpost.com/india/latest-census-data-shows-youth-surge-nearly-41-of-indias-population-is-below-the-age-of-20-2581730.html" TargetMode="External"/><Relationship Id="rId5" Type="http://schemas.openxmlformats.org/officeDocument/2006/relationships/hyperlink" Target="https://www.huffingtonpost.co.za/2018/02/21/10-most-watched-sport-events-in-the-history-of-television_a_23367211/" TargetMode="External"/><Relationship Id="rId15" Type="http://schemas.openxmlformats.org/officeDocument/2006/relationships/hyperlink" Target="https://www.sportskeeda.com/wwe/a-look-at-all-the-indian-stars-in-the-history-of-wwe" TargetMode="External"/><Relationship Id="rId23" Type="http://schemas.openxmlformats.org/officeDocument/2006/relationships/hyperlink" Target="https://www.alexa.com/siteinfo/quora.com" TargetMode="External"/><Relationship Id="rId10" Type="http://schemas.openxmlformats.org/officeDocument/2006/relationships/hyperlink" Target="https://www.theprowler.org/1202/opinion/wwe-women-face-blatant-discrimination-sexism-in-wrestling-universe/" TargetMode="External"/><Relationship Id="rId19" Type="http://schemas.openxmlformats.org/officeDocument/2006/relationships/hyperlink" Target="https://www.financialexpress.com/sports/ipl/ipl-2018-now-watch-matches-on-big-screens-for-free-here-is-how/1124042/lite/#referrer=https://www.google.com&amp;amp_tf=From%20%251%24s" TargetMode="External"/><Relationship Id="rId4" Type="http://schemas.openxmlformats.org/officeDocument/2006/relationships/hyperlink" Target="https://www.sportskeeda.com/wwe/6-wrestlers-who-retired-in-2017" TargetMode="External"/><Relationship Id="rId9" Type="http://schemas.openxmlformats.org/officeDocument/2006/relationships/hyperlink" Target="https://www.thedailybeast.com/its-time-for-the-wwe-to-close-its-gender-pay-gap" TargetMode="External"/><Relationship Id="rId14" Type="http://schemas.openxmlformats.org/officeDocument/2006/relationships/hyperlink" Target="https://www.quora.com/Which-TV-shows-are-taped-or-aired-in-front-of-a-live-audience" TargetMode="External"/><Relationship Id="rId22" Type="http://schemas.openxmlformats.org/officeDocument/2006/relationships/hyperlink" Target="https://www.google.co.in/amp/s/www.forbes.com/sites/suparnadutt/2018/03/09/how-online-gaming-in-india-is-growing-fast-into-a-billion-dollar-market/am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9.png"/><Relationship Id="rId7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00" y="0"/>
            <a:ext cx="4772661" cy="6858000"/>
            <a:chOff x="-1069340" y="1"/>
            <a:chExt cx="4772661" cy="6858000"/>
          </a:xfrm>
          <a:solidFill>
            <a:srgbClr val="FC983A"/>
          </a:solidFill>
          <a:effectLst>
            <a:outerShdw blurRad="2032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-1069340" y="1"/>
              <a:ext cx="41783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 Single Corner Rectangle 4"/>
            <p:cNvSpPr/>
            <p:nvPr/>
          </p:nvSpPr>
          <p:spPr>
            <a:xfrm>
              <a:off x="3108961" y="5354320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gency FB" panose="020B0503020202020204" pitchFamily="34" charset="0"/>
                </a:rPr>
                <a:t>2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3536950" cy="6858000"/>
            <a:chOff x="0" y="0"/>
            <a:chExt cx="3536950" cy="6858000"/>
          </a:xfrm>
          <a:solidFill>
            <a:srgbClr val="B71540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0" y="0"/>
              <a:ext cx="294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2942590" y="4808219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3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2303144" cy="6858000"/>
            <a:chOff x="1235710" y="0"/>
            <a:chExt cx="2303144" cy="6858000"/>
          </a:xfrm>
          <a:solidFill>
            <a:srgbClr val="079992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235710" y="0"/>
              <a:ext cx="171068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2944494" y="4130038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9</a:t>
              </a:r>
              <a:endParaRPr lang="en-US" b="1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5400000">
            <a:off x="1555751" y="1628229"/>
            <a:ext cx="400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REASON FOR DECLINE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98292" y="32013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IDEAS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186749" y="1381112"/>
            <a:ext cx="4000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 &amp; REFERENCE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7739" y="3199883"/>
            <a:ext cx="18245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TEAM</a:t>
            </a:r>
            <a:endParaRPr lang="en-US" sz="7200" dirty="0" smtClean="0"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EUREKA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31" y="200205"/>
            <a:ext cx="1128668" cy="11286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02" y="227378"/>
            <a:ext cx="1206191" cy="12061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40" y="3318251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dirty="0"/>
              <a:t>https://www.firstpost.com/india/latest-census-data-shows-youth-surge-nearly-41-of-indias-population-is-below-the-age-of-20-2581730.html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10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61" y="6015655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Reference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8541"/>
              </p:ext>
            </p:extLst>
          </p:nvPr>
        </p:nvGraphicFramePr>
        <p:xfrm>
          <a:off x="1079986" y="872984"/>
          <a:ext cx="4414774" cy="4172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557"/>
                <a:gridCol w="3486217"/>
              </a:tblGrid>
              <a:tr h="31361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gency FB" panose="020B0503020202020204" pitchFamily="34" charset="0"/>
                        </a:rPr>
                        <a:t>Sr.</a:t>
                      </a:r>
                      <a:r>
                        <a:rPr lang="en-US" sz="1400" b="1" baseline="0" dirty="0" smtClean="0">
                          <a:latin typeface="Agency FB" panose="020B0503020202020204" pitchFamily="34" charset="0"/>
                        </a:rPr>
                        <a:t> No</a:t>
                      </a:r>
                      <a:r>
                        <a:rPr lang="en-US" sz="1400" b="0" baseline="0" dirty="0" smtClean="0">
                          <a:latin typeface="Agency FB" panose="020B0503020202020204" pitchFamily="34" charset="0"/>
                        </a:rPr>
                        <a:t>.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gency FB" panose="020B0503020202020204" pitchFamily="34" charset="0"/>
                        </a:rPr>
                        <a:t>Links</a:t>
                      </a:r>
                      <a:endParaRPr lang="en-US" sz="1400" b="1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0.1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3"/>
                        </a:rPr>
                        <a:t>Analysis: How Does India Fit Into WWE’s Business Model?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0.2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4"/>
                        </a:rPr>
                        <a:t>6 Wrestlers who retired in 2017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0.3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5"/>
                        </a:rPr>
                        <a:t>10 Most-Watched Sport Events In The History Of Television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0.4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6"/>
                        </a:rPr>
                        <a:t>6 of the longest storylines in WWE history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0.5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7"/>
                        </a:rPr>
                        <a:t>WWE reduces India tour to one show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0.6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8"/>
                        </a:rPr>
                        <a:t>Wrestler spits at a child, gets assaulted by an adult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0.7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9"/>
                        </a:rPr>
                        <a:t>It’s Time for the WWE to Close Its Gender Pay Gap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0.8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0"/>
                        </a:rPr>
                        <a:t>WWE women face blatant discrimination, sexism in wrestling universe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1.1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1"/>
                        </a:rPr>
                        <a:t>In India, Reality TV Catches On, With Some Qualms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5626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1.2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2"/>
                        </a:rPr>
                        <a:t>WWE SmackDown Is Embracing Female Viewers, And It's Working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1.3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3"/>
                        </a:rPr>
                        <a:t>Reality wave hits Indian television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04822"/>
              </p:ext>
            </p:extLst>
          </p:nvPr>
        </p:nvGraphicFramePr>
        <p:xfrm>
          <a:off x="5828174" y="872988"/>
          <a:ext cx="4785811" cy="4172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6597"/>
                <a:gridCol w="3779214"/>
              </a:tblGrid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Sr.</a:t>
                      </a:r>
                      <a:r>
                        <a:rPr lang="en-US" sz="1400" baseline="0" dirty="0" smtClean="0">
                          <a:latin typeface="Agency FB" panose="020B0503020202020204" pitchFamily="34" charset="0"/>
                        </a:rPr>
                        <a:t> No.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Links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1.4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4"/>
                        </a:rPr>
                        <a:t>Which TV shows are taped or aired in front of a live audience?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1.5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5"/>
                        </a:rPr>
                        <a:t>A look at all the Indian stars in the history of WWE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1.6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6"/>
                        </a:rPr>
                        <a:t>How do small towns produce so many pro athletes?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2.1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17"/>
                        </a:rPr>
                        <a:t>Digital will overtake TV viewership in India by 2020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3.1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18"/>
                        </a:rPr>
                        <a:t>The Multitasking Generation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5390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3.2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19"/>
                        </a:rPr>
                        <a:t>IPL 2018: Now, watch matches on big screens for free; here is how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4.1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0"/>
                        </a:rPr>
                        <a:t>English or Hinglish - which will India choose?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4.2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1"/>
                        </a:rPr>
                        <a:t>List of states and union territories of India by population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5.1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2"/>
                        </a:rPr>
                        <a:t>Online Gaming in India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6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5.2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3"/>
                        </a:rPr>
                        <a:t>Indians in Quora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6.1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4"/>
                        </a:rPr>
                        <a:t>Latest Census data shows youth surge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23957" y="5869711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Thank You.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FC983A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2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399" y="6055779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Major Issues Leading to Decline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666515868"/>
              </p:ext>
            </p:extLst>
          </p:nvPr>
        </p:nvGraphicFramePr>
        <p:xfrm>
          <a:off x="8864599" y="0"/>
          <a:ext cx="1854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94485" y="1109769"/>
            <a:ext cx="2197100" cy="2288523"/>
            <a:chOff x="273050" y="981526"/>
            <a:chExt cx="2197100" cy="2288523"/>
          </a:xfrm>
        </p:grpSpPr>
        <p:grpSp>
          <p:nvGrpSpPr>
            <p:cNvPr id="59" name="Group 58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1122680" y="1048570"/>
              <a:ext cx="1118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THE SHOW DIDN’T GO 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 We </a:t>
              </a:r>
              <a:r>
                <a:rPr lang="en-US" sz="1200" dirty="0">
                  <a:latin typeface="+mj-lt"/>
                </a:rPr>
                <a:t>need a Virat Kohli to live without Tendulkar; in short </a:t>
              </a:r>
              <a:r>
                <a:rPr lang="en-US" sz="1200" b="1" dirty="0">
                  <a:solidFill>
                    <a:srgbClr val="FC983A"/>
                  </a:solidFill>
                  <a:latin typeface="+mj-lt"/>
                </a:rPr>
                <a:t>Indian fans need superstars</a:t>
              </a:r>
              <a:r>
                <a:rPr lang="en-US" sz="1200" dirty="0">
                  <a:latin typeface="+mj-lt"/>
                </a:rPr>
                <a:t>. Many wrestling giants’ departure</a:t>
              </a:r>
              <a:r>
                <a:rPr lang="en-US" sz="1200" baseline="30000" dirty="0">
                  <a:latin typeface="+mj-lt"/>
                </a:rPr>
                <a:t> </a:t>
              </a:r>
              <a:r>
                <a:rPr lang="en-US" sz="1200" baseline="30000" dirty="0" smtClean="0">
                  <a:latin typeface="+mj-lt"/>
                </a:rPr>
                <a:t>[0.2]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has created the viewers to lose interest in the show. This can only be creating new Heroes.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6439" y="1005965"/>
            <a:ext cx="2197100" cy="2103858"/>
            <a:chOff x="2988988" y="1029293"/>
            <a:chExt cx="2197100" cy="2103858"/>
          </a:xfrm>
        </p:grpSpPr>
        <p:grpSp>
          <p:nvGrpSpPr>
            <p:cNvPr id="64" name="Group 63"/>
            <p:cNvGrpSpPr/>
            <p:nvPr/>
          </p:nvGrpSpPr>
          <p:grpSpPr>
            <a:xfrm>
              <a:off x="2988988" y="1029293"/>
              <a:ext cx="2197100" cy="2103858"/>
              <a:chOff x="273050" y="981526"/>
              <a:chExt cx="2197100" cy="21038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2680" y="1048570"/>
                <a:ext cx="1118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SHORT AND CRISP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73050" y="1700389"/>
                <a:ext cx="2197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</a:t>
                </a:r>
                <a:r>
                  <a:rPr lang="en-US" sz="1200" dirty="0">
                    <a:latin typeface="+mj-lt"/>
                  </a:rPr>
                  <a:t>With 3.6 Billion Viewership FIFA WC matches run for 90 to 130 minutes </a:t>
                </a:r>
                <a:r>
                  <a:rPr lang="en-US" sz="1200" baseline="30000" dirty="0" smtClean="0">
                    <a:latin typeface="+mj-lt"/>
                  </a:rPr>
                  <a:t>[0.3]</a:t>
                </a:r>
                <a:r>
                  <a:rPr lang="en-US" sz="1200" dirty="0" smtClean="0">
                    <a:latin typeface="+mj-lt"/>
                  </a:rPr>
                  <a:t>.  </a:t>
                </a:r>
                <a:r>
                  <a:rPr lang="en-US" sz="1200" dirty="0">
                    <a:latin typeface="+mj-lt"/>
                  </a:rPr>
                  <a:t>Decade long Undertaker vs. Kane storylines </a:t>
                </a:r>
                <a:r>
                  <a:rPr lang="en-US" sz="1200" baseline="30000" dirty="0" smtClean="0">
                    <a:latin typeface="+mj-lt"/>
                  </a:rPr>
                  <a:t>[0.4]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doesn’t keep today’s </a:t>
                </a:r>
                <a:r>
                  <a:rPr lang="en-US" sz="1200" b="1" dirty="0">
                    <a:solidFill>
                      <a:srgbClr val="FC983A"/>
                    </a:solidFill>
                    <a:latin typeface="+mj-lt"/>
                  </a:rPr>
                  <a:t>viewers involved</a:t>
                </a:r>
                <a:r>
                  <a:rPr lang="en-US" sz="1200" dirty="0">
                    <a:latin typeface="+mj-lt"/>
                  </a:rPr>
                  <a:t>. No time bound stories leads to boredom </a:t>
                </a:r>
                <a:r>
                  <a:rPr lang="en-US" sz="1200" baseline="30000" dirty="0" smtClean="0">
                    <a:latin typeface="+mj-lt"/>
                  </a:rPr>
                  <a:t>[0.5]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874" y="1196851"/>
              <a:ext cx="511277" cy="338011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703104" y="3932644"/>
            <a:ext cx="2197100" cy="2288523"/>
            <a:chOff x="5559488" y="981526"/>
            <a:chExt cx="2197100" cy="2288523"/>
          </a:xfrm>
        </p:grpSpPr>
        <p:grpSp>
          <p:nvGrpSpPr>
            <p:cNvPr id="70" name="Group 69"/>
            <p:cNvGrpSpPr/>
            <p:nvPr/>
          </p:nvGrpSpPr>
          <p:grpSpPr>
            <a:xfrm>
              <a:off x="5559488" y="981526"/>
              <a:ext cx="2197100" cy="2288523"/>
              <a:chOff x="273050" y="981526"/>
              <a:chExt cx="2197100" cy="2288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BAD BOOKING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3050" y="1700389"/>
                <a:ext cx="2197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Though being the largest content consumer of WWE </a:t>
                </a:r>
                <a:r>
                  <a:rPr lang="en-US" sz="1200" baseline="30000" dirty="0" smtClean="0">
                    <a:latin typeface="+mj-lt"/>
                  </a:rPr>
                  <a:t>[0.1]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there is hardly (if) any live events in India. Shows were cut off from half of the </a:t>
                </a:r>
                <a:r>
                  <a:rPr lang="en-US" sz="1200" dirty="0" smtClean="0">
                    <a:latin typeface="+mj-lt"/>
                  </a:rPr>
                  <a:t>tour even </a:t>
                </a:r>
                <a:r>
                  <a:rPr lang="en-US" sz="1200" dirty="0">
                    <a:latin typeface="+mj-lt"/>
                  </a:rPr>
                  <a:t>though there was great interest among fans, creates a very bad reputation.</a:t>
                </a:r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72" y="1157545"/>
              <a:ext cx="378445" cy="366824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950888" y="3884877"/>
            <a:ext cx="2197100" cy="2288523"/>
            <a:chOff x="273050" y="981526"/>
            <a:chExt cx="2197100" cy="2288523"/>
          </a:xfrm>
        </p:grpSpPr>
        <p:grpSp>
          <p:nvGrpSpPr>
            <p:cNvPr id="85" name="Group 84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22679" y="1048570"/>
              <a:ext cx="1347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GENDER DISCRIMINATION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Several instances of sexual assaults, gender discrimination and extreme sexism came under media watch which created a bad reputation </a:t>
              </a:r>
              <a:r>
                <a:rPr lang="en-US" sz="1200" baseline="30000" dirty="0" smtClean="0">
                  <a:latin typeface="+mj-lt"/>
                </a:rPr>
                <a:t>[0.7, 0.8]</a:t>
              </a:r>
              <a:r>
                <a:rPr lang="en-US" sz="1200" dirty="0" smtClean="0">
                  <a:latin typeface="+mj-lt"/>
                </a:rPr>
                <a:t> . Far less importance is also given while broadcasting female WWE matches.</a:t>
              </a:r>
              <a:endParaRPr lang="en-US" sz="1200" baseline="30000" dirty="0">
                <a:latin typeface="+mj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" y="3951921"/>
            <a:ext cx="2224322" cy="2103858"/>
            <a:chOff x="442678" y="3873500"/>
            <a:chExt cx="2224322" cy="2103858"/>
          </a:xfrm>
        </p:grpSpPr>
        <p:grpSp>
          <p:nvGrpSpPr>
            <p:cNvPr id="78" name="Group 77"/>
            <p:cNvGrpSpPr/>
            <p:nvPr/>
          </p:nvGrpSpPr>
          <p:grpSpPr>
            <a:xfrm>
              <a:off x="442678" y="3873500"/>
              <a:ext cx="2224322" cy="2103858"/>
              <a:chOff x="245828" y="981526"/>
              <a:chExt cx="2224322" cy="2103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INDISCIPLINE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28" y="1700389"/>
                <a:ext cx="22243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 Instances of wrestlers misbehaving with crowd is not rare </a:t>
                </a:r>
                <a:r>
                  <a:rPr lang="en-US" sz="1200" baseline="30000" dirty="0" smtClean="0">
                    <a:latin typeface="+mj-lt"/>
                  </a:rPr>
                  <a:t>[0.6]</a:t>
                </a:r>
                <a:r>
                  <a:rPr lang="en-US" sz="1200" dirty="0" smtClean="0">
                    <a:latin typeface="+mj-lt"/>
                  </a:rPr>
                  <a:t> . Cases of authorities more involved in show is also disliked by crowd. Frequent </a:t>
                </a:r>
                <a:r>
                  <a:rPr lang="en-US" sz="1200" dirty="0">
                    <a:latin typeface="+mj-lt"/>
                  </a:rPr>
                  <a:t>p</a:t>
                </a:r>
                <a:r>
                  <a:rPr lang="en-US" sz="1200" dirty="0" smtClean="0">
                    <a:latin typeface="+mj-lt"/>
                  </a:rPr>
                  <a:t>artial judgements also creates distrust. </a:t>
                </a:r>
                <a:endParaRPr lang="en-US" sz="1200" baseline="30000" dirty="0">
                  <a:latin typeface="+mj-lt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92" y="3940544"/>
              <a:ext cx="526071" cy="52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61" y="600571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345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1. The </a:t>
            </a:r>
            <a:r>
              <a:rPr lang="en-US" sz="3200" dirty="0">
                <a:latin typeface="Agency FB" panose="020B0503020202020204" pitchFamily="34" charset="0"/>
              </a:rPr>
              <a:t>Homeland WWE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2168023"/>
            <a:chOff x="263580" y="963308"/>
            <a:chExt cx="2235315" cy="2168023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Popular reality shows claiming audience as high as 114 millions </a:t>
              </a:r>
              <a:r>
                <a:rPr lang="en-US" sz="1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[1.1, 1.3]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and the absence of any popular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sports reality shows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; WWE Homeland India can be expected to attract viewers from many taste.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200" b="1" baseline="30000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2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have to invite giants of the WWE to the finals.</a:t>
              </a:r>
            </a:p>
            <a:p>
              <a:pPr marL="285750" indent="-285750" algn="just">
                <a:buFontTx/>
                <a:buChar char="-"/>
              </a:pPr>
              <a:endParaRPr lang="en-US" sz="12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3014780"/>
            <a:ext cx="5357326" cy="2168023"/>
            <a:chOff x="3024674" y="3443046"/>
            <a:chExt cx="5357326" cy="2168023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2168023"/>
              <a:chOff x="3164375" y="1115708"/>
              <a:chExt cx="5357326" cy="2168023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Auditions in T1 and T2 cities with ex-WWE players as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judges. </a:t>
                </a:r>
                <a:endPara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Live audience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[1.4]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with voting participation.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Analyzing this, subsequent seasons can be organized in each 1 or 2 years penetrating more cities </a:t>
                </a:r>
                <a:r>
                  <a:rPr lang="en-US" sz="1200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[1.6]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Following SmackDown success in embracing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female participants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[1.2]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omen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hampionship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can also be brought to the Homeland WWE . </a:t>
                </a:r>
              </a:p>
              <a:p>
                <a:pPr algn="just"/>
                <a:endParaRPr lang="en-US" sz="1200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W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restling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uperstar who will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represent India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nternational events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9349122" y="2405458"/>
            <a:ext cx="2425700" cy="2819400"/>
            <a:chOff x="9309099" y="2403684"/>
            <a:chExt cx="2425700" cy="2819400"/>
          </a:xfrm>
        </p:grpSpPr>
        <p:sp>
          <p:nvSpPr>
            <p:cNvPr id="101" name="Rectangle 100"/>
            <p:cNvSpPr/>
            <p:nvPr/>
          </p:nvSpPr>
          <p:spPr>
            <a:xfrm>
              <a:off x="9309099" y="2403684"/>
              <a:ext cx="2425700" cy="2819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9347199" y="2531375"/>
              <a:ext cx="2350069" cy="2563151"/>
              <a:chOff x="9347199" y="2531375"/>
              <a:chExt cx="2350069" cy="2563151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67323" y="3120832"/>
                <a:ext cx="2305717" cy="1973694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9347199" y="2531375"/>
                <a:ext cx="2350069" cy="46166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FangSong" panose="02010609060101010101" pitchFamily="49" charset="-122"/>
                    <a:ea typeface="FangSong" panose="02010609060101010101" pitchFamily="49" charset="-122"/>
                  </a:rPr>
                  <a:t>AB DANGAL HOGA</a:t>
                </a:r>
                <a:endPara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0076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4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25" y="6083239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7" y="132775"/>
            <a:ext cx="482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2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Viewing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942" y="3025396"/>
            <a:ext cx="2350353" cy="2352688"/>
            <a:chOff x="148542" y="963308"/>
            <a:chExt cx="2350353" cy="2352688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542" y="1746336"/>
              <a:ext cx="23503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As digital will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overtake TV viewership</a:t>
              </a:r>
              <a:r>
                <a:rPr lang="en-US" sz="1200" b="1" dirty="0">
                  <a:solidFill>
                    <a:srgbClr val="F57C00"/>
                  </a:solidFill>
                  <a:latin typeface="+mj-lt"/>
                </a:rPr>
                <a:t>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 India within 2 years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[2.1]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we must focus on improving OTT Services.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Features such as Best Move Replay, Player Profile Viewer, Continue from where one left can be included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From OTT, </a:t>
              </a:r>
              <a:r>
                <a:rPr lang="en-US" sz="1200" dirty="0">
                  <a:latin typeface="+mj-lt"/>
                </a:rPr>
                <a:t>SPNI can </a:t>
              </a:r>
              <a:r>
                <a:rPr lang="en-US" sz="1200" dirty="0" smtClean="0">
                  <a:latin typeface="+mj-lt"/>
                </a:rPr>
                <a:t>gather and analyze information regarding viewership based on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demographics, geography </a:t>
              </a:r>
              <a:r>
                <a:rPr lang="en-US" sz="1200" dirty="0" smtClean="0">
                  <a:latin typeface="+mj-lt"/>
                </a:rPr>
                <a:t>etc. </a:t>
              </a:r>
              <a:r>
                <a:rPr lang="en-US" sz="1200" dirty="0">
                  <a:latin typeface="+mj-lt"/>
                </a:rPr>
                <a:t>This will help SPNI keep a track </a:t>
              </a:r>
              <a:r>
                <a:rPr lang="en-US" sz="1200" dirty="0" smtClean="0">
                  <a:latin typeface="+mj-lt"/>
                </a:rPr>
                <a:t>quality </a:t>
              </a:r>
              <a:r>
                <a:rPr lang="en-US" sz="1200" dirty="0"/>
                <a:t>of the content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and </a:t>
              </a:r>
              <a:r>
                <a:rPr lang="en-US" sz="1200" dirty="0" smtClean="0">
                  <a:latin typeface="+mj-lt"/>
                </a:rPr>
                <a:t>audience-based </a:t>
              </a:r>
              <a:r>
                <a:rPr lang="en-US" sz="1200" dirty="0">
                  <a:latin typeface="+mj-lt"/>
                </a:rPr>
                <a:t>suggestions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Pocket Friendly on-boarding</a:t>
              </a:r>
              <a:r>
                <a:rPr lang="en-US" sz="1200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will attract more viewers compared to other expensive OTT competitors. Later revenue can be generated with Prime content from persisting </a:t>
              </a:r>
              <a:r>
                <a:rPr lang="en-US" sz="1200" dirty="0" smtClean="0">
                  <a:latin typeface="+mj-lt"/>
                </a:rPr>
                <a:t>users.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200503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endorsing about </a:t>
                </a:r>
                <a:r>
                  <a:rPr lang="en-US" sz="1200" dirty="0" smtClean="0">
                    <a:latin typeface="+mj-lt"/>
                  </a:rPr>
                  <a:t>SonyLIV 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Frequent </a:t>
                </a: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player interaction for fans</a:t>
                </a:r>
                <a:r>
                  <a:rPr lang="en-US" sz="1200" dirty="0" smtClean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through the application.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View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credits </a:t>
                </a:r>
                <a:r>
                  <a:rPr lang="en-US" sz="1200" dirty="0">
                    <a:latin typeface="+mj-lt"/>
                  </a:rPr>
                  <a:t>count and monthly freebies for viewers with higher credits.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</a:rPr>
                  <a:t>After popularizing,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exclusivity</a:t>
                </a:r>
                <a:r>
                  <a:rPr lang="en-US" sz="1200" dirty="0">
                    <a:latin typeface="+mj-lt"/>
                  </a:rPr>
                  <a:t> to own OTT platform will help in sustaining viewership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‘Smart Viewing’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309099" y="1722020"/>
            <a:ext cx="2425700" cy="4011722"/>
            <a:chOff x="9309099" y="1722020"/>
            <a:chExt cx="2425700" cy="4011722"/>
          </a:xfrm>
        </p:grpSpPr>
        <p:sp>
          <p:nvSpPr>
            <p:cNvPr id="23" name="Rectangle 22"/>
            <p:cNvSpPr/>
            <p:nvPr/>
          </p:nvSpPr>
          <p:spPr>
            <a:xfrm>
              <a:off x="9309099" y="1722020"/>
              <a:ext cx="2425700" cy="40117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3879" y="1763756"/>
              <a:ext cx="2336899" cy="154917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342304" y="3161568"/>
              <a:ext cx="2350069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MERE PASS GoT, Narcos, HoC HEY, TERE PAAS KYA HEY?</a:t>
              </a:r>
              <a:endParaRPr lang="en-US" sz="20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482" y="4037827"/>
              <a:ext cx="2318662" cy="12984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40709" y="5231811"/>
              <a:ext cx="2350069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WWE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353879" y="1748516"/>
            <a:ext cx="23368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675144" y="1763756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339253" y="1780332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10513218" y="4526153"/>
            <a:ext cx="45719" cy="232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5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702" y="595006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36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3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Entertainment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1983357"/>
            <a:chOff x="263580" y="963308"/>
            <a:chExt cx="2235315" cy="1983357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The new age consumers want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experiences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not things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[3.1]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 As the demand of live matches can not be full filled an alternative is creating broadcast hubs for interesting matches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798691"/>
            <a:chOff x="3164375" y="1115708"/>
            <a:chExt cx="4735025" cy="1798691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SPNI </a:t>
              </a:r>
              <a:r>
                <a:rPr lang="en-US" sz="1200" dirty="0">
                  <a:latin typeface="+mj-lt"/>
                </a:rPr>
                <a:t>can project </a:t>
              </a:r>
              <a:r>
                <a:rPr lang="en-US" sz="1200" dirty="0" smtClean="0">
                  <a:latin typeface="+mj-lt"/>
                </a:rPr>
                <a:t>other upcoming </a:t>
              </a:r>
              <a:r>
                <a:rPr lang="en-US" sz="1200" dirty="0">
                  <a:latin typeface="+mj-lt"/>
                </a:rPr>
                <a:t>shows with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teasers and trailers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to </a:t>
              </a:r>
              <a:r>
                <a:rPr lang="en-US" sz="1200" dirty="0" smtClean="0">
                  <a:latin typeface="+mj-lt"/>
                </a:rPr>
                <a:t>create a </a:t>
              </a:r>
              <a:r>
                <a:rPr lang="en-US" sz="1200" dirty="0">
                  <a:latin typeface="+mj-lt"/>
                </a:rPr>
                <a:t>hype.</a:t>
              </a:r>
              <a:endParaRPr lang="en-US" sz="1200" dirty="0" smtClean="0">
                <a:latin typeface="+mj-lt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Street </a:t>
              </a:r>
              <a:r>
                <a:rPr lang="en-US" sz="1200" dirty="0">
                  <a:latin typeface="+mj-lt"/>
                </a:rPr>
                <a:t>Previews will </a:t>
              </a:r>
              <a:r>
                <a:rPr lang="en-US" sz="1200" dirty="0" smtClean="0">
                  <a:latin typeface="+mj-lt"/>
                </a:rPr>
                <a:t>attract more viewers </a:t>
              </a:r>
              <a:r>
                <a:rPr lang="en-US" sz="1200" dirty="0">
                  <a:latin typeface="+mj-lt"/>
                </a:rPr>
                <a:t>who are not aware </a:t>
              </a:r>
              <a:r>
                <a:rPr lang="en-US" sz="1200" dirty="0" smtClean="0">
                  <a:latin typeface="+mj-lt"/>
                </a:rPr>
                <a:t>about </a:t>
              </a:r>
              <a:r>
                <a:rPr lang="en-US" sz="1200" dirty="0">
                  <a:latin typeface="+mj-lt"/>
                </a:rPr>
                <a:t>WWE in TV or </a:t>
              </a:r>
              <a:r>
                <a:rPr lang="en-US" sz="1200" dirty="0" smtClean="0">
                  <a:latin typeface="+mj-lt"/>
                </a:rPr>
                <a:t>OTT.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Perception </a:t>
              </a:r>
              <a:r>
                <a:rPr lang="en-US" sz="1200" dirty="0">
                  <a:latin typeface="+mj-lt"/>
                </a:rPr>
                <a:t>of WWE as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an elite audience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show will change</a:t>
              </a:r>
              <a:r>
                <a:rPr lang="en-US" sz="1200" dirty="0" smtClean="0">
                  <a:latin typeface="+mj-lt"/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004314"/>
            <a:ext cx="5357326" cy="1798691"/>
            <a:chOff x="3024674" y="3428532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28532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Providing small cafes and restaurants with big screen TVs or </a:t>
                </a:r>
                <a:r>
                  <a:rPr lang="en-US" sz="1200" dirty="0" smtClean="0">
                    <a:latin typeface="+mj-lt"/>
                  </a:rPr>
                  <a:t>Projector to preview matches.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touring multiple cities and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inaugurating these screen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with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ageing Cinemas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</a:rPr>
                  <a:t>[3.3]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and theaters of Tier – 3 and 4 cities. And weekdays multiplex previews in big cities.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Organizing open projector previews of important matches in city centers,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malls, street-corners and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cafes.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309099" y="1898736"/>
            <a:ext cx="2425700" cy="3547150"/>
            <a:chOff x="9309099" y="1927391"/>
            <a:chExt cx="2425700" cy="3547150"/>
          </a:xfrm>
        </p:grpSpPr>
        <p:sp>
          <p:nvSpPr>
            <p:cNvPr id="23" name="Rectangle 22"/>
            <p:cNvSpPr/>
            <p:nvPr/>
          </p:nvSpPr>
          <p:spPr>
            <a:xfrm>
              <a:off x="9309099" y="1927391"/>
              <a:ext cx="2425700" cy="35471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320" y="2922347"/>
              <a:ext cx="2331720" cy="155448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349740" y="4551863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KHA KHA KE 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DEKHENGE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47320" y="2014475"/>
              <a:ext cx="2331720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KAH KAH KE </a:t>
              </a:r>
            </a:p>
            <a:p>
              <a:pPr algn="ctr"/>
              <a:r>
                <a:rPr lang="en-US" sz="2400" b="1" strike="sngStrike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LENGE</a:t>
              </a:r>
              <a:endParaRPr lang="en-US" sz="2400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6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61" y="5986575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4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India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5208" y="3025396"/>
            <a:ext cx="2456087" cy="3091352"/>
            <a:chOff x="42808" y="963308"/>
            <a:chExt cx="2456087" cy="3091352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08" y="1746336"/>
              <a:ext cx="24560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As only one tenth of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Indian population understands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Western English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visuals without audio makes less attractive.</a:t>
              </a:r>
            </a:p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Places where WWE is popular i.e. Gujarat, Maharashtra, Tamilnadu And AP combined has about a population 400 million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[4.2</a:t>
              </a:r>
              <a:r>
                <a:rPr lang="en-US" sz="1200" baseline="30000" dirty="0">
                  <a:latin typeface="+mj-lt"/>
                </a:rPr>
                <a:t>]</a:t>
              </a:r>
              <a:r>
                <a:rPr lang="en-US" sz="1200" dirty="0">
                  <a:latin typeface="+mj-lt"/>
                </a:rPr>
                <a:t>,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crowd this large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can be pleased with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regional commentary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	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614025"/>
            <a:chOff x="3164375" y="1115708"/>
            <a:chExt cx="4735025" cy="1614025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Regional </a:t>
              </a:r>
              <a:r>
                <a:rPr lang="en-US" sz="1200" dirty="0">
                  <a:latin typeface="+mj-lt"/>
                </a:rPr>
                <a:t>commentary will penetrate market in rural; regional aspiration in WWE will go up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The insurance of post retirement period for the veteran wrestlers will encourage many newcomers to choose WWE as a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career choice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.</a:t>
              </a:r>
              <a:endParaRPr lang="en-US" sz="1200" dirty="0">
                <a:solidFill>
                  <a:srgbClr val="B71540"/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82113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in Telegu, Marathi, Gujurati, Tamil and Punjabi as these are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hotspots</a:t>
                </a:r>
                <a:r>
                  <a:rPr lang="en-US" sz="1200" dirty="0">
                    <a:latin typeface="+mj-lt"/>
                  </a:rPr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Bollywood superstars, legends from other sports can be invited to pre-match shows.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Broadcasting </a:t>
                </a:r>
                <a:r>
                  <a:rPr lang="en-US" sz="1200" dirty="0">
                    <a:latin typeface="+mj-lt"/>
                  </a:rPr>
                  <a:t>WWE in SPNI’s other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regional channels </a:t>
                </a:r>
                <a:r>
                  <a:rPr lang="en-US" sz="1200" dirty="0">
                    <a:latin typeface="+mj-lt"/>
                  </a:rPr>
                  <a:t>like Sony Marathi.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Regional language commentary and Indian hosts and ex-players for match discussion.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9309099" y="1859128"/>
            <a:ext cx="2425700" cy="3629753"/>
            <a:chOff x="9309099" y="1649523"/>
            <a:chExt cx="2425700" cy="36297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649523"/>
              <a:ext cx="2425700" cy="36297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2159975"/>
              <a:ext cx="2331720" cy="99583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089" y="3562894"/>
              <a:ext cx="2331720" cy="9800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356089" y="1698310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MAA TERI BOHU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62801" y="4538907"/>
              <a:ext cx="2331720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AREY YEH TOH HINDI BOLTI HEY</a:t>
              </a:r>
              <a:r>
                <a:rPr lang="en-US" sz="2000" b="1" dirty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.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56089" y="3155814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NAMASTE  MAAJI!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7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61" y="6074950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5.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Engagement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04482"/>
            <a:ext cx="2456087" cy="3091352"/>
            <a:chOff x="195208" y="3025396"/>
            <a:chExt cx="2456087" cy="3091352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3091352"/>
              <a:chOff x="42808" y="963308"/>
              <a:chExt cx="2456087" cy="30913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With projected 62 million Indians </a:t>
                </a:r>
                <a:r>
                  <a:rPr lang="en-US" sz="1200" baseline="30000" dirty="0">
                    <a:latin typeface="+mj-lt"/>
                  </a:rPr>
                  <a:t>[5.1]</a:t>
                </a:r>
                <a:r>
                  <a:rPr lang="en-US" sz="1200" dirty="0">
                    <a:latin typeface="+mj-lt"/>
                  </a:rPr>
                  <a:t> playing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mobile, WWE game </a:t>
                </a:r>
                <a:r>
                  <a:rPr lang="en-US" sz="1200" dirty="0">
                    <a:latin typeface="+mj-lt"/>
                  </a:rPr>
                  <a:t>will boost </a:t>
                </a:r>
                <a:r>
                  <a:rPr lang="en-US" sz="1200" dirty="0" smtClean="0">
                    <a:latin typeface="+mj-lt"/>
                  </a:rPr>
                  <a:t>user engagement. WWE Games </a:t>
                </a:r>
                <a:r>
                  <a:rPr lang="en-US" sz="1200" dirty="0">
                    <a:latin typeface="+mj-lt"/>
                  </a:rPr>
                  <a:t>with VR will also create great hype. These can be sold in bundle with Sony’s Play Station.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Indians </a:t>
                </a:r>
                <a:r>
                  <a:rPr lang="en-US" sz="1200" dirty="0">
                    <a:latin typeface="+mj-lt"/>
                  </a:rPr>
                  <a:t>getting highly involved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social media discussion </a:t>
                </a:r>
                <a:r>
                  <a:rPr lang="en-US" sz="1200" dirty="0">
                    <a:latin typeface="+mj-lt"/>
                  </a:rPr>
                  <a:t>sites like Quora </a:t>
                </a:r>
                <a:r>
                  <a:rPr lang="en-US" sz="1200" baseline="30000" dirty="0">
                    <a:latin typeface="+mj-lt"/>
                  </a:rPr>
                  <a:t>[5.2]</a:t>
                </a:r>
                <a:r>
                  <a:rPr lang="en-US" sz="1200" dirty="0">
                    <a:latin typeface="+mj-lt"/>
                  </a:rPr>
                  <a:t>. Online buzz can be started in these sites with frequent topics on day’s match.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244693"/>
            <a:chOff x="3164375" y="1115708"/>
            <a:chExt cx="4735025" cy="1244693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Games can have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character journey </a:t>
              </a:r>
              <a:r>
                <a:rPr lang="en-US" sz="1200" dirty="0">
                  <a:latin typeface="+mj-lt"/>
                </a:rPr>
                <a:t>like FIFA.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Revenue can be generated with paid </a:t>
              </a:r>
              <a:r>
                <a:rPr lang="en-US" sz="1200" dirty="0" smtClean="0">
                  <a:latin typeface="+mj-lt"/>
                </a:rPr>
                <a:t>add-ons</a:t>
              </a:r>
              <a:r>
                <a:rPr lang="en-US" sz="1200" dirty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and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in-app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purchases.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5045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Application can </a:t>
                </a:r>
                <a:r>
                  <a:rPr lang="en-US" sz="1200" dirty="0">
                    <a:latin typeface="+mj-lt"/>
                  </a:rPr>
                  <a:t>be launched by WWE Superstars in season finale.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Users credited with enough game points or winners of quizzes will be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eligible for freebies and tickets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in live events</a:t>
                </a:r>
                <a:r>
                  <a:rPr lang="en-US" sz="1200" dirty="0" smtClean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Yearly </a:t>
                </a:r>
                <a:r>
                  <a:rPr lang="en-US" sz="1200" dirty="0">
                    <a:latin typeface="+mj-lt"/>
                  </a:rPr>
                  <a:t>upgrades to keep the game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evolved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and weekly discussion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podcast</a:t>
                </a:r>
                <a:r>
                  <a:rPr lang="en-US" sz="1200" dirty="0">
                    <a:latin typeface="+mj-lt"/>
                  </a:rPr>
                  <a:t> in Radios and Music apps.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Engaging users with games, quizzes, cards and online discussions.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759978"/>
            <a:ext cx="2425700" cy="3828053"/>
            <a:chOff x="9309099" y="1859128"/>
            <a:chExt cx="2425700" cy="3828053"/>
          </a:xfrm>
        </p:grpSpPr>
        <p:sp>
          <p:nvSpPr>
            <p:cNvPr id="35" name="Rectangle 34"/>
            <p:cNvSpPr/>
            <p:nvPr/>
          </p:nvSpPr>
          <p:spPr>
            <a:xfrm>
              <a:off x="9309099" y="1859128"/>
              <a:ext cx="2425700" cy="382805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306" y="2523635"/>
              <a:ext cx="2308634" cy="10184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9338909" y="1901619"/>
              <a:ext cx="233172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KITNE TICKET JITEY?</a:t>
              </a:r>
              <a:endParaRPr lang="en-US" sz="1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949" y="3995749"/>
              <a:ext cx="2308634" cy="1223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9337763" y="3557283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DO SARDAR</a:t>
              </a:r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 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328961" y="5246521"/>
              <a:ext cx="2355037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BOHUT MAJA AYEGA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8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711" y="6059245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6.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Apparels &amp; Action Figures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50782"/>
            <a:ext cx="2456087" cy="2168023"/>
            <a:chOff x="195208" y="3025396"/>
            <a:chExt cx="2456087" cy="2168023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2168023"/>
              <a:chOff x="42808" y="963308"/>
              <a:chExt cx="2456087" cy="216802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With </a:t>
                </a:r>
                <a:r>
                  <a:rPr lang="en-US" sz="1200" dirty="0">
                    <a:latin typeface="+mj-lt"/>
                  </a:rPr>
                  <a:t>more than 500 million below age 20 </a:t>
                </a:r>
                <a:r>
                  <a:rPr lang="en-US" sz="1200" baseline="30000" dirty="0" smtClean="0">
                    <a:latin typeface="+mj-lt"/>
                  </a:rPr>
                  <a:t>[6..</a:t>
                </a:r>
                <a:r>
                  <a:rPr lang="en-US" sz="1200" baseline="30000" dirty="0">
                    <a:latin typeface="+mj-lt"/>
                  </a:rPr>
                  <a:t>1]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markets for  apparels, figurines and stationary</a:t>
                </a:r>
                <a:r>
                  <a:rPr lang="en-US" sz="1200" b="1" dirty="0">
                    <a:solidFill>
                      <a:srgbClr val="F57C0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is wide.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To make Superstars characters 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must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get out of TVs </a:t>
                </a:r>
                <a:r>
                  <a:rPr lang="en-US" sz="1200" dirty="0">
                    <a:latin typeface="+mj-lt"/>
                  </a:rPr>
                  <a:t>and Mobile screens.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429359"/>
            <a:chOff x="3164375" y="1115708"/>
            <a:chExt cx="4735025" cy="1429359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Designing and marketing </a:t>
              </a:r>
              <a:r>
                <a:rPr lang="en-US" sz="1200" dirty="0">
                  <a:latin typeface="+mj-lt"/>
                </a:rPr>
                <a:t>these products will take a separate team of professionals.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Stars can popularize these products.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15730"/>
            <a:ext cx="5357326" cy="1614025"/>
            <a:chOff x="3024674" y="3443046"/>
            <a:chExt cx="5357326" cy="1614025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614025"/>
              <a:chOff x="3164375" y="1115708"/>
              <a:chExt cx="5357326" cy="1614025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Sample copy </a:t>
                </a:r>
                <a:r>
                  <a:rPr lang="en-US" sz="1200" dirty="0">
                    <a:latin typeface="+mj-lt"/>
                  </a:rPr>
                  <a:t>of products can be bundled with other Sony products.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stationary brands like Classmates and apparels brands like Jack &amp; Jones.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Low cost printed t-shirts </a:t>
                </a:r>
                <a:r>
                  <a:rPr lang="en-US" sz="1200" dirty="0">
                    <a:latin typeface="+mj-lt"/>
                  </a:rPr>
                  <a:t>through e-commerce.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Figurines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with meals </a:t>
                </a:r>
                <a:r>
                  <a:rPr lang="en-US" sz="1200" dirty="0">
                    <a:latin typeface="+mj-lt"/>
                  </a:rPr>
                  <a:t>in popular food chain like Subway and McDonalds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244693"/>
            <a:chOff x="415980" y="1115708"/>
            <a:chExt cx="2235315" cy="1244693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244693"/>
              <a:chOff x="263580" y="963308"/>
              <a:chExt cx="2235315" cy="124469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WWE Apparels and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action figures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to improve player visibility.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9309099" y="1641718"/>
            <a:ext cx="2425700" cy="4059303"/>
            <a:chOff x="9309099" y="1525974"/>
            <a:chExt cx="2425700" cy="4059303"/>
          </a:xfrm>
        </p:grpSpPr>
        <p:sp>
          <p:nvSpPr>
            <p:cNvPr id="35" name="Rectangle 34"/>
            <p:cNvSpPr/>
            <p:nvPr/>
          </p:nvSpPr>
          <p:spPr>
            <a:xfrm>
              <a:off x="9309099" y="1525974"/>
              <a:ext cx="2425700" cy="40593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71540"/>
              </a:solidFill>
            </a:ln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429" y="2320720"/>
              <a:ext cx="2308634" cy="122089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41755" y="1586050"/>
              <a:ext cx="2331720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YE KYA KHATA HEY? </a:t>
              </a:r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DHOOP</a:t>
              </a:r>
              <a:endParaRPr lang="en-US" sz="16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238" y="4060243"/>
              <a:ext cx="2331720" cy="116586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60329" y="3574991"/>
              <a:ext cx="233172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AAUR YEH?</a:t>
              </a:r>
              <a:endParaRPr lang="en-US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60329" y="5136042"/>
              <a:ext cx="23317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BAS ATTENTION!</a:t>
              </a:r>
              <a:endParaRPr lang="en-US" sz="2400" b="1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9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461" y="6028200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Conclusion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31" y="949124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We conducted a survey over sample of viewers  with various interests, background, age and location. These are some of the data we found.</a:t>
            </a:r>
            <a:endParaRPr lang="en-US" sz="1200" dirty="0">
              <a:latin typeface="+mj-lt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6722085"/>
              </p:ext>
            </p:extLst>
          </p:nvPr>
        </p:nvGraphicFramePr>
        <p:xfrm>
          <a:off x="2983876" y="303070"/>
          <a:ext cx="3359071" cy="290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49895317"/>
              </p:ext>
            </p:extLst>
          </p:nvPr>
        </p:nvGraphicFramePr>
        <p:xfrm>
          <a:off x="6560086" y="307193"/>
          <a:ext cx="3355848" cy="290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468637168"/>
              </p:ext>
            </p:extLst>
          </p:nvPr>
        </p:nvGraphicFramePr>
        <p:xfrm>
          <a:off x="2983876" y="3454577"/>
          <a:ext cx="3355848" cy="290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220295723"/>
              </p:ext>
            </p:extLst>
          </p:nvPr>
        </p:nvGraphicFramePr>
        <p:xfrm>
          <a:off x="6560086" y="3454577"/>
          <a:ext cx="3355848" cy="294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25031" y="2381027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+mj-lt"/>
              </a:rPr>
              <a:t>	</a:t>
            </a:r>
            <a:r>
              <a:rPr lang="en-US" sz="1200" dirty="0" smtClean="0">
                <a:latin typeface="+mj-lt"/>
              </a:rPr>
              <a:t>As seen from these data, enthusiasm among viewership is low. The strategies suggested will help come a great way for revival of WWE.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6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1937</Words>
  <Application>Microsoft Office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FangSong</vt:lpstr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62</cp:revision>
  <dcterms:created xsi:type="dcterms:W3CDTF">2018-08-20T10:13:35Z</dcterms:created>
  <dcterms:modified xsi:type="dcterms:W3CDTF">2018-08-21T10:23:02Z</dcterms:modified>
</cp:coreProperties>
</file>