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0288D1"/>
    <a:srgbClr val="F57C00"/>
    <a:srgbClr val="C218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wrestling superstar who’ll </a:t>
                </a:r>
                <a:r>
                  <a:rPr lang="en-US" b="1" dirty="0" smtClean="0">
                    <a:solidFill>
                      <a:srgbClr val="C2185B"/>
                    </a:solidFill>
                    <a:latin typeface="+mj-lt"/>
                  </a:rPr>
                  <a:t>represent India</a:t>
                </a:r>
                <a:r>
                  <a:rPr lang="en-US" dirty="0" smtClean="0">
                    <a:solidFill>
                      <a:srgbClr val="C2185B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international WWE events. 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2953102" cy="2295260"/>
            <a:chOff x="319489" y="1949870"/>
            <a:chExt cx="2953102" cy="229526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2932641" cy="185610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Agency FB" panose="020B0503020202020204" pitchFamily="34" charset="0"/>
              </a:rPr>
              <a:t>1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339950" y="2429247"/>
            <a:ext cx="29326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Popular reality shows claiming audience as high as 114 millions </a:t>
            </a:r>
            <a:r>
              <a:rPr lang="en-US" sz="16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[1.1, 1.3]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and the absence of any popular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sports reality shows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 WWE Homeland India can be expected to attract viewers from many taste.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4373739" y="5064540"/>
            <a:ext cx="0" cy="14224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494488" y="1949870"/>
            <a:ext cx="4862112" cy="2796927"/>
            <a:chOff x="3494488" y="1949870"/>
            <a:chExt cx="4862112" cy="2796927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39"/>
            <p:cNvGrpSpPr/>
            <p:nvPr/>
          </p:nvGrpSpPr>
          <p:grpSpPr>
            <a:xfrm>
              <a:off x="3494488" y="1949870"/>
              <a:ext cx="4862112" cy="2796927"/>
              <a:chOff x="319488" y="1949870"/>
              <a:chExt cx="4862112" cy="2796927"/>
            </a:xfrm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9950" y="2389022"/>
                <a:ext cx="4841650" cy="2357775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514950" y="2389023"/>
              <a:ext cx="484165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Auditions in T1 and T2 cities with ex-WWE players as judge. Another 2 to </a:t>
              </a:r>
              <a:r>
                <a:rPr lang="en-US" sz="16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rounds before finals to keep the 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season short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Live audience </a:t>
              </a:r>
              <a:r>
                <a:rPr lang="en-US" sz="1600" b="1" baseline="30000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[1.4]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with voting participation.</a:t>
              </a:r>
              <a:endParaRPr lang="en-US" sz="1600" dirty="0" smtClean="0">
                <a:latin typeface="+mj-lt"/>
              </a:endParaRPr>
            </a:p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Analyzing this, subsequent seasons can be organized in each 1 or 2 years penetrating more cities </a:t>
              </a:r>
              <a:r>
                <a:rPr lang="en-US" sz="1600" baseline="300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[1.6]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Following SmackDown success in embracing 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female participants</a:t>
              </a:r>
              <a:r>
                <a:rPr lang="en-US" sz="1600" b="1" baseline="30000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[1.2]</a:t>
              </a:r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,woman championship can also be brought to the Homeland WWE . 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06789" y="4500080"/>
            <a:ext cx="8049811" cy="2078520"/>
            <a:chOff x="306789" y="4500080"/>
            <a:chExt cx="8049811" cy="207852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35" name="Group 34"/>
            <p:cNvGrpSpPr/>
            <p:nvPr/>
          </p:nvGrpSpPr>
          <p:grpSpPr>
            <a:xfrm>
              <a:off x="319489" y="4500080"/>
              <a:ext cx="8037111" cy="2078520"/>
              <a:chOff x="319489" y="1949870"/>
              <a:chExt cx="8037111" cy="2078520"/>
            </a:xfrm>
          </p:grpSpPr>
          <p:sp>
            <p:nvSpPr>
              <p:cNvPr id="36" name="Round Same Side Corner Rectangle 35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39950" y="2389024"/>
                <a:ext cx="8016650" cy="1639366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306789" y="4988340"/>
              <a:ext cx="395265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600" b="1" baseline="300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  <a:endParaRPr lang="en-US" sz="16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600" b="1" dirty="0" smtClean="0">
                  <a:solidFill>
                    <a:srgbClr val="0288D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600" dirty="0" smtClean="0">
                  <a:solidFill>
                    <a:srgbClr val="0288D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92600" y="5062725"/>
              <a:ext cx="39526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human side of wrestlers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stories can be programmed in Entertainment channels like Sony.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will have to invite giants of the WWE to the finals.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674100" y="2005434"/>
            <a:ext cx="3225132" cy="4573165"/>
            <a:chOff x="8674100" y="2005434"/>
            <a:chExt cx="3225132" cy="4573165"/>
          </a:xfrm>
        </p:grpSpPr>
        <p:sp>
          <p:nvSpPr>
            <p:cNvPr id="38" name="Rectangle 37"/>
            <p:cNvSpPr/>
            <p:nvPr/>
          </p:nvSpPr>
          <p:spPr>
            <a:xfrm>
              <a:off x="8674100" y="2005434"/>
              <a:ext cx="3225132" cy="4573165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932" y="3418677"/>
              <a:ext cx="3110846" cy="2734359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8736932" y="2411288"/>
              <a:ext cx="31108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AB DANGAL HOGA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757134" y="88900"/>
            <a:ext cx="43572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The Homeland WWE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‘Smart Viewing’.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2953102" cy="2796928"/>
            <a:chOff x="319489" y="1949870"/>
            <a:chExt cx="2953102" cy="2796928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2932641" cy="235777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2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339949" y="2469206"/>
            <a:ext cx="29326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As digital will </a:t>
            </a:r>
            <a:r>
              <a:rPr lang="en-US" sz="1400" b="1" dirty="0" smtClean="0">
                <a:solidFill>
                  <a:srgbClr val="F57C00"/>
                </a:solidFill>
                <a:latin typeface="+mj-lt"/>
              </a:rPr>
              <a:t>overtake TV viewership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 India within 2 years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[2.1]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we must focus on improving OTT Services.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Features such as Best Move Replay, Player Profile Viewer, Continue from where one left can be included.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With 260 million Indian using social medias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[2.2]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sharing </a:t>
            </a:r>
            <a:r>
              <a:rPr lang="en-US" sz="1400" b="1" dirty="0" smtClean="0">
                <a:solidFill>
                  <a:srgbClr val="F57C00"/>
                </a:solidFill>
                <a:latin typeface="+mj-lt"/>
              </a:rPr>
              <a:t>GIFs and Memes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 WWE watermark from Sony Liv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 itself.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494488" y="1949870"/>
            <a:ext cx="4862112" cy="3193630"/>
            <a:chOff x="3494488" y="1949870"/>
            <a:chExt cx="4862112" cy="31936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39"/>
            <p:cNvGrpSpPr/>
            <p:nvPr/>
          </p:nvGrpSpPr>
          <p:grpSpPr>
            <a:xfrm>
              <a:off x="3494488" y="1949870"/>
              <a:ext cx="4862112" cy="3193630"/>
              <a:chOff x="319488" y="1949870"/>
              <a:chExt cx="4862112" cy="3193630"/>
            </a:xfrm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9950" y="2389022"/>
                <a:ext cx="4841650" cy="27544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514950" y="2389023"/>
              <a:ext cx="48416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3415699" y="88900"/>
            <a:ext cx="50401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Viewing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39949" y="4917988"/>
            <a:ext cx="8037111" cy="1652956"/>
            <a:chOff x="319489" y="4500080"/>
            <a:chExt cx="8037111" cy="1652956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/>
            <p:cNvGrpSpPr/>
            <p:nvPr/>
          </p:nvGrpSpPr>
          <p:grpSpPr>
            <a:xfrm>
              <a:off x="319489" y="4500080"/>
              <a:ext cx="8037111" cy="1652956"/>
              <a:chOff x="319489" y="1949870"/>
              <a:chExt cx="8037111" cy="1652956"/>
            </a:xfrm>
          </p:grpSpPr>
          <p:sp>
            <p:nvSpPr>
              <p:cNvPr id="63" name="Round Same Side Corner Rectangle 62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39950" y="2389024"/>
                <a:ext cx="8016650" cy="1213802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94662" y="5382790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+mj-lt"/>
              </a:rPr>
              <a:t>From OTT SPNI can </a:t>
            </a:r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gather and analyze info </a:t>
            </a:r>
            <a:r>
              <a:rPr lang="en-US" sz="1400" dirty="0" smtClean="0">
                <a:latin typeface="+mj-lt"/>
              </a:rPr>
              <a:t>such as which part of the match, which match, at what time, from which region is viewed or liked. This will help SPNI keep a track of the content quality and audience based suggestions.</a:t>
            </a:r>
            <a:endParaRPr lang="en-US" sz="14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98353" y="5366914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Pocket Friendly on-boarding</a:t>
            </a:r>
            <a:r>
              <a:rPr lang="en-US" sz="1400" dirty="0" smtClean="0">
                <a:solidFill>
                  <a:srgbClr val="0288D1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will attract more viewers compared to other expensive OTT competitors. Later revenue can be generated with Prime content from persisting users along with advertisement.</a:t>
            </a:r>
            <a:endParaRPr lang="en-US" sz="1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21473" y="2057682"/>
            <a:ext cx="3121619" cy="4478782"/>
            <a:chOff x="8721473" y="2057682"/>
            <a:chExt cx="3121619" cy="44787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473" y="2057682"/>
              <a:ext cx="3121619" cy="2069388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8721473" y="3543173"/>
              <a:ext cx="3110846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GoT, Narcos, HoC HEY, TERE PAAS KYA HEY?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473" y="4552734"/>
              <a:ext cx="3110846" cy="16002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731243" y="5951689"/>
              <a:ext cx="31108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557845" y="2373528"/>
            <a:ext cx="46842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Advertisement of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match clips </a:t>
            </a:r>
            <a:r>
              <a:rPr lang="en-US" sz="1600" dirty="0" smtClean="0">
                <a:latin typeface="+mj-lt"/>
              </a:rPr>
              <a:t>in other OTTs and YouTube.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WWE Superstars endorsing about Sony Liv .</a:t>
            </a: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A step ahead in Technology </a:t>
            </a:r>
            <a:r>
              <a:rPr lang="en-US" sz="1600" dirty="0" smtClean="0">
                <a:latin typeface="+mj-lt"/>
              </a:rPr>
              <a:t>message can be passed to attracting younger audience.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Frequent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player interaction for fans</a:t>
            </a:r>
            <a:r>
              <a:rPr lang="en-US" sz="1600" dirty="0" smtClean="0">
                <a:latin typeface="+mj-lt"/>
              </a:rPr>
              <a:t> through the application.</a:t>
            </a: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View credits </a:t>
            </a:r>
            <a:r>
              <a:rPr lang="en-US" sz="1600" dirty="0" smtClean="0">
                <a:latin typeface="+mj-lt"/>
              </a:rPr>
              <a:t>count and monthly freebies for viewers with higher credits.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After popularizing,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exclusivity</a:t>
            </a:r>
            <a:r>
              <a:rPr lang="en-US" sz="1600" dirty="0" smtClean="0">
                <a:latin typeface="+mj-lt"/>
              </a:rPr>
              <a:t> to own OTT platform will help in sustaining viewership.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8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malls, nukkads and cafes.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3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29386" y="38100"/>
            <a:ext cx="5780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Entertainment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19489" y="5057687"/>
            <a:ext cx="8037111" cy="1520912"/>
            <a:chOff x="319489" y="4500080"/>
            <a:chExt cx="8037111" cy="1520912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/>
            <p:cNvGrpSpPr/>
            <p:nvPr/>
          </p:nvGrpSpPr>
          <p:grpSpPr>
            <a:xfrm>
              <a:off x="319489" y="4500080"/>
              <a:ext cx="8037111" cy="1520912"/>
              <a:chOff x="319489" y="1949870"/>
              <a:chExt cx="8037111" cy="1520912"/>
            </a:xfrm>
          </p:grpSpPr>
          <p:sp>
            <p:nvSpPr>
              <p:cNvPr id="46" name="Round Same Side Corner Rectangle 45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9950" y="2389024"/>
                <a:ext cx="8016650" cy="108175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0835"/>
            <a:ext cx="342900" cy="34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677" y="5496841"/>
            <a:ext cx="407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- SPNI can project other shows with </a:t>
            </a:r>
            <a:r>
              <a:rPr lang="en-US" sz="1600" b="1" dirty="0" smtClean="0">
                <a:solidFill>
                  <a:srgbClr val="0288D1"/>
                </a:solidFill>
              </a:rPr>
              <a:t>teasers and trailers </a:t>
            </a:r>
            <a:r>
              <a:rPr lang="en-US" sz="1600" dirty="0" smtClean="0"/>
              <a:t>to make hype.</a:t>
            </a:r>
          </a:p>
          <a:p>
            <a:pPr algn="just"/>
            <a:r>
              <a:rPr lang="en-US" sz="1600" dirty="0" smtClean="0"/>
              <a:t>- Street Previews will create more audience who are not aware in WWE in TV or OTT.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2077" y="5478792"/>
            <a:ext cx="376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- Perception of WWE as </a:t>
            </a:r>
            <a:r>
              <a:rPr lang="en-US" sz="1600" b="1" dirty="0" smtClean="0">
                <a:solidFill>
                  <a:srgbClr val="0288D1"/>
                </a:solidFill>
              </a:rPr>
              <a:t>an elite audience </a:t>
            </a:r>
            <a:r>
              <a:rPr lang="en-US" sz="1600" dirty="0" smtClean="0"/>
              <a:t>show will change.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19489" y="1949870"/>
            <a:ext cx="2953102" cy="2860416"/>
            <a:chOff x="319489" y="1949870"/>
            <a:chExt cx="2953102" cy="2860416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 Same Side Corner Rectangle 6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9950" y="2389024"/>
              <a:ext cx="2932641" cy="2421262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377382" y="2435886"/>
            <a:ext cx="29326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The new age consumers want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experiences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not things </a:t>
            </a:r>
            <a:r>
              <a:rPr lang="en-US" sz="16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[3.1]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As the demand of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ive matches can not be full filled an alternative is creating broadcast hubs for interesting matches.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Spare times are on the verge of extinction, this idea will help the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multi-tasking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generation </a:t>
            </a:r>
            <a:r>
              <a:rPr lang="en-US" sz="16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[3.2]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2" y="2005435"/>
            <a:ext cx="342900" cy="3429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494488" y="1949870"/>
            <a:ext cx="4862112" cy="3193630"/>
            <a:chOff x="3494488" y="1949870"/>
            <a:chExt cx="4862112" cy="31936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68" name="Group 67"/>
            <p:cNvGrpSpPr/>
            <p:nvPr/>
          </p:nvGrpSpPr>
          <p:grpSpPr>
            <a:xfrm>
              <a:off x="3494488" y="1949870"/>
              <a:ext cx="4862112" cy="3193630"/>
              <a:chOff x="319488" y="1949870"/>
              <a:chExt cx="4862112" cy="3193630"/>
            </a:xfrm>
          </p:grpSpPr>
          <p:sp>
            <p:nvSpPr>
              <p:cNvPr id="71" name="Round Same Side Corner Rectangle 7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39950" y="2389022"/>
                <a:ext cx="4841650" cy="27544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514950" y="2389023"/>
              <a:ext cx="48416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615491" y="2435886"/>
            <a:ext cx="4728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Providing small cafes and restaurants with big screen TVs or Projector.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Initial investment can be done in partnership with multinational food and beverages company like </a:t>
            </a:r>
            <a:r>
              <a:rPr lang="en-US" sz="1600" b="1" dirty="0" smtClean="0">
                <a:solidFill>
                  <a:srgbClr val="7CB342"/>
                </a:solidFill>
              </a:rPr>
              <a:t>Coke and Pepsi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WWE Superstars touring multiple cities and </a:t>
            </a:r>
            <a:r>
              <a:rPr lang="en-US" sz="1600" b="1" dirty="0" smtClean="0">
                <a:solidFill>
                  <a:srgbClr val="7CB342"/>
                </a:solidFill>
              </a:rPr>
              <a:t>inaugurating these screen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Tie up with </a:t>
            </a:r>
            <a:r>
              <a:rPr lang="en-US" sz="1600" b="1" dirty="0" smtClean="0">
                <a:solidFill>
                  <a:srgbClr val="7CB342"/>
                </a:solidFill>
              </a:rPr>
              <a:t>ageing Cinemas </a:t>
            </a:r>
            <a:r>
              <a:rPr lang="en-US" sz="1600" b="1" baseline="30000" dirty="0" smtClean="0">
                <a:solidFill>
                  <a:srgbClr val="7CB342"/>
                </a:solidFill>
              </a:rPr>
              <a:t>[3.3]</a:t>
            </a:r>
            <a:r>
              <a:rPr lang="en-US" sz="1600" b="1" dirty="0" smtClean="0">
                <a:solidFill>
                  <a:srgbClr val="7CB342"/>
                </a:solidFill>
              </a:rPr>
              <a:t> </a:t>
            </a:r>
            <a:r>
              <a:rPr lang="en-US" sz="1600" dirty="0" smtClean="0"/>
              <a:t>and theaters of Tier – 3 and 4 cities. And weekdays multiplex previews in big cities.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615" y="3246660"/>
            <a:ext cx="3133478" cy="208898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684214" y="5410149"/>
            <a:ext cx="318961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KHA </a:t>
            </a:r>
            <a:r>
              <a:rPr lang="en-US" sz="3200" b="1" dirty="0" err="1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KHA</a:t>
            </a:r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KE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DEKHENGE</a:t>
            </a:r>
            <a:endParaRPr 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84215" y="2098426"/>
            <a:ext cx="318961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trike="sngStrike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KAH </a:t>
            </a:r>
            <a:r>
              <a:rPr lang="en-US" sz="3200" b="1" strike="sngStrike" dirty="0" err="1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KAH</a:t>
            </a:r>
            <a:r>
              <a:rPr lang="en-US" sz="3200" b="1" strike="sngStrike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KE LENGE</a:t>
            </a:r>
            <a:endParaRPr lang="en-US" sz="3200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3333226" cy="2711030"/>
            <a:chOff x="319489" y="1949870"/>
            <a:chExt cx="3333226" cy="27110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3312765" cy="227187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4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4365" y="88900"/>
            <a:ext cx="5182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India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4662" y="2422411"/>
            <a:ext cx="31649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only one tenth of Indian understand Western English </a:t>
            </a:r>
            <a:r>
              <a:rPr lang="en-US" sz="1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[4.1]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visuals without audio makes less attractive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Places where WWE is popular i.e. Gujarat, Maharashtra, Tamilnadu And AP combined has about a population 400 million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[4.2]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crowd this large can be pleased with regional commentary.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19489" y="4917987"/>
            <a:ext cx="8037111" cy="1660612"/>
            <a:chOff x="319489" y="4500080"/>
            <a:chExt cx="8037111" cy="1660612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72" name="Group 71"/>
            <p:cNvGrpSpPr/>
            <p:nvPr/>
          </p:nvGrpSpPr>
          <p:grpSpPr>
            <a:xfrm>
              <a:off x="319489" y="4500080"/>
              <a:ext cx="8037111" cy="1660612"/>
              <a:chOff x="319489" y="1949870"/>
              <a:chExt cx="8037111" cy="1660612"/>
            </a:xfrm>
          </p:grpSpPr>
          <p:sp>
            <p:nvSpPr>
              <p:cNvPr id="74" name="Round Same Side Corner Rectangle 73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9950" y="2389024"/>
                <a:ext cx="8016650" cy="122145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94662" y="5382790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Collecting user choices, TV polls and questionnaires raised in these shows in Sony Liv app during these shows.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Regional commentary will penetrate market in rural; regional aspiration in WWE will go up.</a:t>
            </a:r>
            <a:endParaRPr lang="en-US" sz="14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5653" y="5366914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The insurance of post retirement period for the veteran wrestlers will encourage many newcomers to choose WWE as a career choice.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Trained Indian language commentators can further assist in broadcasting other sports.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21015" y="1974181"/>
            <a:ext cx="4862112" cy="3193630"/>
            <a:chOff x="3494488" y="1949870"/>
            <a:chExt cx="4862112" cy="3193630"/>
          </a:xfrm>
        </p:grpSpPr>
        <p:grpSp>
          <p:nvGrpSpPr>
            <p:cNvPr id="78" name="Group 77"/>
            <p:cNvGrpSpPr/>
            <p:nvPr/>
          </p:nvGrpSpPr>
          <p:grpSpPr>
            <a:xfrm>
              <a:off x="3494488" y="1949870"/>
              <a:ext cx="4862112" cy="3193630"/>
              <a:chOff x="3494488" y="1949870"/>
              <a:chExt cx="4862112" cy="3193630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9" name="Group 78"/>
              <p:cNvGrpSpPr/>
              <p:nvPr/>
            </p:nvGrpSpPr>
            <p:grpSpPr>
              <a:xfrm>
                <a:off x="3494488" y="1949870"/>
                <a:ext cx="4341412" cy="3193630"/>
                <a:chOff x="319488" y="1949870"/>
                <a:chExt cx="4341412" cy="3193630"/>
              </a:xfrm>
            </p:grpSpPr>
            <p:sp>
              <p:nvSpPr>
                <p:cNvPr id="82" name="Round Same Side Corner Rectangle 81"/>
                <p:cNvSpPr/>
                <p:nvPr/>
              </p:nvSpPr>
              <p:spPr>
                <a:xfrm>
                  <a:off x="319488" y="1949870"/>
                  <a:ext cx="4112812" cy="421105"/>
                </a:xfrm>
                <a:prstGeom prst="round2SameRect">
                  <a:avLst/>
                </a:prstGeom>
                <a:solidFill>
                  <a:srgbClr val="7CB34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 Launch &amp; Sustenance Strategies 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39950" y="2389022"/>
                  <a:ext cx="4320950" cy="2754478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7CB34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3514950" y="2389023"/>
                <a:ext cx="48416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5491" y="2031478"/>
                <a:ext cx="321509" cy="321509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3615491" y="2435886"/>
              <a:ext cx="38521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Commentary in Telegu, Marathi, Gujurati, Tamil and Punjabi as these are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hotspots</a:t>
              </a:r>
              <a:r>
                <a:rPr lang="en-US" sz="1600" dirty="0" smtClean="0"/>
                <a:t>. 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Bollywood superstars, legends from other sports can be invited to pre-match shows.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If RC succeeds, experimenting with even more regional languages can be done.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Broadcasting WWE in SPNI’s other regional channels like Sony Marathi.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32" y="2614517"/>
            <a:ext cx="3118860" cy="133201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736932" y="2055688"/>
            <a:ext cx="31108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MAA TERI BOHU</a:t>
            </a:r>
            <a:endParaRPr 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54" y="4455106"/>
            <a:ext cx="3107375" cy="130606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724232" y="5710374"/>
            <a:ext cx="311084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AREY YEH TOH HINDI BOLTI HEY</a:t>
            </a:r>
            <a:r>
              <a: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  <a:endParaRPr lang="en-US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736932" y="3908431"/>
            <a:ext cx="31108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NAMASTE MAAJI!</a:t>
            </a:r>
            <a:endParaRPr 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903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45</cp:revision>
  <dcterms:created xsi:type="dcterms:W3CDTF">2018-08-19T10:20:07Z</dcterms:created>
  <dcterms:modified xsi:type="dcterms:W3CDTF">2018-08-20T13:36:47Z</dcterms:modified>
</cp:coreProperties>
</file>