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B342"/>
    <a:srgbClr val="F57C00"/>
    <a:srgbClr val="0288D1"/>
    <a:srgbClr val="C2185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93" d="100"/>
          <a:sy n="93" d="100"/>
        </p:scale>
        <p:origin x="31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3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BF98-A9A2-48BA-9A9F-DF6AE17CFACB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F749C-F25E-417C-B398-FEFAB170F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6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BF98-A9A2-48BA-9A9F-DF6AE17CFACB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F749C-F25E-417C-B398-FEFAB170F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91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BF98-A9A2-48BA-9A9F-DF6AE17CFACB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F749C-F25E-417C-B398-FEFAB170F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59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BF98-A9A2-48BA-9A9F-DF6AE17CFACB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F749C-F25E-417C-B398-FEFAB170F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1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BF98-A9A2-48BA-9A9F-DF6AE17CFACB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F749C-F25E-417C-B398-FEFAB170F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64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BF98-A9A2-48BA-9A9F-DF6AE17CFACB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F749C-F25E-417C-B398-FEFAB170F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BF98-A9A2-48BA-9A9F-DF6AE17CFACB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F749C-F25E-417C-B398-FEFAB170F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14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BF98-A9A2-48BA-9A9F-DF6AE17CFACB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F749C-F25E-417C-B398-FEFAB170F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24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BF98-A9A2-48BA-9A9F-DF6AE17CFACB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F749C-F25E-417C-B398-FEFAB170F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BF98-A9A2-48BA-9A9F-DF6AE17CFACB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F749C-F25E-417C-B398-FEFAB170F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4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BF98-A9A2-48BA-9A9F-DF6AE17CFACB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F749C-F25E-417C-B398-FEFAB170F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12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BBF98-A9A2-48BA-9A9F-DF6AE17CFACB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F749C-F25E-417C-B398-FEFAB170F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4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65684" y="88900"/>
            <a:ext cx="634019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Major Issues behind TRP Fall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906018" y="0"/>
            <a:ext cx="937074" cy="9978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381000" dist="38100" dir="78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923152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319489" y="842210"/>
            <a:ext cx="11579743" cy="842210"/>
            <a:chOff x="499880" y="830179"/>
            <a:chExt cx="11435447" cy="842210"/>
          </a:xfrm>
          <a:effectLst>
            <a:outerShdw blurRad="381000" dist="38100" dir="7800000" algn="t" rotWithShape="0">
              <a:prstClr val="black">
                <a:alpha val="40000"/>
              </a:prstClr>
            </a:outerShdw>
          </a:effectLst>
        </p:grpSpPr>
        <p:grpSp>
          <p:nvGrpSpPr>
            <p:cNvPr id="18" name="Group 17"/>
            <p:cNvGrpSpPr/>
            <p:nvPr/>
          </p:nvGrpSpPr>
          <p:grpSpPr>
            <a:xfrm>
              <a:off x="499880" y="830179"/>
              <a:ext cx="11435447" cy="842210"/>
              <a:chOff x="498568" y="830179"/>
              <a:chExt cx="9158050" cy="84221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Rectangle 14"/>
              <p:cNvSpPr/>
              <p:nvPr/>
            </p:nvSpPr>
            <p:spPr>
              <a:xfrm>
                <a:off x="515020" y="1251286"/>
                <a:ext cx="9141598" cy="421103"/>
              </a:xfrm>
              <a:prstGeom prst="rect">
                <a:avLst/>
              </a:prstGeom>
              <a:solidFill>
                <a:schemeClr val="bg1"/>
              </a:solidFill>
              <a:ln w="44450">
                <a:solidFill>
                  <a:srgbClr val="C2185B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A reality show to find next India’s next wrestling superstar who’ll </a:t>
                </a:r>
                <a:r>
                  <a:rPr lang="en-US" b="1" dirty="0" smtClean="0">
                    <a:solidFill>
                      <a:srgbClr val="C2185B"/>
                    </a:solidFill>
                    <a:latin typeface="+mj-lt"/>
                  </a:rPr>
                  <a:t>represent India</a:t>
                </a:r>
                <a:r>
                  <a:rPr lang="en-US" dirty="0" smtClean="0">
                    <a:solidFill>
                      <a:srgbClr val="C2185B"/>
                    </a:solidFill>
                    <a:latin typeface="+mj-lt"/>
                  </a:rPr>
                  <a:t> </a:t>
                </a:r>
                <a:r>
                  <a:rPr 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international WWE events. </a:t>
                </a:r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17" name="Round Same Side Corner Rectangle 16"/>
              <p:cNvSpPr/>
              <p:nvPr/>
            </p:nvSpPr>
            <p:spPr>
              <a:xfrm>
                <a:off x="498568" y="830179"/>
                <a:ext cx="1600200" cy="421105"/>
              </a:xfrm>
              <a:prstGeom prst="round2SameRect">
                <a:avLst/>
              </a:prstGeom>
              <a:solidFill>
                <a:srgbClr val="C21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latin typeface="Agency FB" panose="020B0503020202020204" pitchFamily="34" charset="0"/>
                    <a:cs typeface="Aharoni" panose="02010803020104030203" pitchFamily="2" charset="-79"/>
                  </a:rPr>
                  <a:t>     The Idea</a:t>
                </a:r>
                <a:endParaRPr lang="en-US" dirty="0">
                  <a:latin typeface="Agency FB" panose="020B0503020202020204" pitchFamily="34" charset="0"/>
                  <a:cs typeface="Aharoni" panose="02010803020104030203" pitchFamily="2" charset="-79"/>
                </a:endParaRPr>
              </a:p>
            </p:txBody>
          </p:sp>
        </p:grp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641" y="854243"/>
              <a:ext cx="393982" cy="385763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319489" y="1949870"/>
            <a:ext cx="2953102" cy="2295260"/>
            <a:chOff x="319489" y="1949870"/>
            <a:chExt cx="2953102" cy="2295260"/>
          </a:xfrm>
          <a:effectLst>
            <a:outerShdw blurRad="381000" dist="38100" dir="7800000" algn="t" rotWithShape="0">
              <a:prstClr val="black">
                <a:alpha val="40000"/>
              </a:prstClr>
            </a:outerShdw>
          </a:effectLst>
        </p:grpSpPr>
        <p:sp>
          <p:nvSpPr>
            <p:cNvPr id="23" name="Round Same Side Corner Rectangle 22"/>
            <p:cNvSpPr/>
            <p:nvPr/>
          </p:nvSpPr>
          <p:spPr>
            <a:xfrm>
              <a:off x="319489" y="1949870"/>
              <a:ext cx="2671012" cy="421105"/>
            </a:xfrm>
            <a:prstGeom prst="round2SameRect">
              <a:avLst/>
            </a:prstGeom>
            <a:solidFill>
              <a:srgbClr val="F57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Agency FB" panose="020B0503020202020204" pitchFamily="34" charset="0"/>
                  <a:cs typeface="Aharoni" panose="02010803020104030203" pitchFamily="2" charset="-79"/>
                </a:rPr>
                <a:t>The Insights</a:t>
              </a:r>
              <a:endParaRPr lang="en-US" dirty="0">
                <a:latin typeface="Agency FB" panose="020B05030202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39950" y="2389024"/>
              <a:ext cx="2932641" cy="1856106"/>
            </a:xfrm>
            <a:prstGeom prst="rect">
              <a:avLst/>
            </a:prstGeom>
            <a:solidFill>
              <a:schemeClr val="bg1"/>
            </a:solidFill>
            <a:ln w="44450">
              <a:solidFill>
                <a:srgbClr val="F57C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10906018" y="0"/>
            <a:ext cx="937074" cy="9978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381000" dist="38100" dir="78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Agency FB" panose="020B0503020202020204" pitchFamily="34" charset="0"/>
              </a:rPr>
              <a:t>1</a:t>
            </a:r>
            <a:endParaRPr lang="en-US" sz="3600" b="1" dirty="0"/>
          </a:p>
        </p:txBody>
      </p:sp>
      <p:sp>
        <p:nvSpPr>
          <p:cNvPr id="30" name="Rectangle 29"/>
          <p:cNvSpPr/>
          <p:nvPr/>
        </p:nvSpPr>
        <p:spPr>
          <a:xfrm>
            <a:off x="339950" y="2429247"/>
            <a:ext cx="293264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Popular reality shows claiming audience as high as 114 millions </a:t>
            </a:r>
            <a:r>
              <a:rPr lang="en-US" sz="1600" b="1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[1.1, 1.3]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and the absence of any popular </a:t>
            </a:r>
            <a:r>
              <a:rPr lang="en-US" sz="1600" b="1" dirty="0" smtClean="0">
                <a:solidFill>
                  <a:srgbClr val="F57C00"/>
                </a:solidFill>
                <a:latin typeface="+mj-lt"/>
              </a:rPr>
              <a:t>sports reality shows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; WWE Homeland India can be expected to attract viewers from many taste.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72" y="2005435"/>
            <a:ext cx="342900" cy="342900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8674100" y="2005434"/>
            <a:ext cx="3225132" cy="4573165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  <a:effectLst>
            <a:outerShdw blurRad="381000" dist="38100" dir="78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4373739" y="5064540"/>
            <a:ext cx="0" cy="142240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3494488" y="1949870"/>
            <a:ext cx="4862112" cy="2796927"/>
            <a:chOff x="3494488" y="1949870"/>
            <a:chExt cx="4862112" cy="2796927"/>
          </a:xfrm>
          <a:effectLst>
            <a:outerShdw blurRad="381000" dist="38100" dir="7800000" algn="t" rotWithShape="0">
              <a:prstClr val="black">
                <a:alpha val="40000"/>
              </a:prstClr>
            </a:outerShdw>
          </a:effectLst>
        </p:grpSpPr>
        <p:grpSp>
          <p:nvGrpSpPr>
            <p:cNvPr id="40" name="Group 39"/>
            <p:cNvGrpSpPr/>
            <p:nvPr/>
          </p:nvGrpSpPr>
          <p:grpSpPr>
            <a:xfrm>
              <a:off x="3494488" y="1949870"/>
              <a:ext cx="4862112" cy="2796927"/>
              <a:chOff x="319488" y="1949870"/>
              <a:chExt cx="4862112" cy="2796927"/>
            </a:xfrm>
          </p:grpSpPr>
          <p:sp>
            <p:nvSpPr>
              <p:cNvPr id="41" name="Round Same Side Corner Rectangle 40"/>
              <p:cNvSpPr/>
              <p:nvPr/>
            </p:nvSpPr>
            <p:spPr>
              <a:xfrm>
                <a:off x="319488" y="1949870"/>
                <a:ext cx="4112812" cy="421105"/>
              </a:xfrm>
              <a:prstGeom prst="round2SameRect">
                <a:avLst/>
              </a:prstGeom>
              <a:solidFill>
                <a:srgbClr val="7CB34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latin typeface="Agency FB" panose="020B0503020202020204" pitchFamily="34" charset="0"/>
                    <a:cs typeface="Aharoni" panose="02010803020104030203" pitchFamily="2" charset="-79"/>
                  </a:rPr>
                  <a:t>   Launch &amp; Sustenance Strategies </a:t>
                </a:r>
                <a:endParaRPr lang="en-US" dirty="0">
                  <a:latin typeface="Agency FB" panose="020B0503020202020204" pitchFamily="34" charset="0"/>
                  <a:cs typeface="Aharoni" panose="02010803020104030203" pitchFamily="2" charset="-79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39950" y="2389022"/>
                <a:ext cx="4841650" cy="2357775"/>
              </a:xfrm>
              <a:prstGeom prst="rect">
                <a:avLst/>
              </a:prstGeom>
              <a:solidFill>
                <a:schemeClr val="bg1"/>
              </a:solidFill>
              <a:ln w="44450">
                <a:solidFill>
                  <a:srgbClr val="7CB342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49" name="Rectangle 48"/>
            <p:cNvSpPr/>
            <p:nvPr/>
          </p:nvSpPr>
          <p:spPr>
            <a:xfrm>
              <a:off x="3514950" y="2389023"/>
              <a:ext cx="4841650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 algn="just">
                <a:buAutoNum type="arabicPeriod"/>
              </a:pPr>
              <a:r>
                <a:rPr lang="en-US" sz="1600" dirty="0" smtClean="0"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Auditions in T1 and T2 cities with ex-WWE players as judge. Another 2 to </a:t>
              </a:r>
              <a:r>
                <a:rPr lang="en-US" sz="1600" dirty="0"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  <a:r>
                <a:rPr lang="en-US" sz="1600" dirty="0" smtClean="0"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 rounds before finals to keep the </a:t>
              </a:r>
              <a:r>
                <a:rPr lang="en-US" sz="1600" b="1" dirty="0" smtClean="0">
                  <a:solidFill>
                    <a:srgbClr val="7CB342"/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season short</a:t>
              </a:r>
              <a:r>
                <a:rPr lang="en-US" sz="1600" dirty="0" smtClean="0"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</a:p>
            <a:p>
              <a:pPr marL="342900" indent="-342900" algn="just">
                <a:buAutoNum type="arabicPeriod"/>
              </a:pPr>
              <a:r>
                <a:rPr lang="en-US" sz="1600" b="1" dirty="0" smtClean="0">
                  <a:solidFill>
                    <a:srgbClr val="7CB342"/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Live audience </a:t>
              </a:r>
              <a:r>
                <a:rPr lang="en-US" sz="1600" b="1" baseline="30000" dirty="0" smtClean="0">
                  <a:solidFill>
                    <a:srgbClr val="7CB342"/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[1.4]</a:t>
              </a:r>
              <a:r>
                <a:rPr lang="en-US" sz="1600" b="1" dirty="0" smtClean="0">
                  <a:solidFill>
                    <a:srgbClr val="7CB342"/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dirty="0" smtClean="0"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with voting participation.</a:t>
              </a:r>
              <a:endParaRPr lang="en-US" sz="1600" dirty="0" smtClean="0">
                <a:latin typeface="+mj-lt"/>
              </a:endParaRPr>
            </a:p>
            <a:p>
              <a:pPr marL="342900" indent="-342900" algn="just">
                <a:buAutoNum type="arabicPeriod"/>
              </a:pPr>
              <a:r>
                <a:rPr lang="en-US" sz="1600" dirty="0" smtClean="0"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Analyzing this, subsequent seasons can be organized in each 1 or 2 years penetrating more cities </a:t>
              </a:r>
              <a:r>
                <a:rPr lang="en-US" sz="1600" baseline="30000" dirty="0" smtClean="0"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[1.6]</a:t>
              </a:r>
              <a:r>
                <a:rPr lang="en-US" sz="1600" dirty="0" smtClean="0"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</a:p>
            <a:p>
              <a:pPr marL="342900" indent="-342900" algn="just">
                <a:buAutoNum type="arabicPeriod"/>
              </a:pPr>
              <a:r>
                <a:rPr lang="en-US" sz="1600" dirty="0" smtClean="0"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Following SmackDown success in embracing </a:t>
              </a:r>
              <a:r>
                <a:rPr lang="en-US" sz="1600" b="1" dirty="0" smtClean="0">
                  <a:solidFill>
                    <a:srgbClr val="7CB342"/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female participants</a:t>
              </a:r>
              <a:r>
                <a:rPr lang="en-US" sz="1600" b="1" baseline="30000" dirty="0" smtClean="0">
                  <a:solidFill>
                    <a:srgbClr val="7CB342"/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[1.2]</a:t>
              </a:r>
              <a:r>
                <a:rPr lang="en-US" sz="1600" b="1" dirty="0" smtClean="0">
                  <a:solidFill>
                    <a:schemeClr val="accent6">
                      <a:lumMod val="75000"/>
                    </a:schemeClr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dirty="0" smtClean="0"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,woman championship can also be brought to the Homeland WWE . </a:t>
              </a:r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5491" y="2031478"/>
              <a:ext cx="321509" cy="321509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306789" y="4500080"/>
            <a:ext cx="8049811" cy="2078520"/>
            <a:chOff x="306789" y="4500080"/>
            <a:chExt cx="8049811" cy="2078520"/>
          </a:xfrm>
          <a:effectLst>
            <a:outerShdw blurRad="381000" dist="38100" dir="7800000" algn="t" rotWithShape="0">
              <a:prstClr val="black">
                <a:alpha val="40000"/>
              </a:prstClr>
            </a:outerShdw>
          </a:effectLst>
        </p:grpSpPr>
        <p:grpSp>
          <p:nvGrpSpPr>
            <p:cNvPr id="35" name="Group 34"/>
            <p:cNvGrpSpPr/>
            <p:nvPr/>
          </p:nvGrpSpPr>
          <p:grpSpPr>
            <a:xfrm>
              <a:off x="319489" y="4500080"/>
              <a:ext cx="8037111" cy="2078520"/>
              <a:chOff x="319489" y="1949870"/>
              <a:chExt cx="8037111" cy="2078520"/>
            </a:xfrm>
          </p:grpSpPr>
          <p:sp>
            <p:nvSpPr>
              <p:cNvPr id="36" name="Round Same Side Corner Rectangle 35"/>
              <p:cNvSpPr/>
              <p:nvPr/>
            </p:nvSpPr>
            <p:spPr>
              <a:xfrm>
                <a:off x="319489" y="1949870"/>
                <a:ext cx="2671012" cy="421105"/>
              </a:xfrm>
              <a:prstGeom prst="round2SameRect">
                <a:avLst/>
              </a:prstGeom>
              <a:solidFill>
                <a:srgbClr val="0288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atin typeface="Agency FB" panose="020B0503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US" sz="2400" dirty="0" smtClean="0">
                    <a:latin typeface="Agency FB" panose="020B0503020202020204" pitchFamily="34" charset="0"/>
                    <a:cs typeface="Aharoni" panose="02010803020104030203" pitchFamily="2" charset="-79"/>
                  </a:rPr>
                  <a:t>  Impact on SPNI</a:t>
                </a:r>
                <a:endParaRPr lang="en-US" dirty="0">
                  <a:latin typeface="Agency FB" panose="020B0503020202020204" pitchFamily="34" charset="0"/>
                  <a:cs typeface="Aharoni" panose="02010803020104030203" pitchFamily="2" charset="-79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39950" y="2389024"/>
                <a:ext cx="8016650" cy="1639366"/>
              </a:xfrm>
              <a:prstGeom prst="rect">
                <a:avLst/>
              </a:prstGeom>
              <a:solidFill>
                <a:schemeClr val="bg1"/>
              </a:solidFill>
              <a:ln w="44450">
                <a:solidFill>
                  <a:srgbClr val="0288D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39" name="Rectangle 38"/>
            <p:cNvSpPr/>
            <p:nvPr/>
          </p:nvSpPr>
          <p:spPr>
            <a:xfrm>
              <a:off x="306789" y="4988340"/>
              <a:ext cx="3952650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buFontTx/>
                <a:buChar char="-"/>
              </a:pPr>
              <a:r>
                <a:rPr lang="en-US" sz="1600" b="1" dirty="0" smtClean="0">
                  <a:solidFill>
                    <a:srgbClr val="0288D1"/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Indian participation </a:t>
              </a:r>
              <a:r>
                <a:rPr lang="en-US" sz="1600" b="1" baseline="30000" dirty="0" smtClean="0">
                  <a:solidFill>
                    <a:srgbClr val="0288D1"/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[1.5]</a:t>
              </a:r>
              <a:r>
                <a:rPr lang="en-US" sz="1600" b="1" dirty="0" smtClean="0">
                  <a:solidFill>
                    <a:srgbClr val="0288D1"/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dirty="0" smtClean="0"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will increase in WWE and consequently their showmanship. </a:t>
              </a:r>
              <a:endParaRPr lang="en-US" sz="16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285750" indent="-285750" algn="just">
                <a:buFontTx/>
                <a:buChar char="-"/>
              </a:pPr>
              <a:r>
                <a:rPr lang="en-US" sz="1600" dirty="0" smtClean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SPNI will have loyal audience as the viewers would have seen the wrestlers journey and </a:t>
              </a:r>
              <a:r>
                <a:rPr lang="en-US" sz="1600" b="1" dirty="0" smtClean="0">
                  <a:solidFill>
                    <a:srgbClr val="0288D1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connected emotionally</a:t>
              </a:r>
              <a:r>
                <a:rPr lang="en-US" sz="1600" dirty="0" smtClean="0">
                  <a:solidFill>
                    <a:srgbClr val="0288D1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endParaRPr lang="en-US" sz="1600" dirty="0">
                <a:solidFill>
                  <a:srgbClr val="0288D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292600" y="5062725"/>
              <a:ext cx="3952650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buFontTx/>
                <a:buChar char="-"/>
              </a:pPr>
              <a:r>
                <a:rPr lang="en-US" sz="1600" dirty="0" smtClean="0"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The </a:t>
              </a:r>
              <a:r>
                <a:rPr lang="en-US" sz="1600" b="1" dirty="0" smtClean="0">
                  <a:solidFill>
                    <a:srgbClr val="0288D1"/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human side of wrestlers </a:t>
              </a:r>
              <a:r>
                <a:rPr lang="en-US" sz="1600" dirty="0" smtClean="0"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stories can be programmed in Entertainment channels like Sony.</a:t>
              </a:r>
            </a:p>
            <a:p>
              <a:pPr marL="285750" indent="-285750" algn="just">
                <a:buFontTx/>
                <a:buChar char="-"/>
              </a:pPr>
              <a:r>
                <a:rPr lang="en-US" sz="1600" dirty="0" smtClean="0"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Sony will have to invite giants of the WWE to the finals.</a:t>
              </a:r>
            </a:p>
          </p:txBody>
        </p: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572" y="4523786"/>
              <a:ext cx="416514" cy="416514"/>
            </a:xfrm>
            <a:prstGeom prst="rect">
              <a:avLst/>
            </a:prstGeom>
          </p:spPr>
        </p:pic>
      </p:grpSp>
      <p:pic>
        <p:nvPicPr>
          <p:cNvPr id="52" name="Picture 5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932" y="3418677"/>
            <a:ext cx="3110846" cy="273435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53" name="TextBox 52"/>
          <p:cNvSpPr txBox="1"/>
          <p:nvPr/>
        </p:nvSpPr>
        <p:spPr>
          <a:xfrm>
            <a:off x="8736932" y="2411288"/>
            <a:ext cx="311084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AB DANGAL HOGA</a:t>
            </a:r>
            <a:endParaRPr lang="en-US" sz="2400" b="1" dirty="0">
              <a:solidFill>
                <a:schemeClr val="bg1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757134" y="88900"/>
            <a:ext cx="435728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The Homeland WWE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54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319489" y="842210"/>
            <a:ext cx="11579743" cy="842210"/>
            <a:chOff x="499880" y="830179"/>
            <a:chExt cx="11435447" cy="842210"/>
          </a:xfrm>
          <a:effectLst>
            <a:outerShdw blurRad="381000" dist="38100" dir="7800000" algn="t" rotWithShape="0">
              <a:prstClr val="black">
                <a:alpha val="40000"/>
              </a:prstClr>
            </a:outerShdw>
          </a:effectLst>
        </p:grpSpPr>
        <p:grpSp>
          <p:nvGrpSpPr>
            <p:cNvPr id="18" name="Group 17"/>
            <p:cNvGrpSpPr/>
            <p:nvPr/>
          </p:nvGrpSpPr>
          <p:grpSpPr>
            <a:xfrm>
              <a:off x="499880" y="830179"/>
              <a:ext cx="11435447" cy="842210"/>
              <a:chOff x="498568" y="830179"/>
              <a:chExt cx="9158050" cy="84221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Rectangle 14"/>
              <p:cNvSpPr/>
              <p:nvPr/>
            </p:nvSpPr>
            <p:spPr>
              <a:xfrm>
                <a:off x="515020" y="1251286"/>
                <a:ext cx="9141598" cy="421103"/>
              </a:xfrm>
              <a:prstGeom prst="rect">
                <a:avLst/>
              </a:prstGeom>
              <a:solidFill>
                <a:schemeClr val="bg1"/>
              </a:solidFill>
              <a:ln w="44450">
                <a:solidFill>
                  <a:srgbClr val="C2185B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Providing viewers an alternative to TV through streaming media with advance features for ‘Smart Viewing’.</a:t>
                </a:r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17" name="Round Same Side Corner Rectangle 16"/>
              <p:cNvSpPr/>
              <p:nvPr/>
            </p:nvSpPr>
            <p:spPr>
              <a:xfrm>
                <a:off x="498568" y="830179"/>
                <a:ext cx="1600200" cy="421105"/>
              </a:xfrm>
              <a:prstGeom prst="round2SameRect">
                <a:avLst/>
              </a:prstGeom>
              <a:solidFill>
                <a:srgbClr val="C21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latin typeface="Agency FB" panose="020B0503020202020204" pitchFamily="34" charset="0"/>
                    <a:cs typeface="Aharoni" panose="02010803020104030203" pitchFamily="2" charset="-79"/>
                  </a:rPr>
                  <a:t>     The Idea</a:t>
                </a:r>
                <a:endParaRPr lang="en-US" dirty="0">
                  <a:latin typeface="Agency FB" panose="020B0503020202020204" pitchFamily="34" charset="0"/>
                  <a:cs typeface="Aharoni" panose="02010803020104030203" pitchFamily="2" charset="-79"/>
                </a:endParaRPr>
              </a:p>
            </p:txBody>
          </p:sp>
        </p:grp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641" y="854243"/>
              <a:ext cx="393982" cy="385763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319489" y="1949870"/>
            <a:ext cx="2953102" cy="2796928"/>
            <a:chOff x="319489" y="1949870"/>
            <a:chExt cx="2953102" cy="2796928"/>
          </a:xfrm>
          <a:effectLst>
            <a:outerShdw blurRad="381000" dist="38100" dir="7800000" algn="t" rotWithShape="0">
              <a:prstClr val="black">
                <a:alpha val="40000"/>
              </a:prstClr>
            </a:outerShdw>
          </a:effectLst>
        </p:grpSpPr>
        <p:sp>
          <p:nvSpPr>
            <p:cNvPr id="23" name="Round Same Side Corner Rectangle 22"/>
            <p:cNvSpPr/>
            <p:nvPr/>
          </p:nvSpPr>
          <p:spPr>
            <a:xfrm>
              <a:off x="319489" y="1949870"/>
              <a:ext cx="2671012" cy="421105"/>
            </a:xfrm>
            <a:prstGeom prst="round2SameRect">
              <a:avLst/>
            </a:prstGeom>
            <a:solidFill>
              <a:srgbClr val="F57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Agency FB" panose="020B0503020202020204" pitchFamily="34" charset="0"/>
                  <a:cs typeface="Aharoni" panose="02010803020104030203" pitchFamily="2" charset="-79"/>
                </a:rPr>
                <a:t>The Insights</a:t>
              </a:r>
              <a:endParaRPr lang="en-US" dirty="0">
                <a:latin typeface="Agency FB" panose="020B05030202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39950" y="2389024"/>
              <a:ext cx="2932641" cy="2357774"/>
            </a:xfrm>
            <a:prstGeom prst="rect">
              <a:avLst/>
            </a:prstGeom>
            <a:solidFill>
              <a:schemeClr val="bg1"/>
            </a:solidFill>
            <a:ln w="44450">
              <a:solidFill>
                <a:srgbClr val="F57C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10906018" y="0"/>
            <a:ext cx="937074" cy="9978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381000" dist="38100" dir="78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atin typeface="Agency FB" panose="020B0503020202020204" pitchFamily="34" charset="0"/>
              </a:rPr>
              <a:t>2</a:t>
            </a:r>
            <a:endParaRPr lang="en-US" sz="3600" b="1" dirty="0"/>
          </a:p>
        </p:txBody>
      </p:sp>
      <p:sp>
        <p:nvSpPr>
          <p:cNvPr id="30" name="Rectangle 29"/>
          <p:cNvSpPr/>
          <p:nvPr/>
        </p:nvSpPr>
        <p:spPr>
          <a:xfrm>
            <a:off x="339949" y="2469206"/>
            <a:ext cx="293264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- As digital will </a:t>
            </a:r>
            <a:r>
              <a:rPr lang="en-US" sz="1400" b="1" dirty="0" smtClean="0">
                <a:solidFill>
                  <a:srgbClr val="F57C00"/>
                </a:solidFill>
                <a:latin typeface="+mj-lt"/>
              </a:rPr>
              <a:t>overtake TV viewership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in India within 2 years </a:t>
            </a:r>
            <a:r>
              <a:rPr lang="en-US" sz="1400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[2.1]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we must focus on improving OTT Services.</a:t>
            </a:r>
          </a:p>
          <a:p>
            <a:pPr algn="just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- Features such as Best Move Replay, Player Profile Viewer, Continue from where one left can be included.</a:t>
            </a:r>
          </a:p>
          <a:p>
            <a:pPr algn="just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- With 260 million Indian using social medias </a:t>
            </a:r>
            <a:r>
              <a:rPr lang="en-US" sz="1400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[2.2]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, sharing </a:t>
            </a:r>
            <a:r>
              <a:rPr lang="en-US" sz="1400" b="1" dirty="0" smtClean="0">
                <a:solidFill>
                  <a:srgbClr val="F57C00"/>
                </a:solidFill>
                <a:latin typeface="+mj-lt"/>
              </a:rPr>
              <a:t>GIFs and Memes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with WWE watermark from Sony Liv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app itself.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72" y="2005435"/>
            <a:ext cx="342900" cy="342900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8674100" y="2005434"/>
            <a:ext cx="3225132" cy="4573165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  <a:effectLst>
            <a:outerShdw blurRad="381000" dist="38100" dir="78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3494488" y="1949870"/>
            <a:ext cx="4862112" cy="3193630"/>
            <a:chOff x="3494488" y="1949870"/>
            <a:chExt cx="4862112" cy="3193630"/>
          </a:xfrm>
          <a:effectLst>
            <a:outerShdw blurRad="381000" dist="38100" dir="7800000" algn="t" rotWithShape="0">
              <a:prstClr val="black">
                <a:alpha val="40000"/>
              </a:prstClr>
            </a:outerShdw>
          </a:effectLst>
        </p:grpSpPr>
        <p:grpSp>
          <p:nvGrpSpPr>
            <p:cNvPr id="40" name="Group 39"/>
            <p:cNvGrpSpPr/>
            <p:nvPr/>
          </p:nvGrpSpPr>
          <p:grpSpPr>
            <a:xfrm>
              <a:off x="3494488" y="1949870"/>
              <a:ext cx="4862112" cy="3193630"/>
              <a:chOff x="319488" y="1949870"/>
              <a:chExt cx="4862112" cy="3193630"/>
            </a:xfrm>
          </p:grpSpPr>
          <p:sp>
            <p:nvSpPr>
              <p:cNvPr id="41" name="Round Same Side Corner Rectangle 40"/>
              <p:cNvSpPr/>
              <p:nvPr/>
            </p:nvSpPr>
            <p:spPr>
              <a:xfrm>
                <a:off x="319488" y="1949870"/>
                <a:ext cx="4112812" cy="421105"/>
              </a:xfrm>
              <a:prstGeom prst="round2SameRect">
                <a:avLst/>
              </a:prstGeom>
              <a:solidFill>
                <a:srgbClr val="7CB34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latin typeface="Agency FB" panose="020B0503020202020204" pitchFamily="34" charset="0"/>
                    <a:cs typeface="Aharoni" panose="02010803020104030203" pitchFamily="2" charset="-79"/>
                  </a:rPr>
                  <a:t>   Launch &amp; Sustenance Strategies </a:t>
                </a:r>
                <a:endParaRPr lang="en-US" dirty="0">
                  <a:latin typeface="Agency FB" panose="020B0503020202020204" pitchFamily="34" charset="0"/>
                  <a:cs typeface="Aharoni" panose="02010803020104030203" pitchFamily="2" charset="-79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39950" y="2389022"/>
                <a:ext cx="4841650" cy="2754478"/>
              </a:xfrm>
              <a:prstGeom prst="rect">
                <a:avLst/>
              </a:prstGeom>
              <a:solidFill>
                <a:schemeClr val="bg1"/>
              </a:solidFill>
              <a:ln w="44450">
                <a:solidFill>
                  <a:srgbClr val="7CB342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49" name="Rectangle 48"/>
            <p:cNvSpPr/>
            <p:nvPr/>
          </p:nvSpPr>
          <p:spPr>
            <a:xfrm>
              <a:off x="3514950" y="2389023"/>
              <a:ext cx="48416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600" dirty="0" smtClean="0"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5491" y="2031478"/>
              <a:ext cx="321509" cy="321509"/>
            </a:xfrm>
            <a:prstGeom prst="rect">
              <a:avLst/>
            </a:prstGeom>
          </p:spPr>
        </p:pic>
      </p:grpSp>
      <p:sp>
        <p:nvSpPr>
          <p:cNvPr id="61" name="Rectangle 60"/>
          <p:cNvSpPr/>
          <p:nvPr/>
        </p:nvSpPr>
        <p:spPr>
          <a:xfrm>
            <a:off x="3415699" y="88900"/>
            <a:ext cx="504016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OTT for Smart Viewing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339949" y="4917988"/>
            <a:ext cx="8037111" cy="1652956"/>
            <a:chOff x="319489" y="4500080"/>
            <a:chExt cx="8037111" cy="1652956"/>
          </a:xfrm>
          <a:effectLst>
            <a:outerShdw blurRad="381000" dist="38100" dir="7800000" algn="t" rotWithShape="0">
              <a:prstClr val="black">
                <a:alpha val="40000"/>
              </a:prstClr>
            </a:outerShdw>
          </a:effectLst>
        </p:grpSpPr>
        <p:grpSp>
          <p:nvGrpSpPr>
            <p:cNvPr id="56" name="Group 55"/>
            <p:cNvGrpSpPr/>
            <p:nvPr/>
          </p:nvGrpSpPr>
          <p:grpSpPr>
            <a:xfrm>
              <a:off x="319489" y="4500080"/>
              <a:ext cx="8037111" cy="1652956"/>
              <a:chOff x="319489" y="1949870"/>
              <a:chExt cx="8037111" cy="1652956"/>
            </a:xfrm>
          </p:grpSpPr>
          <p:sp>
            <p:nvSpPr>
              <p:cNvPr id="63" name="Round Same Side Corner Rectangle 62"/>
              <p:cNvSpPr/>
              <p:nvPr/>
            </p:nvSpPr>
            <p:spPr>
              <a:xfrm>
                <a:off x="319489" y="1949870"/>
                <a:ext cx="2671012" cy="421105"/>
              </a:xfrm>
              <a:prstGeom prst="round2SameRect">
                <a:avLst/>
              </a:prstGeom>
              <a:solidFill>
                <a:srgbClr val="0288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atin typeface="Agency FB" panose="020B0503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US" sz="2400" dirty="0" smtClean="0">
                    <a:latin typeface="Agency FB" panose="020B0503020202020204" pitchFamily="34" charset="0"/>
                    <a:cs typeface="Aharoni" panose="02010803020104030203" pitchFamily="2" charset="-79"/>
                  </a:rPr>
                  <a:t>  Impact on SPNI</a:t>
                </a:r>
                <a:endParaRPr lang="en-US" dirty="0">
                  <a:latin typeface="Agency FB" panose="020B0503020202020204" pitchFamily="34" charset="0"/>
                  <a:cs typeface="Aharoni" panose="02010803020104030203" pitchFamily="2" charset="-79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339950" y="2389024"/>
                <a:ext cx="8016650" cy="1213802"/>
              </a:xfrm>
              <a:prstGeom prst="rect">
                <a:avLst/>
              </a:prstGeom>
              <a:solidFill>
                <a:schemeClr val="bg1"/>
              </a:solidFill>
              <a:ln w="44450">
                <a:solidFill>
                  <a:srgbClr val="0288D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572" y="4523786"/>
              <a:ext cx="416514" cy="41651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394662" y="5382790"/>
            <a:ext cx="38280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 smtClean="0">
                <a:latin typeface="+mj-lt"/>
              </a:rPr>
              <a:t>From OTT SPNI can </a:t>
            </a:r>
            <a:r>
              <a:rPr lang="en-US" sz="1400" b="1" dirty="0" smtClean="0">
                <a:solidFill>
                  <a:srgbClr val="0288D1"/>
                </a:solidFill>
                <a:latin typeface="+mj-lt"/>
              </a:rPr>
              <a:t>gather and analyze info </a:t>
            </a:r>
            <a:r>
              <a:rPr lang="en-US" sz="1400" dirty="0" smtClean="0">
                <a:latin typeface="+mj-lt"/>
              </a:rPr>
              <a:t>such as which part of the match, which match, at what time, from which region is viewed or liked. This will help SPNI keep a track of the content quality and audience based suggestions.</a:t>
            </a:r>
            <a:endParaRPr lang="en-US" sz="1400" dirty="0">
              <a:latin typeface="+mj-l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398353" y="5366914"/>
            <a:ext cx="38280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 smtClean="0">
                <a:solidFill>
                  <a:srgbClr val="0288D1"/>
                </a:solidFill>
                <a:latin typeface="+mj-lt"/>
              </a:rPr>
              <a:t>Pocket Friendly on-boarding</a:t>
            </a:r>
            <a:r>
              <a:rPr lang="en-US" sz="1400" dirty="0" smtClean="0">
                <a:solidFill>
                  <a:srgbClr val="0288D1"/>
                </a:solidFill>
                <a:latin typeface="+mj-lt"/>
              </a:rPr>
              <a:t> </a:t>
            </a:r>
            <a:r>
              <a:rPr lang="en-US" sz="1400" dirty="0" smtClean="0">
                <a:latin typeface="+mj-lt"/>
              </a:rPr>
              <a:t>will attract more viewers compared to other expensive OTT competitors. Later revenue can be generated with Prime content from persisting users along with advertisement.</a:t>
            </a:r>
            <a:endParaRPr lang="en-US" sz="1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721473" y="2057682"/>
            <a:ext cx="3121619" cy="4478782"/>
            <a:chOff x="8721473" y="2057682"/>
            <a:chExt cx="3121619" cy="447878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1473" y="2057682"/>
              <a:ext cx="3121619" cy="2069388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8721473" y="3543173"/>
              <a:ext cx="3110846" cy="1015663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MERE PASS GoT, Narcos, HoC HEY, TERE PAAS KYA HEY?</a:t>
              </a:r>
              <a:endParaRPr lang="en-US" sz="2400" b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1473" y="4552734"/>
              <a:ext cx="3110846" cy="1600200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8731243" y="5951689"/>
              <a:ext cx="3110846" cy="58477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WWE</a:t>
              </a:r>
              <a:endParaRPr lang="en-US" sz="2400" b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3557845" y="2373528"/>
            <a:ext cx="468422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sz="1600" dirty="0" smtClean="0">
                <a:latin typeface="+mj-lt"/>
              </a:rPr>
              <a:t>Advertisement of </a:t>
            </a:r>
            <a:r>
              <a:rPr lang="en-US" sz="1600" b="1" dirty="0" smtClean="0">
                <a:solidFill>
                  <a:srgbClr val="7CB342"/>
                </a:solidFill>
                <a:latin typeface="+mj-lt"/>
              </a:rPr>
              <a:t>match clips </a:t>
            </a:r>
            <a:r>
              <a:rPr lang="en-US" sz="1600" dirty="0" smtClean="0">
                <a:latin typeface="+mj-lt"/>
              </a:rPr>
              <a:t>in other OTTs and YouTube.</a:t>
            </a:r>
          </a:p>
          <a:p>
            <a:pPr marL="342900" indent="-342900" algn="just">
              <a:buAutoNum type="arabicPeriod"/>
            </a:pPr>
            <a:r>
              <a:rPr lang="en-US" sz="1600" dirty="0" smtClean="0">
                <a:latin typeface="+mj-lt"/>
              </a:rPr>
              <a:t>WWE Superstars endorsing about Sony Liv .</a:t>
            </a:r>
          </a:p>
          <a:p>
            <a:pPr marL="342900" indent="-342900" algn="just">
              <a:buAutoNum type="arabicPeriod"/>
            </a:pPr>
            <a:r>
              <a:rPr lang="en-US" sz="1600" b="1" dirty="0" smtClean="0">
                <a:solidFill>
                  <a:srgbClr val="7CB342"/>
                </a:solidFill>
                <a:latin typeface="+mj-lt"/>
              </a:rPr>
              <a:t>A step ahead in Technology </a:t>
            </a:r>
            <a:r>
              <a:rPr lang="en-US" sz="1600" dirty="0" smtClean="0">
                <a:latin typeface="+mj-lt"/>
              </a:rPr>
              <a:t>message can be passed to attracting younger audience.</a:t>
            </a:r>
          </a:p>
          <a:p>
            <a:pPr marL="342900" indent="-342900" algn="just">
              <a:buAutoNum type="arabicPeriod"/>
            </a:pPr>
            <a:r>
              <a:rPr lang="en-US" sz="1600" dirty="0" smtClean="0">
                <a:latin typeface="+mj-lt"/>
              </a:rPr>
              <a:t>Frequent </a:t>
            </a:r>
            <a:r>
              <a:rPr lang="en-US" sz="1600" b="1" dirty="0" smtClean="0">
                <a:solidFill>
                  <a:srgbClr val="7CB342"/>
                </a:solidFill>
                <a:latin typeface="+mj-lt"/>
              </a:rPr>
              <a:t>player interaction for fans</a:t>
            </a:r>
            <a:r>
              <a:rPr lang="en-US" sz="1600" dirty="0" smtClean="0">
                <a:latin typeface="+mj-lt"/>
              </a:rPr>
              <a:t> through the application.</a:t>
            </a:r>
          </a:p>
          <a:p>
            <a:pPr marL="342900" indent="-342900" algn="just">
              <a:buAutoNum type="arabicPeriod"/>
            </a:pPr>
            <a:r>
              <a:rPr lang="en-US" sz="1600" b="1" dirty="0" smtClean="0">
                <a:solidFill>
                  <a:srgbClr val="7CB342"/>
                </a:solidFill>
                <a:latin typeface="+mj-lt"/>
              </a:rPr>
              <a:t>View credits </a:t>
            </a:r>
            <a:r>
              <a:rPr lang="en-US" sz="1600" dirty="0" smtClean="0">
                <a:latin typeface="+mj-lt"/>
              </a:rPr>
              <a:t>count and monthly freebies for viewers with higher credits.</a:t>
            </a:r>
          </a:p>
          <a:p>
            <a:pPr marL="342900" indent="-342900" algn="just">
              <a:buAutoNum type="arabicPeriod"/>
            </a:pPr>
            <a:r>
              <a:rPr lang="en-US" sz="1600" dirty="0" smtClean="0">
                <a:latin typeface="+mj-lt"/>
              </a:rPr>
              <a:t>After popularizing, </a:t>
            </a:r>
            <a:r>
              <a:rPr lang="en-US" sz="1600" b="1" dirty="0" smtClean="0">
                <a:solidFill>
                  <a:srgbClr val="7CB342"/>
                </a:solidFill>
                <a:latin typeface="+mj-lt"/>
              </a:rPr>
              <a:t>exclusivity</a:t>
            </a:r>
            <a:r>
              <a:rPr lang="en-US" sz="1600" dirty="0" smtClean="0">
                <a:latin typeface="+mj-lt"/>
              </a:rPr>
              <a:t> to own OTT platform will help in sustaining viewership.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81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319489" y="842210"/>
            <a:ext cx="11579743" cy="842210"/>
            <a:chOff x="499880" y="830179"/>
            <a:chExt cx="11435447" cy="842210"/>
          </a:xfrm>
          <a:effectLst>
            <a:outerShdw blurRad="381000" dist="38100" dir="7800000" algn="t" rotWithShape="0">
              <a:prstClr val="black">
                <a:alpha val="40000"/>
              </a:prstClr>
            </a:outerShdw>
          </a:effectLst>
        </p:grpSpPr>
        <p:grpSp>
          <p:nvGrpSpPr>
            <p:cNvPr id="18" name="Group 17"/>
            <p:cNvGrpSpPr/>
            <p:nvPr/>
          </p:nvGrpSpPr>
          <p:grpSpPr>
            <a:xfrm>
              <a:off x="499880" y="830179"/>
              <a:ext cx="11435447" cy="842210"/>
              <a:chOff x="498568" y="830179"/>
              <a:chExt cx="9158050" cy="84221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Rectangle 14"/>
              <p:cNvSpPr/>
              <p:nvPr/>
            </p:nvSpPr>
            <p:spPr>
              <a:xfrm>
                <a:off x="515020" y="1251286"/>
                <a:ext cx="9141598" cy="421103"/>
              </a:xfrm>
              <a:prstGeom prst="rect">
                <a:avLst/>
              </a:prstGeom>
              <a:solidFill>
                <a:schemeClr val="bg1"/>
              </a:solidFill>
              <a:ln w="44450">
                <a:solidFill>
                  <a:srgbClr val="C2185B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Organizing open projector previews of important matches in city centers, malls, nukkads and cafes.</a:t>
                </a:r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17" name="Round Same Side Corner Rectangle 16"/>
              <p:cNvSpPr/>
              <p:nvPr/>
            </p:nvSpPr>
            <p:spPr>
              <a:xfrm>
                <a:off x="498568" y="830179"/>
                <a:ext cx="1600200" cy="421105"/>
              </a:xfrm>
              <a:prstGeom prst="round2SameRect">
                <a:avLst/>
              </a:prstGeom>
              <a:solidFill>
                <a:srgbClr val="C21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latin typeface="Agency FB" panose="020B0503020202020204" pitchFamily="34" charset="0"/>
                    <a:cs typeface="Aharoni" panose="02010803020104030203" pitchFamily="2" charset="-79"/>
                  </a:rPr>
                  <a:t>     The Idea</a:t>
                </a:r>
                <a:endParaRPr lang="en-US" dirty="0">
                  <a:latin typeface="Agency FB" panose="020B0503020202020204" pitchFamily="34" charset="0"/>
                  <a:cs typeface="Aharoni" panose="02010803020104030203" pitchFamily="2" charset="-79"/>
                </a:endParaRPr>
              </a:p>
            </p:txBody>
          </p:sp>
        </p:grp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641" y="854243"/>
              <a:ext cx="393982" cy="385763"/>
            </a:xfrm>
            <a:prstGeom prst="rect">
              <a:avLst/>
            </a:prstGeom>
          </p:spPr>
        </p:pic>
      </p:grpSp>
      <p:sp>
        <p:nvSpPr>
          <p:cNvPr id="28" name="Rectangle 27"/>
          <p:cNvSpPr/>
          <p:nvPr/>
        </p:nvSpPr>
        <p:spPr>
          <a:xfrm>
            <a:off x="10906018" y="0"/>
            <a:ext cx="937074" cy="9978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381000" dist="38100" dir="78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atin typeface="Agency FB" panose="020B0503020202020204" pitchFamily="34" charset="0"/>
              </a:rPr>
              <a:t>3</a:t>
            </a:r>
            <a:endParaRPr lang="en-US" sz="3600" b="1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72" y="2005435"/>
            <a:ext cx="342900" cy="342900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3229386" y="38100"/>
            <a:ext cx="578075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Big Screen Entertainment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319489" y="5057687"/>
            <a:ext cx="8037111" cy="1520912"/>
            <a:chOff x="319489" y="4500080"/>
            <a:chExt cx="8037111" cy="1520912"/>
          </a:xfrm>
          <a:effectLst>
            <a:outerShdw blurRad="381000" dist="38100" dir="7800000" algn="t" rotWithShape="0">
              <a:prstClr val="black">
                <a:alpha val="40000"/>
              </a:prstClr>
            </a:outerShdw>
          </a:effectLst>
        </p:grpSpPr>
        <p:grpSp>
          <p:nvGrpSpPr>
            <p:cNvPr id="43" name="Group 42"/>
            <p:cNvGrpSpPr/>
            <p:nvPr/>
          </p:nvGrpSpPr>
          <p:grpSpPr>
            <a:xfrm>
              <a:off x="319489" y="4500080"/>
              <a:ext cx="8037111" cy="1520912"/>
              <a:chOff x="319489" y="1949870"/>
              <a:chExt cx="8037111" cy="1520912"/>
            </a:xfrm>
          </p:grpSpPr>
          <p:sp>
            <p:nvSpPr>
              <p:cNvPr id="46" name="Round Same Side Corner Rectangle 45"/>
              <p:cNvSpPr/>
              <p:nvPr/>
            </p:nvSpPr>
            <p:spPr>
              <a:xfrm>
                <a:off x="319489" y="1949870"/>
                <a:ext cx="2671012" cy="421105"/>
              </a:xfrm>
              <a:prstGeom prst="round2SameRect">
                <a:avLst/>
              </a:prstGeom>
              <a:solidFill>
                <a:srgbClr val="0288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atin typeface="Agency FB" panose="020B0503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US" sz="2400" dirty="0" smtClean="0">
                    <a:latin typeface="Agency FB" panose="020B0503020202020204" pitchFamily="34" charset="0"/>
                    <a:cs typeface="Aharoni" panose="02010803020104030203" pitchFamily="2" charset="-79"/>
                  </a:rPr>
                  <a:t>  Impact on SPNI</a:t>
                </a:r>
                <a:endParaRPr lang="en-US" dirty="0">
                  <a:latin typeface="Agency FB" panose="020B0503020202020204" pitchFamily="34" charset="0"/>
                  <a:cs typeface="Aharoni" panose="02010803020104030203" pitchFamily="2" charset="-79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339950" y="2389024"/>
                <a:ext cx="8016650" cy="1081758"/>
              </a:xfrm>
              <a:prstGeom prst="rect">
                <a:avLst/>
              </a:prstGeom>
              <a:solidFill>
                <a:schemeClr val="bg1"/>
              </a:solidFill>
              <a:ln w="44450">
                <a:solidFill>
                  <a:srgbClr val="0288D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572" y="4523786"/>
              <a:ext cx="416514" cy="416514"/>
            </a:xfrm>
            <a:prstGeom prst="rect">
              <a:avLst/>
            </a:prstGeom>
          </p:spPr>
        </p:pic>
      </p:grpSp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72" y="2030835"/>
            <a:ext cx="342900" cy="3429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5677" y="5496841"/>
            <a:ext cx="4076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/>
              <a:t>- SPNI can project other shows with </a:t>
            </a:r>
            <a:r>
              <a:rPr lang="en-US" sz="1600" b="1" dirty="0" smtClean="0">
                <a:solidFill>
                  <a:srgbClr val="0288D1"/>
                </a:solidFill>
              </a:rPr>
              <a:t>teasers and trailers </a:t>
            </a:r>
            <a:r>
              <a:rPr lang="en-US" sz="1600" dirty="0" smtClean="0"/>
              <a:t>to make hype.</a:t>
            </a:r>
          </a:p>
          <a:p>
            <a:pPr algn="just"/>
            <a:r>
              <a:rPr lang="en-US" sz="1600" dirty="0" smtClean="0"/>
              <a:t>- Street Previews will create more audience who are not aware in WWE in TV or OTT.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582077" y="5478792"/>
            <a:ext cx="3761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/>
              <a:t>- Perception of WWE as </a:t>
            </a:r>
            <a:r>
              <a:rPr lang="en-US" sz="1600" b="1" dirty="0" smtClean="0">
                <a:solidFill>
                  <a:srgbClr val="0288D1"/>
                </a:solidFill>
              </a:rPr>
              <a:t>an elite audience </a:t>
            </a:r>
            <a:r>
              <a:rPr lang="en-US" sz="1600" dirty="0" smtClean="0"/>
              <a:t>show will change.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319489" y="1949870"/>
            <a:ext cx="2953102" cy="2860416"/>
            <a:chOff x="319489" y="1949870"/>
            <a:chExt cx="2953102" cy="2860416"/>
          </a:xfrm>
          <a:effectLst>
            <a:outerShdw blurRad="381000" dist="38100" dir="7800000" algn="t" rotWithShape="0">
              <a:prstClr val="black">
                <a:alpha val="40000"/>
              </a:prstClr>
            </a:outerShdw>
          </a:effectLst>
        </p:grpSpPr>
        <p:sp>
          <p:nvSpPr>
            <p:cNvPr id="63" name="Round Same Side Corner Rectangle 62"/>
            <p:cNvSpPr/>
            <p:nvPr/>
          </p:nvSpPr>
          <p:spPr>
            <a:xfrm>
              <a:off x="319489" y="1949870"/>
              <a:ext cx="2671012" cy="421105"/>
            </a:xfrm>
            <a:prstGeom prst="round2SameRect">
              <a:avLst/>
            </a:prstGeom>
            <a:solidFill>
              <a:srgbClr val="F57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Agency FB" panose="020B0503020202020204" pitchFamily="34" charset="0"/>
                  <a:cs typeface="Aharoni" panose="02010803020104030203" pitchFamily="2" charset="-79"/>
                </a:rPr>
                <a:t>The Insights</a:t>
              </a:r>
              <a:endParaRPr lang="en-US" dirty="0">
                <a:latin typeface="Agency FB" panose="020B05030202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39950" y="2389024"/>
              <a:ext cx="2932641" cy="2421262"/>
            </a:xfrm>
            <a:prstGeom prst="rect">
              <a:avLst/>
            </a:prstGeom>
            <a:solidFill>
              <a:schemeClr val="bg1"/>
            </a:solidFill>
            <a:ln w="44450">
              <a:solidFill>
                <a:srgbClr val="F57C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65" name="Rectangle 64"/>
          <p:cNvSpPr/>
          <p:nvPr/>
        </p:nvSpPr>
        <p:spPr>
          <a:xfrm>
            <a:off x="377382" y="2435886"/>
            <a:ext cx="293264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- The new age consumers want </a:t>
            </a:r>
            <a:r>
              <a:rPr lang="en-US" sz="1600" b="1" dirty="0" smtClean="0">
                <a:solidFill>
                  <a:srgbClr val="F57C00"/>
                </a:solidFill>
                <a:latin typeface="+mj-lt"/>
              </a:rPr>
              <a:t>experiences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, not things </a:t>
            </a:r>
            <a:r>
              <a:rPr lang="en-US" sz="1600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[3.1]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. As the demand of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l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ive matches can not be full filled an alternative is creating broadcast hubs for interesting matches.</a:t>
            </a:r>
          </a:p>
          <a:p>
            <a:pPr algn="just"/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- Spare times are on the verge of extinction, this idea will help the </a:t>
            </a:r>
            <a:r>
              <a:rPr lang="en-US" sz="1600" b="1" dirty="0" smtClean="0">
                <a:solidFill>
                  <a:srgbClr val="F57C00"/>
                </a:solidFill>
                <a:latin typeface="+mj-lt"/>
              </a:rPr>
              <a:t>multi-tasking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generation </a:t>
            </a:r>
            <a:r>
              <a:rPr lang="en-US" sz="1600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[3.2]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.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72" y="2005435"/>
            <a:ext cx="342900" cy="342900"/>
          </a:xfrm>
          <a:prstGeom prst="rect">
            <a:avLst/>
          </a:prstGeom>
        </p:spPr>
      </p:pic>
      <p:grpSp>
        <p:nvGrpSpPr>
          <p:cNvPr id="67" name="Group 66"/>
          <p:cNvGrpSpPr/>
          <p:nvPr/>
        </p:nvGrpSpPr>
        <p:grpSpPr>
          <a:xfrm>
            <a:off x="3494488" y="1949870"/>
            <a:ext cx="4862112" cy="3193630"/>
            <a:chOff x="3494488" y="1949870"/>
            <a:chExt cx="4862112" cy="3193630"/>
          </a:xfrm>
          <a:effectLst>
            <a:outerShdw blurRad="381000" dist="38100" dir="7800000" algn="t" rotWithShape="0">
              <a:prstClr val="black">
                <a:alpha val="40000"/>
              </a:prstClr>
            </a:outerShdw>
          </a:effectLst>
        </p:grpSpPr>
        <p:grpSp>
          <p:nvGrpSpPr>
            <p:cNvPr id="68" name="Group 67"/>
            <p:cNvGrpSpPr/>
            <p:nvPr/>
          </p:nvGrpSpPr>
          <p:grpSpPr>
            <a:xfrm>
              <a:off x="3494488" y="1949870"/>
              <a:ext cx="4862112" cy="3193630"/>
              <a:chOff x="319488" y="1949870"/>
              <a:chExt cx="4862112" cy="3193630"/>
            </a:xfrm>
          </p:grpSpPr>
          <p:sp>
            <p:nvSpPr>
              <p:cNvPr id="71" name="Round Same Side Corner Rectangle 70"/>
              <p:cNvSpPr/>
              <p:nvPr/>
            </p:nvSpPr>
            <p:spPr>
              <a:xfrm>
                <a:off x="319488" y="1949870"/>
                <a:ext cx="4112812" cy="421105"/>
              </a:xfrm>
              <a:prstGeom prst="round2SameRect">
                <a:avLst/>
              </a:prstGeom>
              <a:solidFill>
                <a:srgbClr val="7CB34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latin typeface="Agency FB" panose="020B0503020202020204" pitchFamily="34" charset="0"/>
                    <a:cs typeface="Aharoni" panose="02010803020104030203" pitchFamily="2" charset="-79"/>
                  </a:rPr>
                  <a:t>   Launch &amp; Sustenance Strategies </a:t>
                </a:r>
                <a:endParaRPr lang="en-US" dirty="0">
                  <a:latin typeface="Agency FB" panose="020B0503020202020204" pitchFamily="34" charset="0"/>
                  <a:cs typeface="Aharoni" panose="02010803020104030203" pitchFamily="2" charset="-79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339950" y="2389022"/>
                <a:ext cx="4841650" cy="2754478"/>
              </a:xfrm>
              <a:prstGeom prst="rect">
                <a:avLst/>
              </a:prstGeom>
              <a:solidFill>
                <a:schemeClr val="bg1"/>
              </a:solidFill>
              <a:ln w="44450">
                <a:solidFill>
                  <a:srgbClr val="7CB342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69" name="Rectangle 68"/>
            <p:cNvSpPr/>
            <p:nvPr/>
          </p:nvSpPr>
          <p:spPr>
            <a:xfrm>
              <a:off x="3514950" y="2389023"/>
              <a:ext cx="48416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600" dirty="0" smtClean="0"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</p:txBody>
        </p:sp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5491" y="2031478"/>
              <a:ext cx="321509" cy="321509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3615491" y="2435886"/>
            <a:ext cx="47284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600" dirty="0" smtClean="0"/>
              <a:t>Providing small cafes and restaurants with big screen TVs or Projector.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smtClean="0"/>
              <a:t>Initial investment can be done in partnership with multinational food and beverages company like </a:t>
            </a:r>
            <a:r>
              <a:rPr lang="en-US" sz="1600" b="1" dirty="0" smtClean="0">
                <a:solidFill>
                  <a:srgbClr val="7CB342"/>
                </a:solidFill>
              </a:rPr>
              <a:t>Coke and Pepsi</a:t>
            </a:r>
            <a:r>
              <a:rPr lang="en-US" sz="1600" dirty="0" smtClean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smtClean="0"/>
              <a:t>WWE Superstars touring multiple cities and </a:t>
            </a:r>
            <a:r>
              <a:rPr lang="en-US" sz="1600" b="1" dirty="0" smtClean="0">
                <a:solidFill>
                  <a:srgbClr val="7CB342"/>
                </a:solidFill>
              </a:rPr>
              <a:t>inaugurating these screen</a:t>
            </a:r>
            <a:r>
              <a:rPr lang="en-US" sz="1600" dirty="0" smtClean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smtClean="0"/>
              <a:t>Tie up with </a:t>
            </a:r>
            <a:r>
              <a:rPr lang="en-US" sz="1600" b="1" dirty="0" smtClean="0">
                <a:solidFill>
                  <a:srgbClr val="7CB342"/>
                </a:solidFill>
              </a:rPr>
              <a:t>ageing Cinemas </a:t>
            </a:r>
            <a:r>
              <a:rPr lang="en-US" sz="1600" b="1" baseline="30000" dirty="0" smtClean="0">
                <a:solidFill>
                  <a:srgbClr val="7CB342"/>
                </a:solidFill>
              </a:rPr>
              <a:t>[3.3]</a:t>
            </a:r>
            <a:r>
              <a:rPr lang="en-US" sz="1600" b="1" dirty="0" smtClean="0">
                <a:solidFill>
                  <a:srgbClr val="7CB342"/>
                </a:solidFill>
              </a:rPr>
              <a:t> </a:t>
            </a:r>
            <a:r>
              <a:rPr lang="en-US" sz="1600" dirty="0" smtClean="0"/>
              <a:t>and theaters of Tier – 3 and 4 cities. And weekdays multiplex previews in big cities.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674100" y="2005434"/>
            <a:ext cx="3225132" cy="4573165"/>
            <a:chOff x="8674100" y="2005434"/>
            <a:chExt cx="3225132" cy="4573165"/>
          </a:xfrm>
        </p:grpSpPr>
        <p:sp>
          <p:nvSpPr>
            <p:cNvPr id="38" name="Rectangle 37"/>
            <p:cNvSpPr/>
            <p:nvPr/>
          </p:nvSpPr>
          <p:spPr>
            <a:xfrm>
              <a:off x="8674100" y="2005434"/>
              <a:ext cx="3225132" cy="4573165"/>
            </a:xfrm>
            <a:prstGeom prst="rect">
              <a:avLst/>
            </a:prstGeom>
            <a:solidFill>
              <a:schemeClr val="bg1"/>
            </a:solidFill>
            <a:ln w="44450">
              <a:solidFill>
                <a:schemeClr val="tx1"/>
              </a:solidFill>
            </a:ln>
            <a:effectLst>
              <a:outerShdw blurRad="381000" dist="38100" dir="78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9615" y="3246660"/>
              <a:ext cx="3133478" cy="2088985"/>
            </a:xfrm>
            <a:prstGeom prst="rect">
              <a:avLst/>
            </a:prstGeom>
          </p:spPr>
        </p:pic>
        <p:sp>
          <p:nvSpPr>
            <p:cNvPr id="79" name="TextBox 78"/>
            <p:cNvSpPr txBox="1"/>
            <p:nvPr/>
          </p:nvSpPr>
          <p:spPr>
            <a:xfrm>
              <a:off x="8684214" y="5410149"/>
              <a:ext cx="3189618" cy="107721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KHA </a:t>
              </a:r>
              <a:r>
                <a:rPr lang="en-US" sz="3200" b="1" dirty="0" err="1" smtClean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KHA</a:t>
              </a:r>
              <a:r>
                <a:rPr lang="en-US" sz="3200" b="1" dirty="0" smtClean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 KE </a:t>
              </a:r>
            </a:p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DEKHENGE</a:t>
              </a:r>
              <a:endParaRPr lang="en-US" sz="2400" b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8684215" y="2098426"/>
              <a:ext cx="3189618" cy="107721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strike="sngStrike" dirty="0" smtClean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KAH </a:t>
              </a:r>
              <a:r>
                <a:rPr lang="en-US" sz="3200" b="1" strike="sngStrike" dirty="0" err="1" smtClean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KAH</a:t>
              </a:r>
              <a:r>
                <a:rPr lang="en-US" sz="3200" b="1" strike="sngStrike" dirty="0" smtClean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 KE LENGE</a:t>
              </a:r>
              <a:endParaRPr lang="en-US" sz="3200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914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319489" y="842210"/>
            <a:ext cx="11579743" cy="842210"/>
            <a:chOff x="499880" y="830179"/>
            <a:chExt cx="11435447" cy="842210"/>
          </a:xfrm>
          <a:effectLst>
            <a:outerShdw blurRad="381000" dist="38100" dir="7800000" algn="t" rotWithShape="0">
              <a:prstClr val="black">
                <a:alpha val="40000"/>
              </a:prstClr>
            </a:outerShdw>
          </a:effectLst>
        </p:grpSpPr>
        <p:grpSp>
          <p:nvGrpSpPr>
            <p:cNvPr id="18" name="Group 17"/>
            <p:cNvGrpSpPr/>
            <p:nvPr/>
          </p:nvGrpSpPr>
          <p:grpSpPr>
            <a:xfrm>
              <a:off x="499880" y="830179"/>
              <a:ext cx="11435447" cy="842210"/>
              <a:chOff x="498568" y="830179"/>
              <a:chExt cx="9158050" cy="84221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Rectangle 14"/>
              <p:cNvSpPr/>
              <p:nvPr/>
            </p:nvSpPr>
            <p:spPr>
              <a:xfrm>
                <a:off x="515020" y="1251286"/>
                <a:ext cx="9141598" cy="421103"/>
              </a:xfrm>
              <a:prstGeom prst="rect">
                <a:avLst/>
              </a:prstGeom>
              <a:solidFill>
                <a:schemeClr val="bg1"/>
              </a:solidFill>
              <a:ln w="44450">
                <a:solidFill>
                  <a:srgbClr val="C2185B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Regional language commentary and Indian hosts and ex-players for match discussion.</a:t>
                </a:r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17" name="Round Same Side Corner Rectangle 16"/>
              <p:cNvSpPr/>
              <p:nvPr/>
            </p:nvSpPr>
            <p:spPr>
              <a:xfrm>
                <a:off x="498568" y="830179"/>
                <a:ext cx="1600200" cy="421105"/>
              </a:xfrm>
              <a:prstGeom prst="round2SameRect">
                <a:avLst/>
              </a:prstGeom>
              <a:solidFill>
                <a:srgbClr val="C21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latin typeface="Agency FB" panose="020B0503020202020204" pitchFamily="34" charset="0"/>
                    <a:cs typeface="Aharoni" panose="02010803020104030203" pitchFamily="2" charset="-79"/>
                  </a:rPr>
                  <a:t>     The Idea</a:t>
                </a:r>
                <a:endParaRPr lang="en-US" dirty="0">
                  <a:latin typeface="Agency FB" panose="020B0503020202020204" pitchFamily="34" charset="0"/>
                  <a:cs typeface="Aharoni" panose="02010803020104030203" pitchFamily="2" charset="-79"/>
                </a:endParaRPr>
              </a:p>
            </p:txBody>
          </p:sp>
        </p:grp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641" y="854243"/>
              <a:ext cx="393982" cy="385763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319489" y="1949870"/>
            <a:ext cx="3333226" cy="2711030"/>
            <a:chOff x="319489" y="1949870"/>
            <a:chExt cx="3333226" cy="2711030"/>
          </a:xfrm>
          <a:effectLst>
            <a:outerShdw blurRad="381000" dist="38100" dir="7800000" algn="t" rotWithShape="0">
              <a:prstClr val="black">
                <a:alpha val="40000"/>
              </a:prstClr>
            </a:outerShdw>
          </a:effectLst>
        </p:grpSpPr>
        <p:sp>
          <p:nvSpPr>
            <p:cNvPr id="23" name="Round Same Side Corner Rectangle 22"/>
            <p:cNvSpPr/>
            <p:nvPr/>
          </p:nvSpPr>
          <p:spPr>
            <a:xfrm>
              <a:off x="319489" y="1949870"/>
              <a:ext cx="2671012" cy="421105"/>
            </a:xfrm>
            <a:prstGeom prst="round2SameRect">
              <a:avLst/>
            </a:prstGeom>
            <a:solidFill>
              <a:srgbClr val="F57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Agency FB" panose="020B0503020202020204" pitchFamily="34" charset="0"/>
                  <a:cs typeface="Aharoni" panose="02010803020104030203" pitchFamily="2" charset="-79"/>
                </a:rPr>
                <a:t>The Insights</a:t>
              </a:r>
              <a:endParaRPr lang="en-US" dirty="0">
                <a:latin typeface="Agency FB" panose="020B05030202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39950" y="2389024"/>
              <a:ext cx="3312765" cy="2271876"/>
            </a:xfrm>
            <a:prstGeom prst="rect">
              <a:avLst/>
            </a:prstGeom>
            <a:solidFill>
              <a:schemeClr val="bg1"/>
            </a:solidFill>
            <a:ln w="44450">
              <a:solidFill>
                <a:srgbClr val="F57C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10906018" y="0"/>
            <a:ext cx="937074" cy="9978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381000" dist="38100" dir="78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atin typeface="Agency FB" panose="020B0503020202020204" pitchFamily="34" charset="0"/>
              </a:rPr>
              <a:t>4</a:t>
            </a:r>
            <a:endParaRPr lang="en-US" sz="3600" b="1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72" y="2005435"/>
            <a:ext cx="342900" cy="342900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3344365" y="88900"/>
            <a:ext cx="518282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Adapting WWE for India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94662" y="2422411"/>
            <a:ext cx="316492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As only one tenth of Indian understand Western English </a:t>
            </a:r>
            <a:r>
              <a:rPr lang="en-US" sz="1400" baseline="30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[4.1]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visuals without audio makes less attractive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marL="285750" indent="-285750" algn="just">
              <a:buFontTx/>
              <a:buChar char="-"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Places where WWE is popular i.e. Gujarat, Maharashtra, Tamilnadu And AP combined has about a population 400 million </a:t>
            </a:r>
            <a:r>
              <a:rPr lang="en-US" sz="1400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[4.2</a:t>
            </a:r>
            <a:r>
              <a:rPr lang="en-US" sz="1400" baseline="30000" dirty="0" smtClean="0">
                <a:latin typeface="+mj-lt"/>
              </a:rPr>
              <a:t>]</a:t>
            </a:r>
            <a:r>
              <a:rPr lang="en-US" sz="1400" dirty="0" smtClean="0">
                <a:latin typeface="+mj-lt"/>
              </a:rPr>
              <a:t>, </a:t>
            </a:r>
            <a:r>
              <a:rPr lang="en-US" sz="1400" b="1" dirty="0" smtClean="0">
                <a:solidFill>
                  <a:srgbClr val="F57C00"/>
                </a:solidFill>
                <a:latin typeface="+mj-lt"/>
              </a:rPr>
              <a:t>crowd this large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can be pleased with regional commentary.	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319489" y="4917987"/>
            <a:ext cx="8037111" cy="1660612"/>
            <a:chOff x="319489" y="4500080"/>
            <a:chExt cx="8037111" cy="1660612"/>
          </a:xfrm>
          <a:effectLst>
            <a:outerShdw blurRad="381000" dist="38100" dir="7800000" algn="t" rotWithShape="0">
              <a:prstClr val="black">
                <a:alpha val="40000"/>
              </a:prstClr>
            </a:outerShdw>
          </a:effectLst>
        </p:grpSpPr>
        <p:grpSp>
          <p:nvGrpSpPr>
            <p:cNvPr id="72" name="Group 71"/>
            <p:cNvGrpSpPr/>
            <p:nvPr/>
          </p:nvGrpSpPr>
          <p:grpSpPr>
            <a:xfrm>
              <a:off x="319489" y="4500080"/>
              <a:ext cx="8037111" cy="1660612"/>
              <a:chOff x="319489" y="1949870"/>
              <a:chExt cx="8037111" cy="1660612"/>
            </a:xfrm>
          </p:grpSpPr>
          <p:sp>
            <p:nvSpPr>
              <p:cNvPr id="74" name="Round Same Side Corner Rectangle 73"/>
              <p:cNvSpPr/>
              <p:nvPr/>
            </p:nvSpPr>
            <p:spPr>
              <a:xfrm>
                <a:off x="319489" y="1949870"/>
                <a:ext cx="2671012" cy="421105"/>
              </a:xfrm>
              <a:prstGeom prst="round2SameRect">
                <a:avLst/>
              </a:prstGeom>
              <a:solidFill>
                <a:srgbClr val="0288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atin typeface="Agency FB" panose="020B0503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US" sz="2400" dirty="0" smtClean="0">
                    <a:latin typeface="Agency FB" panose="020B0503020202020204" pitchFamily="34" charset="0"/>
                    <a:cs typeface="Aharoni" panose="02010803020104030203" pitchFamily="2" charset="-79"/>
                  </a:rPr>
                  <a:t>  Impact on SPNI</a:t>
                </a:r>
                <a:endParaRPr lang="en-US" dirty="0">
                  <a:latin typeface="Agency FB" panose="020B0503020202020204" pitchFamily="34" charset="0"/>
                  <a:cs typeface="Aharoni" panose="02010803020104030203" pitchFamily="2" charset="-79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39950" y="2389024"/>
                <a:ext cx="8016650" cy="1221458"/>
              </a:xfrm>
              <a:prstGeom prst="rect">
                <a:avLst/>
              </a:prstGeom>
              <a:solidFill>
                <a:schemeClr val="bg1"/>
              </a:solidFill>
              <a:ln w="44450">
                <a:solidFill>
                  <a:srgbClr val="0288D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572" y="4523786"/>
              <a:ext cx="416514" cy="416514"/>
            </a:xfrm>
            <a:prstGeom prst="rect">
              <a:avLst/>
            </a:prstGeom>
          </p:spPr>
        </p:pic>
      </p:grpSp>
      <p:sp>
        <p:nvSpPr>
          <p:cNvPr id="76" name="TextBox 75"/>
          <p:cNvSpPr txBox="1"/>
          <p:nvPr/>
        </p:nvSpPr>
        <p:spPr>
          <a:xfrm>
            <a:off x="394662" y="5382790"/>
            <a:ext cx="38280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 sz="1400" dirty="0" smtClean="0">
                <a:latin typeface="+mj-lt"/>
              </a:rPr>
              <a:t>Collecting </a:t>
            </a:r>
            <a:r>
              <a:rPr lang="en-US" sz="1400" b="1" dirty="0" smtClean="0">
                <a:solidFill>
                  <a:srgbClr val="0288D1"/>
                </a:solidFill>
                <a:latin typeface="+mj-lt"/>
              </a:rPr>
              <a:t>user choices, TV polls and questionnaires </a:t>
            </a:r>
            <a:r>
              <a:rPr lang="en-US" sz="1400" dirty="0" smtClean="0">
                <a:latin typeface="+mj-lt"/>
              </a:rPr>
              <a:t>raised in these shows in Sony Liv app during these shows.</a:t>
            </a:r>
          </a:p>
          <a:p>
            <a:pPr marL="285750" indent="-285750" algn="just">
              <a:buFontTx/>
              <a:buChar char="-"/>
            </a:pPr>
            <a:r>
              <a:rPr lang="en-US" sz="1400" dirty="0" smtClean="0">
                <a:latin typeface="+mj-lt"/>
              </a:rPr>
              <a:t>Regional commentary will penetrate market in rural; regional aspiration in WWE will go up.</a:t>
            </a:r>
            <a:endParaRPr lang="en-US" sz="1400" dirty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85653" y="5366914"/>
            <a:ext cx="382801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Tx/>
              <a:buChar char="-"/>
            </a:pPr>
            <a:r>
              <a:rPr lang="en-US" sz="1400" dirty="0" smtClean="0">
                <a:latin typeface="+mj-lt"/>
              </a:rPr>
              <a:t>The insurance of post retirement period for the veteran wrestlers will encourage many newcomers to choose WWE as a </a:t>
            </a:r>
            <a:r>
              <a:rPr lang="en-US" sz="1400" b="1" dirty="0" smtClean="0">
                <a:solidFill>
                  <a:srgbClr val="0288D1"/>
                </a:solidFill>
                <a:latin typeface="+mj-lt"/>
              </a:rPr>
              <a:t>career choice</a:t>
            </a:r>
            <a:r>
              <a:rPr lang="en-US" sz="1400" dirty="0" smtClean="0">
                <a:latin typeface="+mj-lt"/>
              </a:rPr>
              <a:t>.</a:t>
            </a:r>
          </a:p>
          <a:p>
            <a:pPr marL="742950" lvl="1" indent="-285750" algn="just">
              <a:buFontTx/>
              <a:buChar char="-"/>
            </a:pPr>
            <a:r>
              <a:rPr lang="en-US" sz="1400" dirty="0" smtClean="0">
                <a:latin typeface="+mj-lt"/>
              </a:rPr>
              <a:t>Trained Indian language commentators can further assist in broadcasting other sports.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021015" y="1974181"/>
            <a:ext cx="4862112" cy="3193630"/>
            <a:chOff x="3494488" y="1949870"/>
            <a:chExt cx="4862112" cy="3193630"/>
          </a:xfrm>
        </p:grpSpPr>
        <p:grpSp>
          <p:nvGrpSpPr>
            <p:cNvPr id="78" name="Group 77"/>
            <p:cNvGrpSpPr/>
            <p:nvPr/>
          </p:nvGrpSpPr>
          <p:grpSpPr>
            <a:xfrm>
              <a:off x="3494488" y="1949870"/>
              <a:ext cx="4862112" cy="3193630"/>
              <a:chOff x="3494488" y="1949870"/>
              <a:chExt cx="4862112" cy="3193630"/>
            </a:xfrm>
            <a:effectLst>
              <a:outerShdw blurRad="381000" dist="38100" dir="78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79" name="Group 78"/>
              <p:cNvGrpSpPr/>
              <p:nvPr/>
            </p:nvGrpSpPr>
            <p:grpSpPr>
              <a:xfrm>
                <a:off x="3494488" y="1949870"/>
                <a:ext cx="4341412" cy="3193630"/>
                <a:chOff x="319488" y="1949870"/>
                <a:chExt cx="4341412" cy="3193630"/>
              </a:xfrm>
            </p:grpSpPr>
            <p:sp>
              <p:nvSpPr>
                <p:cNvPr id="82" name="Round Same Side Corner Rectangle 81"/>
                <p:cNvSpPr/>
                <p:nvPr/>
              </p:nvSpPr>
              <p:spPr>
                <a:xfrm>
                  <a:off x="319488" y="1949870"/>
                  <a:ext cx="4112812" cy="421105"/>
                </a:xfrm>
                <a:prstGeom prst="round2SameRect">
                  <a:avLst/>
                </a:prstGeom>
                <a:solidFill>
                  <a:srgbClr val="7CB34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latin typeface="Agency FB" panose="020B0503020202020204" pitchFamily="34" charset="0"/>
                      <a:cs typeface="Aharoni" panose="02010803020104030203" pitchFamily="2" charset="-79"/>
                    </a:rPr>
                    <a:t>   Launch &amp; Sustenance Strategies </a:t>
                  </a:r>
                  <a:endParaRPr lang="en-US" dirty="0">
                    <a:latin typeface="Agency FB" panose="020B0503020202020204" pitchFamily="34" charset="0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339950" y="2389022"/>
                  <a:ext cx="4320950" cy="2754478"/>
                </a:xfrm>
                <a:prstGeom prst="rect">
                  <a:avLst/>
                </a:prstGeom>
                <a:solidFill>
                  <a:schemeClr val="bg1"/>
                </a:solidFill>
                <a:ln w="44450">
                  <a:solidFill>
                    <a:srgbClr val="7CB342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numCol="2"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sp>
            <p:nvSpPr>
              <p:cNvPr id="80" name="Rectangle 79"/>
              <p:cNvSpPr/>
              <p:nvPr/>
            </p:nvSpPr>
            <p:spPr>
              <a:xfrm>
                <a:off x="3514950" y="2389023"/>
                <a:ext cx="484165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1600" dirty="0" smtClean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15491" y="2031478"/>
                <a:ext cx="321509" cy="321509"/>
              </a:xfrm>
              <a:prstGeom prst="rect">
                <a:avLst/>
              </a:prstGeom>
            </p:spPr>
          </p:pic>
        </p:grpSp>
        <p:sp>
          <p:nvSpPr>
            <p:cNvPr id="102" name="TextBox 101"/>
            <p:cNvSpPr txBox="1"/>
            <p:nvPr/>
          </p:nvSpPr>
          <p:spPr>
            <a:xfrm>
              <a:off x="3615491" y="2435886"/>
              <a:ext cx="3852109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buFont typeface="+mj-lt"/>
                <a:buAutoNum type="arabicPeriod"/>
              </a:pPr>
              <a:r>
                <a:rPr lang="en-US" sz="1600" dirty="0" smtClean="0"/>
                <a:t>Commentary in Telegu, Marathi, Gujurati, Tamil and Punjabi as these are </a:t>
              </a:r>
              <a:r>
                <a:rPr lang="en-US" sz="1600" b="1" dirty="0" smtClean="0">
                  <a:solidFill>
                    <a:srgbClr val="7CB342"/>
                  </a:solidFill>
                </a:rPr>
                <a:t>hotspots</a:t>
              </a:r>
              <a:r>
                <a:rPr lang="en-US" sz="1600" dirty="0" smtClean="0"/>
                <a:t>. </a:t>
              </a:r>
            </a:p>
            <a:p>
              <a:pPr marL="342900" indent="-342900" algn="just">
                <a:buFont typeface="+mj-lt"/>
                <a:buAutoNum type="arabicPeriod"/>
              </a:pPr>
              <a:r>
                <a:rPr lang="en-US" sz="1600" dirty="0" smtClean="0"/>
                <a:t>Bollywood superstars, legends from other sports can be invited to pre-match shows.</a:t>
              </a:r>
            </a:p>
            <a:p>
              <a:pPr marL="342900" indent="-342900" algn="just">
                <a:buFont typeface="+mj-lt"/>
                <a:buAutoNum type="arabicPeriod"/>
              </a:pPr>
              <a:r>
                <a:rPr lang="en-US" sz="1600" dirty="0" smtClean="0"/>
                <a:t>If RC succeeds, experimenting with </a:t>
              </a:r>
              <a:r>
                <a:rPr lang="en-US" sz="1600" b="1" dirty="0" smtClean="0">
                  <a:solidFill>
                    <a:srgbClr val="7CB342"/>
                  </a:solidFill>
                </a:rPr>
                <a:t>even more regional languages </a:t>
              </a:r>
              <a:r>
                <a:rPr lang="en-US" sz="1600" dirty="0" smtClean="0"/>
                <a:t>can be done.</a:t>
              </a:r>
            </a:p>
            <a:p>
              <a:pPr marL="342900" indent="-342900" algn="just">
                <a:buFont typeface="+mj-lt"/>
                <a:buAutoNum type="arabicPeriod"/>
              </a:pPr>
              <a:r>
                <a:rPr lang="en-US" sz="1600" dirty="0" smtClean="0"/>
                <a:t>Broadcasting WWE in SPNI’s other </a:t>
              </a:r>
              <a:r>
                <a:rPr lang="en-US" sz="1600" b="1" dirty="0" smtClean="0">
                  <a:solidFill>
                    <a:srgbClr val="7CB342"/>
                  </a:solidFill>
                </a:rPr>
                <a:t>regional channels </a:t>
              </a:r>
              <a:r>
                <a:rPr lang="en-US" sz="1600" dirty="0" smtClean="0"/>
                <a:t>like Sony Marathi.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674100" y="2005434"/>
            <a:ext cx="3225132" cy="4573165"/>
            <a:chOff x="8674100" y="2005434"/>
            <a:chExt cx="3225132" cy="4573165"/>
          </a:xfrm>
        </p:grpSpPr>
        <p:sp>
          <p:nvSpPr>
            <p:cNvPr id="38" name="Rectangle 37"/>
            <p:cNvSpPr/>
            <p:nvPr/>
          </p:nvSpPr>
          <p:spPr>
            <a:xfrm>
              <a:off x="8674100" y="2005434"/>
              <a:ext cx="3225132" cy="4573165"/>
            </a:xfrm>
            <a:prstGeom prst="rect">
              <a:avLst/>
            </a:prstGeom>
            <a:solidFill>
              <a:schemeClr val="bg1"/>
            </a:solidFill>
            <a:ln w="44450">
              <a:solidFill>
                <a:schemeClr val="tx1"/>
              </a:solidFill>
            </a:ln>
            <a:effectLst>
              <a:outerShdw blurRad="381000" dist="38100" dir="78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4232" y="2614517"/>
              <a:ext cx="3118860" cy="1332014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8736932" y="2055688"/>
              <a:ext cx="3110846" cy="58477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MAA TERI BOHU</a:t>
              </a:r>
              <a:endParaRPr lang="en-US" sz="2400" b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2954" y="4455106"/>
              <a:ext cx="3107375" cy="1306068"/>
            </a:xfrm>
            <a:prstGeom prst="rect">
              <a:avLst/>
            </a:prstGeom>
          </p:spPr>
        </p:pic>
        <p:sp>
          <p:nvSpPr>
            <p:cNvPr id="104" name="TextBox 103"/>
            <p:cNvSpPr txBox="1"/>
            <p:nvPr/>
          </p:nvSpPr>
          <p:spPr>
            <a:xfrm>
              <a:off x="8724232" y="5710374"/>
              <a:ext cx="3110846" cy="83099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AREY YEH TOH HINDI BOLTI HEY</a:t>
              </a:r>
              <a:r>
                <a:rPr lang="en-US" sz="2400" b="1" dirty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.</a:t>
              </a:r>
              <a:endParaRPr lang="en-US" b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8736932" y="3908431"/>
              <a:ext cx="3110846" cy="58477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NAMASTE MAAJI!</a:t>
              </a:r>
              <a:endParaRPr lang="en-US" sz="2400" b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86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319489" y="842210"/>
            <a:ext cx="11579743" cy="842210"/>
            <a:chOff x="499880" y="830179"/>
            <a:chExt cx="11435447" cy="842210"/>
          </a:xfrm>
          <a:effectLst>
            <a:outerShdw blurRad="381000" dist="38100" dir="7800000" algn="t" rotWithShape="0">
              <a:prstClr val="black">
                <a:alpha val="40000"/>
              </a:prstClr>
            </a:outerShdw>
          </a:effectLst>
        </p:grpSpPr>
        <p:grpSp>
          <p:nvGrpSpPr>
            <p:cNvPr id="18" name="Group 17"/>
            <p:cNvGrpSpPr/>
            <p:nvPr/>
          </p:nvGrpSpPr>
          <p:grpSpPr>
            <a:xfrm>
              <a:off x="499880" y="830179"/>
              <a:ext cx="11435447" cy="842210"/>
              <a:chOff x="498568" y="830179"/>
              <a:chExt cx="9158050" cy="84221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Rectangle 14"/>
              <p:cNvSpPr/>
              <p:nvPr/>
            </p:nvSpPr>
            <p:spPr>
              <a:xfrm>
                <a:off x="515020" y="1251286"/>
                <a:ext cx="9141598" cy="421103"/>
              </a:xfrm>
              <a:prstGeom prst="rect">
                <a:avLst/>
              </a:prstGeom>
              <a:solidFill>
                <a:schemeClr val="bg1"/>
              </a:solidFill>
              <a:ln w="44450">
                <a:solidFill>
                  <a:srgbClr val="C2185B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Engaging users with games, quizzes, cards and online discussions.</a:t>
                </a:r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17" name="Round Same Side Corner Rectangle 16"/>
              <p:cNvSpPr/>
              <p:nvPr/>
            </p:nvSpPr>
            <p:spPr>
              <a:xfrm>
                <a:off x="498568" y="830179"/>
                <a:ext cx="1600200" cy="421105"/>
              </a:xfrm>
              <a:prstGeom prst="round2SameRect">
                <a:avLst/>
              </a:prstGeom>
              <a:solidFill>
                <a:srgbClr val="C21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latin typeface="Agency FB" panose="020B0503020202020204" pitchFamily="34" charset="0"/>
                    <a:cs typeface="Aharoni" panose="02010803020104030203" pitchFamily="2" charset="-79"/>
                  </a:rPr>
                  <a:t>     The Idea</a:t>
                </a:r>
                <a:endParaRPr lang="en-US" dirty="0">
                  <a:latin typeface="Agency FB" panose="020B0503020202020204" pitchFamily="34" charset="0"/>
                  <a:cs typeface="Aharoni" panose="02010803020104030203" pitchFamily="2" charset="-79"/>
                </a:endParaRPr>
              </a:p>
            </p:txBody>
          </p:sp>
        </p:grp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641" y="854243"/>
              <a:ext cx="393982" cy="385763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319489" y="1949871"/>
            <a:ext cx="3333226" cy="4591500"/>
            <a:chOff x="319489" y="1949870"/>
            <a:chExt cx="3333226" cy="4591500"/>
          </a:xfrm>
          <a:effectLst>
            <a:outerShdw blurRad="381000" dist="38100" dir="7800000" algn="t" rotWithShape="0">
              <a:prstClr val="black">
                <a:alpha val="40000"/>
              </a:prstClr>
            </a:outerShdw>
          </a:effectLst>
        </p:grpSpPr>
        <p:sp>
          <p:nvSpPr>
            <p:cNvPr id="23" name="Round Same Side Corner Rectangle 22"/>
            <p:cNvSpPr/>
            <p:nvPr/>
          </p:nvSpPr>
          <p:spPr>
            <a:xfrm>
              <a:off x="319489" y="1949870"/>
              <a:ext cx="2671012" cy="421105"/>
            </a:xfrm>
            <a:prstGeom prst="round2SameRect">
              <a:avLst/>
            </a:prstGeom>
            <a:solidFill>
              <a:srgbClr val="F57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Agency FB" panose="020B0503020202020204" pitchFamily="34" charset="0"/>
                  <a:cs typeface="Aharoni" panose="02010803020104030203" pitchFamily="2" charset="-79"/>
                </a:rPr>
                <a:t>The Insights</a:t>
              </a:r>
              <a:endParaRPr lang="en-US" dirty="0">
                <a:latin typeface="Agency FB" panose="020B05030202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39950" y="2389023"/>
              <a:ext cx="3312765" cy="4152347"/>
            </a:xfrm>
            <a:prstGeom prst="rect">
              <a:avLst/>
            </a:prstGeom>
            <a:solidFill>
              <a:schemeClr val="bg1"/>
            </a:solidFill>
            <a:ln w="44450">
              <a:solidFill>
                <a:srgbClr val="F57C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10906018" y="0"/>
            <a:ext cx="937074" cy="9978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381000" dist="38100" dir="78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Agency FB" panose="020B0503020202020204" pitchFamily="34" charset="0"/>
              </a:rPr>
              <a:t>5</a:t>
            </a:r>
            <a:endParaRPr lang="en-US" sz="3600" b="1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72" y="2005435"/>
            <a:ext cx="342900" cy="342900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8674100" y="2005434"/>
            <a:ext cx="3225132" cy="4573165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  <a:effectLst>
            <a:outerShdw blurRad="381000" dist="38100" dir="78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931067" y="88900"/>
            <a:ext cx="400943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User Engagement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021015" y="1974181"/>
            <a:ext cx="4862112" cy="2895941"/>
            <a:chOff x="3494488" y="1949870"/>
            <a:chExt cx="4862112" cy="2895941"/>
          </a:xfrm>
        </p:grpSpPr>
        <p:grpSp>
          <p:nvGrpSpPr>
            <p:cNvPr id="78" name="Group 77"/>
            <p:cNvGrpSpPr/>
            <p:nvPr/>
          </p:nvGrpSpPr>
          <p:grpSpPr>
            <a:xfrm>
              <a:off x="3494488" y="1949870"/>
              <a:ext cx="4862112" cy="2895941"/>
              <a:chOff x="3494488" y="1949870"/>
              <a:chExt cx="4862112" cy="2895941"/>
            </a:xfrm>
            <a:effectLst>
              <a:outerShdw blurRad="381000" dist="38100" dir="78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79" name="Group 78"/>
              <p:cNvGrpSpPr/>
              <p:nvPr/>
            </p:nvGrpSpPr>
            <p:grpSpPr>
              <a:xfrm>
                <a:off x="3494488" y="1949870"/>
                <a:ext cx="4341412" cy="2895941"/>
                <a:chOff x="319488" y="1949870"/>
                <a:chExt cx="4341412" cy="2895941"/>
              </a:xfrm>
            </p:grpSpPr>
            <p:sp>
              <p:nvSpPr>
                <p:cNvPr id="82" name="Round Same Side Corner Rectangle 81"/>
                <p:cNvSpPr/>
                <p:nvPr/>
              </p:nvSpPr>
              <p:spPr>
                <a:xfrm>
                  <a:off x="319488" y="1949870"/>
                  <a:ext cx="4112812" cy="421105"/>
                </a:xfrm>
                <a:prstGeom prst="round2SameRect">
                  <a:avLst/>
                </a:prstGeom>
                <a:solidFill>
                  <a:srgbClr val="7CB34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latin typeface="Agency FB" panose="020B0503020202020204" pitchFamily="34" charset="0"/>
                      <a:cs typeface="Aharoni" panose="02010803020104030203" pitchFamily="2" charset="-79"/>
                    </a:rPr>
                    <a:t>   Launch &amp; Sustenance Strategies </a:t>
                  </a:r>
                  <a:endParaRPr lang="en-US" dirty="0">
                    <a:latin typeface="Agency FB" panose="020B0503020202020204" pitchFamily="34" charset="0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339950" y="2389023"/>
                  <a:ext cx="4320950" cy="2456788"/>
                </a:xfrm>
                <a:prstGeom prst="rect">
                  <a:avLst/>
                </a:prstGeom>
                <a:solidFill>
                  <a:schemeClr val="bg1"/>
                </a:solidFill>
                <a:ln w="44450">
                  <a:solidFill>
                    <a:srgbClr val="7CB342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numCol="2"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sp>
            <p:nvSpPr>
              <p:cNvPr id="80" name="Rectangle 79"/>
              <p:cNvSpPr/>
              <p:nvPr/>
            </p:nvSpPr>
            <p:spPr>
              <a:xfrm>
                <a:off x="3514950" y="2389023"/>
                <a:ext cx="484165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1600" dirty="0" smtClean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15491" y="2031478"/>
                <a:ext cx="321509" cy="321509"/>
              </a:xfrm>
              <a:prstGeom prst="rect">
                <a:avLst/>
              </a:prstGeom>
            </p:spPr>
          </p:pic>
        </p:grpSp>
        <p:sp>
          <p:nvSpPr>
            <p:cNvPr id="102" name="TextBox 101"/>
            <p:cNvSpPr txBox="1"/>
            <p:nvPr/>
          </p:nvSpPr>
          <p:spPr>
            <a:xfrm>
              <a:off x="3577391" y="2537486"/>
              <a:ext cx="414332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buFont typeface="+mj-lt"/>
                <a:buAutoNum type="arabicPeriod"/>
              </a:pPr>
              <a:r>
                <a:rPr lang="en-US" sz="1600" dirty="0" smtClean="0"/>
                <a:t>Application can be launched by WWE Superstars in season finale.</a:t>
              </a:r>
            </a:p>
            <a:p>
              <a:pPr marL="342900" indent="-342900" algn="just">
                <a:buFont typeface="+mj-lt"/>
                <a:buAutoNum type="arabicPeriod"/>
              </a:pPr>
              <a:r>
                <a:rPr lang="en-US" sz="1600" dirty="0" smtClean="0"/>
                <a:t>Users credited with enough game points or winners of quizzes will be </a:t>
              </a:r>
              <a:r>
                <a:rPr lang="en-US" sz="1600" b="1" dirty="0" smtClean="0">
                  <a:solidFill>
                    <a:srgbClr val="7CB342"/>
                  </a:solidFill>
                </a:rPr>
                <a:t>eligible for freebies and tickets</a:t>
              </a:r>
              <a:r>
                <a:rPr lang="en-US" sz="1600" dirty="0" smtClean="0"/>
                <a:t> in live events.</a:t>
              </a:r>
            </a:p>
            <a:p>
              <a:pPr marL="342900" indent="-342900" algn="just">
                <a:buFont typeface="+mj-lt"/>
                <a:buAutoNum type="arabicPeriod"/>
              </a:pPr>
              <a:r>
                <a:rPr lang="en-US" sz="1600" b="1" dirty="0" smtClean="0">
                  <a:solidFill>
                    <a:srgbClr val="7CB342"/>
                  </a:solidFill>
                </a:rPr>
                <a:t>Gaming contests </a:t>
              </a:r>
              <a:r>
                <a:rPr lang="en-US" sz="1600" dirty="0" smtClean="0"/>
                <a:t>can be organized.</a:t>
              </a:r>
            </a:p>
            <a:p>
              <a:pPr marL="342900" indent="-342900" algn="just">
                <a:buFont typeface="+mj-lt"/>
                <a:buAutoNum type="arabicPeriod"/>
              </a:pPr>
              <a:r>
                <a:rPr lang="en-US" sz="1600" dirty="0" smtClean="0"/>
                <a:t>Yearly upgrades to keep the game </a:t>
              </a:r>
              <a:r>
                <a:rPr lang="en-US" sz="1600" b="1" dirty="0" smtClean="0">
                  <a:solidFill>
                    <a:srgbClr val="7CB342"/>
                  </a:solidFill>
                </a:rPr>
                <a:t>evolved</a:t>
              </a:r>
              <a:r>
                <a:rPr lang="en-US" sz="1600" dirty="0" smtClean="0"/>
                <a:t>.</a:t>
              </a:r>
            </a:p>
            <a:p>
              <a:pPr marL="342900" indent="-342900" algn="just">
                <a:buFont typeface="+mj-lt"/>
                <a:buAutoNum type="arabicPeriod"/>
              </a:pPr>
              <a:r>
                <a:rPr lang="en-US" sz="1600" dirty="0" smtClean="0"/>
                <a:t>Commentary and weekly discussion </a:t>
              </a:r>
              <a:r>
                <a:rPr lang="en-US" sz="1600" b="1" dirty="0" smtClean="0">
                  <a:solidFill>
                    <a:srgbClr val="7CB342"/>
                  </a:solidFill>
                </a:rPr>
                <a:t>podcast</a:t>
              </a:r>
              <a:r>
                <a:rPr lang="en-US" sz="1600" dirty="0" smtClean="0"/>
                <a:t> in Radios and Music apps.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006065" y="5211840"/>
            <a:ext cx="4314685" cy="1334009"/>
            <a:chOff x="4047742" y="4745949"/>
            <a:chExt cx="4314685" cy="1334009"/>
          </a:xfrm>
        </p:grpSpPr>
        <p:grpSp>
          <p:nvGrpSpPr>
            <p:cNvPr id="71" name="Group 70"/>
            <p:cNvGrpSpPr/>
            <p:nvPr/>
          </p:nvGrpSpPr>
          <p:grpSpPr>
            <a:xfrm>
              <a:off x="4047742" y="4745949"/>
              <a:ext cx="4314685" cy="1334009"/>
              <a:chOff x="319489" y="4500080"/>
              <a:chExt cx="4314685" cy="1334009"/>
            </a:xfrm>
            <a:effectLst>
              <a:outerShdw blurRad="381000" dist="38100" dir="78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72" name="Group 71"/>
              <p:cNvGrpSpPr/>
              <p:nvPr/>
            </p:nvGrpSpPr>
            <p:grpSpPr>
              <a:xfrm>
                <a:off x="319489" y="4500080"/>
                <a:ext cx="4314685" cy="1334009"/>
                <a:chOff x="319489" y="1949870"/>
                <a:chExt cx="4314685" cy="1334009"/>
              </a:xfrm>
            </p:grpSpPr>
            <p:sp>
              <p:nvSpPr>
                <p:cNvPr id="74" name="Round Same Side Corner Rectangle 73"/>
                <p:cNvSpPr/>
                <p:nvPr/>
              </p:nvSpPr>
              <p:spPr>
                <a:xfrm>
                  <a:off x="319489" y="1949870"/>
                  <a:ext cx="2671012" cy="421105"/>
                </a:xfrm>
                <a:prstGeom prst="round2SameRect">
                  <a:avLst/>
                </a:prstGeom>
                <a:solidFill>
                  <a:srgbClr val="0288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latin typeface="Agency FB" panose="020B0503020202020204" pitchFamily="34" charset="0"/>
                      <a:cs typeface="Aharoni" panose="02010803020104030203" pitchFamily="2" charset="-79"/>
                    </a:rPr>
                    <a:t> </a:t>
                  </a:r>
                  <a:r>
                    <a:rPr lang="en-US" sz="2400" dirty="0" smtClean="0">
                      <a:latin typeface="Agency FB" panose="020B0503020202020204" pitchFamily="34" charset="0"/>
                      <a:cs typeface="Aharoni" panose="02010803020104030203" pitchFamily="2" charset="-79"/>
                    </a:rPr>
                    <a:t>  Impact on SPNI</a:t>
                  </a:r>
                  <a:endParaRPr lang="en-US" dirty="0">
                    <a:latin typeface="Agency FB" panose="020B0503020202020204" pitchFamily="34" charset="0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339950" y="2389024"/>
                  <a:ext cx="4294224" cy="894855"/>
                </a:xfrm>
                <a:prstGeom prst="rect">
                  <a:avLst/>
                </a:prstGeom>
                <a:solidFill>
                  <a:schemeClr val="bg1"/>
                </a:solidFill>
                <a:ln w="44450">
                  <a:solidFill>
                    <a:srgbClr val="0288D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numCol="2"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73" name="Picture 7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5572" y="4523786"/>
                <a:ext cx="416514" cy="416514"/>
              </a:xfrm>
              <a:prstGeom prst="rect">
                <a:avLst/>
              </a:prstGeom>
            </p:spPr>
          </p:pic>
        </p:grpSp>
        <p:sp>
          <p:nvSpPr>
            <p:cNvPr id="36" name="TextBox 35"/>
            <p:cNvSpPr txBox="1"/>
            <p:nvPr/>
          </p:nvSpPr>
          <p:spPr>
            <a:xfrm>
              <a:off x="4154888" y="5248961"/>
              <a:ext cx="4130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Tx/>
                <a:buChar char="-"/>
              </a:pPr>
              <a:r>
                <a:rPr lang="en-US" sz="1600" dirty="0" smtClean="0">
                  <a:latin typeface="+mj-lt"/>
                </a:rPr>
                <a:t>Games can have </a:t>
              </a:r>
              <a:r>
                <a:rPr lang="en-US" sz="1600" b="1" dirty="0" smtClean="0">
                  <a:solidFill>
                    <a:srgbClr val="0288D1"/>
                  </a:solidFill>
                  <a:latin typeface="+mj-lt"/>
                </a:rPr>
                <a:t>character journey </a:t>
              </a:r>
              <a:r>
                <a:rPr lang="en-US" sz="1600" dirty="0" smtClean="0">
                  <a:latin typeface="+mj-lt"/>
                </a:rPr>
                <a:t>like FIFA.</a:t>
              </a:r>
            </a:p>
            <a:p>
              <a:pPr marL="285750" indent="-285750" algn="just">
                <a:buFontTx/>
                <a:buChar char="-"/>
              </a:pPr>
              <a:r>
                <a:rPr lang="en-US" sz="1600" dirty="0" smtClean="0">
                  <a:latin typeface="+mj-lt"/>
                </a:rPr>
                <a:t>Revenue can be generated with paid add-ons, </a:t>
              </a:r>
              <a:r>
                <a:rPr lang="en-US" sz="1600" b="1" dirty="0" smtClean="0">
                  <a:solidFill>
                    <a:srgbClr val="0288D1"/>
                  </a:solidFill>
                  <a:latin typeface="+mj-lt"/>
                </a:rPr>
                <a:t>in-app purchases </a:t>
              </a:r>
              <a:r>
                <a:rPr lang="en-US" sz="1600" dirty="0" smtClean="0">
                  <a:latin typeface="+mj-lt"/>
                </a:rPr>
                <a:t>and advertisement.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25572" y="2442342"/>
            <a:ext cx="322714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 sz="1600" dirty="0" smtClean="0">
                <a:latin typeface="+mj-lt"/>
              </a:rPr>
              <a:t>With projected 62 million Indians </a:t>
            </a:r>
            <a:r>
              <a:rPr lang="en-US" sz="1600" baseline="30000" dirty="0" smtClean="0">
                <a:latin typeface="+mj-lt"/>
              </a:rPr>
              <a:t>[5.1]</a:t>
            </a:r>
            <a:r>
              <a:rPr lang="en-US" sz="1600" dirty="0" smtClean="0">
                <a:latin typeface="+mj-lt"/>
              </a:rPr>
              <a:t> playing in </a:t>
            </a:r>
            <a:r>
              <a:rPr lang="en-US" sz="1600" b="1" dirty="0" smtClean="0">
                <a:solidFill>
                  <a:srgbClr val="F57C00"/>
                </a:solidFill>
                <a:latin typeface="+mj-lt"/>
              </a:rPr>
              <a:t>mobile, WWE game </a:t>
            </a:r>
            <a:r>
              <a:rPr lang="en-US" sz="1600" dirty="0" smtClean="0">
                <a:latin typeface="+mj-lt"/>
              </a:rPr>
              <a:t>will boost UE. Game with VR will also create great hype.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smtClean="0">
                <a:latin typeface="+mj-lt"/>
              </a:rPr>
              <a:t>These can be sold in bundle with Sony’s Play Station.</a:t>
            </a:r>
          </a:p>
          <a:p>
            <a:pPr marL="285750" indent="-285750" algn="just">
              <a:buFontTx/>
              <a:buChar char="-"/>
            </a:pPr>
            <a:r>
              <a:rPr lang="en-US" sz="1600" dirty="0" smtClean="0">
                <a:latin typeface="+mj-lt"/>
              </a:rPr>
              <a:t>SmackDown, RAW as </a:t>
            </a:r>
            <a:r>
              <a:rPr lang="en-US" sz="1600" b="1" dirty="0" smtClean="0">
                <a:solidFill>
                  <a:srgbClr val="F57C00"/>
                </a:solidFill>
                <a:latin typeface="+mj-lt"/>
              </a:rPr>
              <a:t>quiz</a:t>
            </a:r>
            <a:r>
              <a:rPr lang="en-US" sz="1600" dirty="0" smtClean="0">
                <a:latin typeface="+mj-lt"/>
              </a:rPr>
              <a:t> topics in popular application like Quizapp. Sunday  newspaper quiz and online impression quiz can also be explored.</a:t>
            </a:r>
          </a:p>
          <a:p>
            <a:pPr marL="285750" indent="-285750" algn="just">
              <a:buFontTx/>
              <a:buChar char="-"/>
            </a:pPr>
            <a:r>
              <a:rPr lang="en-US" sz="1600" dirty="0" smtClean="0">
                <a:latin typeface="+mj-lt"/>
              </a:rPr>
              <a:t>Indians getting highly involved in </a:t>
            </a:r>
            <a:r>
              <a:rPr lang="en-US" sz="1600" b="1" dirty="0" smtClean="0">
                <a:solidFill>
                  <a:srgbClr val="F57C00"/>
                </a:solidFill>
                <a:latin typeface="+mj-lt"/>
              </a:rPr>
              <a:t>social media discussion </a:t>
            </a:r>
            <a:r>
              <a:rPr lang="en-US" sz="1600" dirty="0" smtClean="0">
                <a:latin typeface="+mj-lt"/>
              </a:rPr>
              <a:t>sites like Quora </a:t>
            </a:r>
            <a:r>
              <a:rPr lang="en-US" sz="1600" baseline="30000" dirty="0" smtClean="0">
                <a:latin typeface="+mj-lt"/>
              </a:rPr>
              <a:t>[5.2]</a:t>
            </a:r>
            <a:r>
              <a:rPr lang="en-US" sz="1600" dirty="0" smtClean="0">
                <a:latin typeface="+mj-lt"/>
              </a:rPr>
              <a:t>. Online buzz can be started in these sites with frequent topics on day’s match.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600" y="2537021"/>
            <a:ext cx="3074077" cy="13561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" name="TextBox 39"/>
          <p:cNvSpPr txBox="1"/>
          <p:nvPr/>
        </p:nvSpPr>
        <p:spPr>
          <a:xfrm>
            <a:off x="8724232" y="2079752"/>
            <a:ext cx="311084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KITNE TICKET JITEY?</a:t>
            </a:r>
            <a:endParaRPr lang="en-US" b="1" dirty="0">
              <a:solidFill>
                <a:schemeClr val="bg1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215" y="4385478"/>
            <a:ext cx="3110846" cy="16485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5" name="TextBox 34"/>
          <p:cNvSpPr txBox="1"/>
          <p:nvPr/>
        </p:nvSpPr>
        <p:spPr>
          <a:xfrm>
            <a:off x="8707183" y="6049772"/>
            <a:ext cx="313189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BOHUT MAJA AYEGA</a:t>
            </a:r>
            <a:endParaRPr lang="en-US" b="1" dirty="0">
              <a:solidFill>
                <a:schemeClr val="bg1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719215" y="3908920"/>
            <a:ext cx="311084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DO SARDAR</a:t>
            </a:r>
            <a:r>
              <a:rPr lang="en-US" b="1" dirty="0" smtClean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endParaRPr lang="en-US" b="1" dirty="0">
              <a:solidFill>
                <a:schemeClr val="bg1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726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319489" y="842210"/>
            <a:ext cx="11579743" cy="842210"/>
            <a:chOff x="499880" y="830179"/>
            <a:chExt cx="11435447" cy="842210"/>
          </a:xfrm>
          <a:effectLst>
            <a:outerShdw blurRad="381000" dist="38100" dir="7800000" algn="t" rotWithShape="0">
              <a:prstClr val="black">
                <a:alpha val="40000"/>
              </a:prstClr>
            </a:outerShdw>
          </a:effectLst>
        </p:grpSpPr>
        <p:grpSp>
          <p:nvGrpSpPr>
            <p:cNvPr id="18" name="Group 17"/>
            <p:cNvGrpSpPr/>
            <p:nvPr/>
          </p:nvGrpSpPr>
          <p:grpSpPr>
            <a:xfrm>
              <a:off x="499880" y="830179"/>
              <a:ext cx="11435447" cy="842210"/>
              <a:chOff x="498568" y="830179"/>
              <a:chExt cx="9158050" cy="84221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Rectangle 14"/>
              <p:cNvSpPr/>
              <p:nvPr/>
            </p:nvSpPr>
            <p:spPr>
              <a:xfrm>
                <a:off x="515020" y="1251286"/>
                <a:ext cx="9141598" cy="421103"/>
              </a:xfrm>
              <a:prstGeom prst="rect">
                <a:avLst/>
              </a:prstGeom>
              <a:solidFill>
                <a:schemeClr val="bg1"/>
              </a:solidFill>
              <a:ln w="44450">
                <a:solidFill>
                  <a:srgbClr val="C2185B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WWE Apparels and figurines to improve player visibility. </a:t>
                </a:r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17" name="Round Same Side Corner Rectangle 16"/>
              <p:cNvSpPr/>
              <p:nvPr/>
            </p:nvSpPr>
            <p:spPr>
              <a:xfrm>
                <a:off x="498568" y="830179"/>
                <a:ext cx="1600200" cy="421105"/>
              </a:xfrm>
              <a:prstGeom prst="round2SameRect">
                <a:avLst/>
              </a:prstGeom>
              <a:solidFill>
                <a:srgbClr val="C21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latin typeface="Agency FB" panose="020B0503020202020204" pitchFamily="34" charset="0"/>
                    <a:cs typeface="Aharoni" panose="02010803020104030203" pitchFamily="2" charset="-79"/>
                  </a:rPr>
                  <a:t>     The Idea</a:t>
                </a:r>
                <a:endParaRPr lang="en-US" dirty="0">
                  <a:latin typeface="Agency FB" panose="020B0503020202020204" pitchFamily="34" charset="0"/>
                  <a:cs typeface="Aharoni" panose="02010803020104030203" pitchFamily="2" charset="-79"/>
                </a:endParaRPr>
              </a:p>
            </p:txBody>
          </p:sp>
        </p:grp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641" y="854243"/>
              <a:ext cx="393982" cy="385763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319489" y="1949871"/>
            <a:ext cx="2817411" cy="4591500"/>
            <a:chOff x="319489" y="1949870"/>
            <a:chExt cx="2817411" cy="4591500"/>
          </a:xfrm>
          <a:effectLst>
            <a:outerShdw blurRad="381000" dist="38100" dir="7800000" algn="t" rotWithShape="0">
              <a:prstClr val="black">
                <a:alpha val="40000"/>
              </a:prstClr>
            </a:outerShdw>
          </a:effectLst>
        </p:grpSpPr>
        <p:sp>
          <p:nvSpPr>
            <p:cNvPr id="23" name="Round Same Side Corner Rectangle 22"/>
            <p:cNvSpPr/>
            <p:nvPr/>
          </p:nvSpPr>
          <p:spPr>
            <a:xfrm>
              <a:off x="319489" y="1949870"/>
              <a:ext cx="2671012" cy="421105"/>
            </a:xfrm>
            <a:prstGeom prst="round2SameRect">
              <a:avLst/>
            </a:prstGeom>
            <a:solidFill>
              <a:srgbClr val="F57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Agency FB" panose="020B0503020202020204" pitchFamily="34" charset="0"/>
                  <a:cs typeface="Aharoni" panose="02010803020104030203" pitchFamily="2" charset="-79"/>
                </a:rPr>
                <a:t>The Insights</a:t>
              </a:r>
              <a:endParaRPr lang="en-US" dirty="0">
                <a:latin typeface="Agency FB" panose="020B05030202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39950" y="2389023"/>
              <a:ext cx="2796950" cy="4152347"/>
            </a:xfrm>
            <a:prstGeom prst="rect">
              <a:avLst/>
            </a:prstGeom>
            <a:solidFill>
              <a:schemeClr val="bg1"/>
            </a:solidFill>
            <a:ln w="44450">
              <a:solidFill>
                <a:srgbClr val="F57C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10906018" y="0"/>
            <a:ext cx="937074" cy="9978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381000" dist="38100" dir="78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smtClean="0">
                <a:latin typeface="Agency FB" panose="020B0503020202020204" pitchFamily="34" charset="0"/>
              </a:rPr>
              <a:t>6</a:t>
            </a:r>
            <a:endParaRPr lang="en-US" sz="3600" b="1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72" y="2005435"/>
            <a:ext cx="342900" cy="342900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8674100" y="2005434"/>
            <a:ext cx="3225132" cy="4573165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  <a:effectLst>
            <a:outerShdw blurRad="381000" dist="38100" dir="78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720276" y="88900"/>
            <a:ext cx="443102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Apparels &amp; Figurine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424115" y="1974181"/>
            <a:ext cx="4995984" cy="2519025"/>
            <a:chOff x="3494488" y="1949870"/>
            <a:chExt cx="4995984" cy="2519025"/>
          </a:xfrm>
        </p:grpSpPr>
        <p:grpSp>
          <p:nvGrpSpPr>
            <p:cNvPr id="78" name="Group 77"/>
            <p:cNvGrpSpPr/>
            <p:nvPr/>
          </p:nvGrpSpPr>
          <p:grpSpPr>
            <a:xfrm>
              <a:off x="3494488" y="1949870"/>
              <a:ext cx="4995984" cy="2519025"/>
              <a:chOff x="3494488" y="1949870"/>
              <a:chExt cx="4995984" cy="2519025"/>
            </a:xfrm>
            <a:effectLst>
              <a:outerShdw blurRad="381000" dist="38100" dir="78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79" name="Group 78"/>
              <p:cNvGrpSpPr/>
              <p:nvPr/>
            </p:nvGrpSpPr>
            <p:grpSpPr>
              <a:xfrm>
                <a:off x="3494488" y="1949870"/>
                <a:ext cx="4995984" cy="2519025"/>
                <a:chOff x="319488" y="1949870"/>
                <a:chExt cx="4995984" cy="2519025"/>
              </a:xfrm>
            </p:grpSpPr>
            <p:sp>
              <p:nvSpPr>
                <p:cNvPr id="82" name="Round Same Side Corner Rectangle 81"/>
                <p:cNvSpPr/>
                <p:nvPr/>
              </p:nvSpPr>
              <p:spPr>
                <a:xfrm>
                  <a:off x="319488" y="1949870"/>
                  <a:ext cx="4112812" cy="421105"/>
                </a:xfrm>
                <a:prstGeom prst="round2SameRect">
                  <a:avLst/>
                </a:prstGeom>
                <a:solidFill>
                  <a:srgbClr val="7CB34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latin typeface="Agency FB" panose="020B0503020202020204" pitchFamily="34" charset="0"/>
                      <a:cs typeface="Aharoni" panose="02010803020104030203" pitchFamily="2" charset="-79"/>
                    </a:rPr>
                    <a:t>   Launch &amp; Sustenance Strategies </a:t>
                  </a:r>
                  <a:endParaRPr lang="en-US" dirty="0">
                    <a:latin typeface="Agency FB" panose="020B0503020202020204" pitchFamily="34" charset="0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339949" y="2389022"/>
                  <a:ext cx="4975523" cy="2079873"/>
                </a:xfrm>
                <a:prstGeom prst="rect">
                  <a:avLst/>
                </a:prstGeom>
                <a:solidFill>
                  <a:schemeClr val="bg1"/>
                </a:solidFill>
                <a:ln w="44450">
                  <a:solidFill>
                    <a:srgbClr val="7CB342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numCol="2"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sp>
            <p:nvSpPr>
              <p:cNvPr id="80" name="Rectangle 79"/>
              <p:cNvSpPr/>
              <p:nvPr/>
            </p:nvSpPr>
            <p:spPr>
              <a:xfrm>
                <a:off x="3514950" y="2389023"/>
                <a:ext cx="484165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1600" dirty="0" smtClean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15491" y="2031478"/>
                <a:ext cx="321509" cy="321509"/>
              </a:xfrm>
              <a:prstGeom prst="rect">
                <a:avLst/>
              </a:prstGeom>
            </p:spPr>
          </p:pic>
        </p:grpSp>
        <p:sp>
          <p:nvSpPr>
            <p:cNvPr id="102" name="TextBox 101"/>
            <p:cNvSpPr txBox="1"/>
            <p:nvPr/>
          </p:nvSpPr>
          <p:spPr>
            <a:xfrm>
              <a:off x="3595146" y="2399056"/>
              <a:ext cx="4806569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buFont typeface="+mj-lt"/>
                <a:buAutoNum type="arabicPeriod"/>
              </a:pPr>
              <a:r>
                <a:rPr lang="en-US" sz="1600" b="1" dirty="0" smtClean="0">
                  <a:solidFill>
                    <a:srgbClr val="7CB342"/>
                  </a:solidFill>
                </a:rPr>
                <a:t>Sample copy </a:t>
              </a:r>
              <a:r>
                <a:rPr lang="en-US" sz="1600" dirty="0" smtClean="0"/>
                <a:t>of products can be bundled with other Sony products.</a:t>
              </a:r>
            </a:p>
            <a:p>
              <a:pPr marL="342900" indent="-342900" algn="just">
                <a:buFont typeface="+mj-lt"/>
                <a:buAutoNum type="arabicPeriod"/>
              </a:pPr>
              <a:r>
                <a:rPr lang="en-US" sz="1600" dirty="0" smtClean="0"/>
                <a:t>Tie up stationary brands like Classmates and apparels brands like Jack &amp; Jones.</a:t>
              </a:r>
            </a:p>
            <a:p>
              <a:pPr marL="342900" indent="-342900" algn="just">
                <a:buFont typeface="+mj-lt"/>
                <a:buAutoNum type="arabicPeriod"/>
              </a:pPr>
              <a:r>
                <a:rPr lang="en-US" sz="1600" b="1" dirty="0" smtClean="0">
                  <a:solidFill>
                    <a:srgbClr val="7CB342"/>
                  </a:solidFill>
                </a:rPr>
                <a:t>Low cost printed t-shirts </a:t>
              </a:r>
              <a:r>
                <a:rPr lang="en-US" sz="1600" dirty="0" smtClean="0"/>
                <a:t>through e-commerce.</a:t>
              </a:r>
            </a:p>
            <a:p>
              <a:pPr marL="342900" indent="-342900" algn="just">
                <a:buFont typeface="+mj-lt"/>
                <a:buAutoNum type="arabicPeriod"/>
              </a:pPr>
              <a:r>
                <a:rPr lang="en-US" sz="1600" dirty="0" smtClean="0"/>
                <a:t>Figurines </a:t>
              </a:r>
              <a:r>
                <a:rPr lang="en-US" sz="1600" b="1" dirty="0" smtClean="0">
                  <a:solidFill>
                    <a:srgbClr val="7CB342"/>
                  </a:solidFill>
                </a:rPr>
                <a:t>with meals </a:t>
              </a:r>
              <a:r>
                <a:rPr lang="en-US" sz="1600" dirty="0" smtClean="0"/>
                <a:t>in popular food chain like Subway and McDonalds.</a:t>
              </a:r>
            </a:p>
            <a:p>
              <a:pPr marL="342900" indent="-342900" algn="just">
                <a:buFont typeface="+mj-lt"/>
                <a:buAutoNum type="arabicPeriod"/>
              </a:pPr>
              <a:r>
                <a:rPr lang="en-US" sz="1600" b="1" dirty="0" smtClean="0">
                  <a:solidFill>
                    <a:srgbClr val="7CB342"/>
                  </a:solidFill>
                </a:rPr>
                <a:t>Encouraging collectors</a:t>
              </a:r>
              <a:r>
                <a:rPr lang="en-US" sz="1600" dirty="0" smtClean="0"/>
                <a:t> with special events.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438142" y="4745949"/>
            <a:ext cx="4981957" cy="1795422"/>
            <a:chOff x="4035042" y="4745949"/>
            <a:chExt cx="4981957" cy="1795422"/>
          </a:xfrm>
        </p:grpSpPr>
        <p:grpSp>
          <p:nvGrpSpPr>
            <p:cNvPr id="71" name="Group 70"/>
            <p:cNvGrpSpPr/>
            <p:nvPr/>
          </p:nvGrpSpPr>
          <p:grpSpPr>
            <a:xfrm>
              <a:off x="4035042" y="4745949"/>
              <a:ext cx="4981957" cy="1795422"/>
              <a:chOff x="306789" y="4500080"/>
              <a:chExt cx="4981957" cy="1795422"/>
            </a:xfrm>
            <a:effectLst>
              <a:outerShdw blurRad="381000" dist="38100" dir="78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72" name="Group 71"/>
              <p:cNvGrpSpPr/>
              <p:nvPr/>
            </p:nvGrpSpPr>
            <p:grpSpPr>
              <a:xfrm>
                <a:off x="306789" y="4500080"/>
                <a:ext cx="4981957" cy="1795422"/>
                <a:chOff x="306789" y="1949870"/>
                <a:chExt cx="4981957" cy="1795422"/>
              </a:xfrm>
            </p:grpSpPr>
            <p:sp>
              <p:nvSpPr>
                <p:cNvPr id="74" name="Round Same Side Corner Rectangle 73"/>
                <p:cNvSpPr/>
                <p:nvPr/>
              </p:nvSpPr>
              <p:spPr>
                <a:xfrm>
                  <a:off x="306789" y="1949870"/>
                  <a:ext cx="2671012" cy="421105"/>
                </a:xfrm>
                <a:prstGeom prst="round2SameRect">
                  <a:avLst/>
                </a:prstGeom>
                <a:solidFill>
                  <a:srgbClr val="0288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latin typeface="Agency FB" panose="020B0503020202020204" pitchFamily="34" charset="0"/>
                      <a:cs typeface="Aharoni" panose="02010803020104030203" pitchFamily="2" charset="-79"/>
                    </a:rPr>
                    <a:t> </a:t>
                  </a:r>
                  <a:r>
                    <a:rPr lang="en-US" sz="2400" dirty="0" smtClean="0">
                      <a:latin typeface="Agency FB" panose="020B0503020202020204" pitchFamily="34" charset="0"/>
                      <a:cs typeface="Aharoni" panose="02010803020104030203" pitchFamily="2" charset="-79"/>
                    </a:rPr>
                    <a:t>  Impact on SPNI</a:t>
                  </a:r>
                  <a:endParaRPr lang="en-US" dirty="0">
                    <a:latin typeface="Agency FB" panose="020B0503020202020204" pitchFamily="34" charset="0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339950" y="2389024"/>
                  <a:ext cx="4948796" cy="1356268"/>
                </a:xfrm>
                <a:prstGeom prst="rect">
                  <a:avLst/>
                </a:prstGeom>
                <a:solidFill>
                  <a:schemeClr val="bg1"/>
                </a:solidFill>
                <a:ln w="44450">
                  <a:solidFill>
                    <a:srgbClr val="0288D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numCol="2"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73" name="Picture 7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5572" y="4523786"/>
                <a:ext cx="416514" cy="416514"/>
              </a:xfrm>
              <a:prstGeom prst="rect">
                <a:avLst/>
              </a:prstGeom>
            </p:spPr>
          </p:pic>
        </p:grpSp>
        <p:sp>
          <p:nvSpPr>
            <p:cNvPr id="36" name="TextBox 35"/>
            <p:cNvSpPr txBox="1"/>
            <p:nvPr/>
          </p:nvSpPr>
          <p:spPr>
            <a:xfrm>
              <a:off x="4153825" y="5443452"/>
              <a:ext cx="469013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Tx/>
                <a:buChar char="-"/>
              </a:pPr>
              <a:r>
                <a:rPr lang="en-US" sz="1600" b="1" dirty="0" smtClean="0">
                  <a:solidFill>
                    <a:srgbClr val="0288D1"/>
                  </a:solidFill>
                  <a:latin typeface="+mj-lt"/>
                </a:rPr>
                <a:t>Designing and marketing </a:t>
              </a:r>
              <a:r>
                <a:rPr lang="en-US" sz="1600" dirty="0" smtClean="0">
                  <a:latin typeface="+mj-lt"/>
                </a:rPr>
                <a:t>these products will take a separate team of professionals.</a:t>
              </a:r>
            </a:p>
            <a:p>
              <a:pPr marL="285750" indent="-285750" algn="just">
                <a:buFontTx/>
                <a:buChar char="-"/>
              </a:pPr>
              <a:r>
                <a:rPr lang="en-US" sz="1600" dirty="0" smtClean="0">
                  <a:latin typeface="+mj-lt"/>
                </a:rPr>
                <a:t>Stars can popularize these products.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0920" y="2559203"/>
            <a:ext cx="24219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 sz="1600" dirty="0" smtClean="0">
                <a:latin typeface="+mj-lt"/>
              </a:rPr>
              <a:t>People have more Linkin Park and Beatles t-shirts in their cupboard compared to the songs in their playlists.</a:t>
            </a:r>
          </a:p>
          <a:p>
            <a:pPr marL="285750" indent="-285750" algn="just">
              <a:buFontTx/>
              <a:buChar char="-"/>
            </a:pPr>
            <a:r>
              <a:rPr lang="en-US" sz="1600" dirty="0" smtClean="0">
                <a:latin typeface="+mj-lt"/>
              </a:rPr>
              <a:t>With more than 500 million below age 20 </a:t>
            </a:r>
            <a:r>
              <a:rPr lang="en-US" sz="1600" baseline="30000" dirty="0" smtClean="0">
                <a:latin typeface="+mj-lt"/>
              </a:rPr>
              <a:t>[7..1]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b="1" dirty="0" smtClean="0">
                <a:solidFill>
                  <a:srgbClr val="F57C00"/>
                </a:solidFill>
              </a:rPr>
              <a:t>markets for </a:t>
            </a:r>
            <a:r>
              <a:rPr lang="en-US" sz="1600" b="1" dirty="0" smtClean="0">
                <a:solidFill>
                  <a:srgbClr val="F57C00"/>
                </a:solidFill>
                <a:latin typeface="+mj-lt"/>
              </a:rPr>
              <a:t> apparels, figurines and stationary </a:t>
            </a:r>
            <a:r>
              <a:rPr lang="en-US" sz="1600" dirty="0" smtClean="0">
                <a:latin typeface="+mj-lt"/>
              </a:rPr>
              <a:t>is wide.</a:t>
            </a:r>
          </a:p>
          <a:p>
            <a:pPr marL="285750" indent="-285750" algn="just">
              <a:buFontTx/>
              <a:buChar char="-"/>
            </a:pPr>
            <a:r>
              <a:rPr lang="en-US" sz="1600" dirty="0" smtClean="0">
                <a:latin typeface="+mj-lt"/>
              </a:rPr>
              <a:t>To make Superstars characters </a:t>
            </a:r>
            <a:r>
              <a:rPr lang="en-US" sz="1600" dirty="0" smtClean="0">
                <a:solidFill>
                  <a:srgbClr val="F57C00"/>
                </a:solidFill>
                <a:latin typeface="+mj-lt"/>
              </a:rPr>
              <a:t>must </a:t>
            </a:r>
            <a:r>
              <a:rPr lang="en-US" sz="1600" b="1" dirty="0" smtClean="0">
                <a:solidFill>
                  <a:srgbClr val="F57C00"/>
                </a:solidFill>
                <a:latin typeface="+mj-lt"/>
              </a:rPr>
              <a:t>get out of TVs </a:t>
            </a:r>
            <a:r>
              <a:rPr lang="en-US" sz="1600" dirty="0" smtClean="0">
                <a:latin typeface="+mj-lt"/>
              </a:rPr>
              <a:t>and Mobile screens.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775" y="2721014"/>
            <a:ext cx="3147401" cy="1664464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8724232" y="2079752"/>
            <a:ext cx="3110846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YE KYA KHATA HEY? DHOOP</a:t>
            </a:r>
            <a:endParaRPr lang="en-US" b="1" dirty="0">
              <a:solidFill>
                <a:schemeClr val="bg1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724" y="4582755"/>
            <a:ext cx="2922122" cy="1461061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8707183" y="4082990"/>
            <a:ext cx="3131890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AAUR YEH?</a:t>
            </a:r>
            <a:endParaRPr lang="en-US" sz="2000" b="1" dirty="0">
              <a:solidFill>
                <a:schemeClr val="bg1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707183" y="5998972"/>
            <a:ext cx="3131890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BAS ATTENTION!</a:t>
            </a:r>
            <a:endParaRPr lang="en-US" sz="3200" b="1" dirty="0">
              <a:solidFill>
                <a:schemeClr val="bg1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644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1281</Words>
  <Application>Microsoft Office PowerPoint</Application>
  <PresentationFormat>Widescreen</PresentationFormat>
  <Paragraphs>122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FangSong</vt:lpstr>
      <vt:lpstr>Agency FB</vt:lpstr>
      <vt:lpstr>Aharoni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ITC Infotech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Abinash Mishra</dc:creator>
  <cp:lastModifiedBy>Abinash Mishra</cp:lastModifiedBy>
  <cp:revision>60</cp:revision>
  <dcterms:created xsi:type="dcterms:W3CDTF">2018-08-19T10:20:07Z</dcterms:created>
  <dcterms:modified xsi:type="dcterms:W3CDTF">2018-08-20T16:11:21Z</dcterms:modified>
</cp:coreProperties>
</file>