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Lst>
  <p:sldSz cy="10689325" cx="7562100"/>
  <p:notesSz cx="6858000" cy="9144000"/>
  <p:embeddedFontLst>
    <p:embeddedFont>
      <p:font typeface="Poppins"/>
      <p:regular r:id="rId10"/>
      <p:bold r:id="rId11"/>
      <p:italic r:id="rId12"/>
      <p:boldItalic r:id="rId13"/>
    </p:embeddedFont>
    <p:embeddedFont>
      <p:font typeface="Montserrat"/>
      <p:regular r:id="rId14"/>
      <p:bold r:id="rId15"/>
      <p:italic r:id="rId16"/>
      <p:boldItalic r:id="rId17"/>
    </p:embeddedFont>
    <p:embeddedFont>
      <p:font typeface="Poppins SemiBol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DD7B72-83FF-4BC9-A5F4-30A79B74E18C}">
  <a:tblStyle styleId="{D6DD7B72-83FF-4BC9-A5F4-30A79B74E18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SemiBold-italic.fntdata"/><Relationship Id="rId11" Type="http://schemas.openxmlformats.org/officeDocument/2006/relationships/font" Target="fonts/Poppins-bold.fntdata"/><Relationship Id="rId10" Type="http://schemas.openxmlformats.org/officeDocument/2006/relationships/font" Target="fonts/Poppins-regular.fntdata"/><Relationship Id="rId21" Type="http://schemas.openxmlformats.org/officeDocument/2006/relationships/font" Target="fonts/PoppinsSemiBold-boldItalic.fntdata"/><Relationship Id="rId13" Type="http://schemas.openxmlformats.org/officeDocument/2006/relationships/font" Target="fonts/Poppins-boldItalic.fntdata"/><Relationship Id="rId12"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2.xml"/><Relationship Id="rId19" Type="http://schemas.openxmlformats.org/officeDocument/2006/relationships/font" Target="fonts/PoppinsSemiBold-bold.fntdata"/><Relationship Id="rId6" Type="http://schemas.openxmlformats.org/officeDocument/2006/relationships/notesMaster" Target="notesMasters/notesMaster1.xml"/><Relationship Id="rId18" Type="http://schemas.openxmlformats.org/officeDocument/2006/relationships/font" Target="fonts/PoppinsSemiBo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37378" y="1143000"/>
            <a:ext cx="21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576b2d50f_0_0:notes"/>
          <p:cNvSpPr/>
          <p:nvPr>
            <p:ph idx="2" type="sldImg"/>
          </p:nvPr>
        </p:nvSpPr>
        <p:spPr>
          <a:xfrm>
            <a:off x="2337378" y="1143000"/>
            <a:ext cx="21831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576b2d50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15576b2d50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34828bbf1_0_351:notes"/>
          <p:cNvSpPr/>
          <p:nvPr>
            <p:ph idx="2" type="sldImg"/>
          </p:nvPr>
        </p:nvSpPr>
        <p:spPr>
          <a:xfrm>
            <a:off x="2337378" y="1143000"/>
            <a:ext cx="21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f34828bbf1_0_35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a:t>   LKK</a:t>
            </a:r>
            <a:endParaRPr/>
          </a:p>
        </p:txBody>
      </p:sp>
      <p:sp>
        <p:nvSpPr>
          <p:cNvPr id="177" name="Google Shape;177;gf34828bbf1_0_35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b742fb43a_0_0:notes"/>
          <p:cNvSpPr/>
          <p:nvPr>
            <p:ph idx="2" type="sldImg"/>
          </p:nvPr>
        </p:nvSpPr>
        <p:spPr>
          <a:xfrm>
            <a:off x="2337378" y="1143000"/>
            <a:ext cx="21831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1b742fb43a_0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6" name="Google Shape;186;g21b742fb43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17" name="Google Shape;17;p2"/>
          <p:cNvSpPr txBox="1"/>
          <p:nvPr>
            <p:ph idx="1" type="body"/>
          </p:nvPr>
        </p:nvSpPr>
        <p:spPr>
          <a:xfrm>
            <a:off x="519894" y="2845538"/>
            <a:ext cx="6522300" cy="67824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 name="Google Shape;18;p2"/>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1"/>
          <p:cNvSpPr txBox="1"/>
          <p:nvPr>
            <p:ph type="title"/>
          </p:nvPr>
        </p:nvSpPr>
        <p:spPr>
          <a:xfrm>
            <a:off x="520879" y="712622"/>
            <a:ext cx="2439000" cy="2494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2" name="Google Shape;62;p11"/>
          <p:cNvSpPr txBox="1"/>
          <p:nvPr>
            <p:ph idx="1" type="body"/>
          </p:nvPr>
        </p:nvSpPr>
        <p:spPr>
          <a:xfrm>
            <a:off x="3214877" y="1539065"/>
            <a:ext cx="3828300" cy="7596300"/>
          </a:xfrm>
          <a:prstGeom prst="rect">
            <a:avLst/>
          </a:prstGeom>
          <a:noFill/>
          <a:ln>
            <a:noFill/>
          </a:ln>
        </p:spPr>
        <p:txBody>
          <a:bodyPr anchorCtr="0" anchor="t" bIns="91425" lIns="91425" spcFirstLastPara="1" rIns="91425" wrap="square" tIns="91425">
            <a:noAutofit/>
          </a:bodyPr>
          <a:lstStyle>
            <a:lvl1pPr indent="-431800" lvl="0" marL="457200" marR="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1"/>
          <p:cNvSpPr txBox="1"/>
          <p:nvPr>
            <p:ph idx="2" type="body"/>
          </p:nvPr>
        </p:nvSpPr>
        <p:spPr>
          <a:xfrm>
            <a:off x="520879" y="3206797"/>
            <a:ext cx="2439000" cy="59409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64" name="Google Shape;64;p11"/>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1"/>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2"/>
          <p:cNvSpPr txBox="1"/>
          <p:nvPr>
            <p:ph type="title"/>
          </p:nvPr>
        </p:nvSpPr>
        <p:spPr>
          <a:xfrm>
            <a:off x="520879" y="712622"/>
            <a:ext cx="2439000" cy="24942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69" name="Google Shape;69;p12"/>
          <p:cNvSpPr/>
          <p:nvPr>
            <p:ph idx="2" type="pic"/>
          </p:nvPr>
        </p:nvSpPr>
        <p:spPr>
          <a:xfrm>
            <a:off x="3214877" y="1539065"/>
            <a:ext cx="3828300" cy="75963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2"/>
          <p:cNvSpPr txBox="1"/>
          <p:nvPr>
            <p:ph idx="1" type="body"/>
          </p:nvPr>
        </p:nvSpPr>
        <p:spPr>
          <a:xfrm>
            <a:off x="520879" y="3206797"/>
            <a:ext cx="2439000" cy="59409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71" name="Google Shape;71;p12"/>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2"/>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3"/>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6" name="Google Shape;76;p13"/>
          <p:cNvSpPr txBox="1"/>
          <p:nvPr>
            <p:ph idx="1" type="body"/>
          </p:nvPr>
        </p:nvSpPr>
        <p:spPr>
          <a:xfrm rot="5400000">
            <a:off x="389857" y="2975588"/>
            <a:ext cx="6782400" cy="6522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Google Shape;77;p13"/>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3"/>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3"/>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4"/>
          <p:cNvSpPr txBox="1"/>
          <p:nvPr>
            <p:ph type="title"/>
          </p:nvPr>
        </p:nvSpPr>
        <p:spPr>
          <a:xfrm rot="5400000">
            <a:off x="1697556" y="4283258"/>
            <a:ext cx="9058800" cy="16305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82" name="Google Shape;82;p14"/>
          <p:cNvSpPr txBox="1"/>
          <p:nvPr>
            <p:ph idx="1" type="body"/>
          </p:nvPr>
        </p:nvSpPr>
        <p:spPr>
          <a:xfrm rot="5400000">
            <a:off x="-1610948" y="2699858"/>
            <a:ext cx="9058800" cy="47973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3" name="Google Shape;83;p14"/>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4" name="Google Shape;84;p14"/>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5" name="Google Shape;85;p14"/>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86" name="Shape 86"/>
        <p:cNvGrpSpPr/>
        <p:nvPr/>
      </p:nvGrpSpPr>
      <p:grpSpPr>
        <a:xfrm>
          <a:off x="0" y="0"/>
          <a:ext cx="0" cy="0"/>
          <a:chOff x="0" y="0"/>
          <a:chExt cx="0" cy="0"/>
        </a:xfrm>
      </p:grpSpPr>
    </p:spTree>
  </p:cSld>
  <p:clrMapOvr>
    <a:masterClrMapping/>
  </p:clrMapOvr>
  <p:extLst>
    <p:ext uri="{DCECCB84-F9BA-43D5-87BE-67443E8EF086}">
      <p15:sldGuideLst>
        <p15:guide id="1" orient="horz" pos="1198">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 name="Shape 93"/>
        <p:cNvGrpSpPr/>
        <p:nvPr/>
      </p:nvGrpSpPr>
      <p:grpSpPr>
        <a:xfrm>
          <a:off x="0" y="0"/>
          <a:ext cx="0" cy="0"/>
          <a:chOff x="0" y="0"/>
          <a:chExt cx="0" cy="0"/>
        </a:xfrm>
      </p:grpSpPr>
      <p:sp>
        <p:nvSpPr>
          <p:cNvPr id="94" name="Google Shape;94;p17"/>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5" name="Google Shape;95;p17"/>
          <p:cNvSpPr txBox="1"/>
          <p:nvPr>
            <p:ph idx="1" type="body"/>
          </p:nvPr>
        </p:nvSpPr>
        <p:spPr>
          <a:xfrm>
            <a:off x="519894" y="2845538"/>
            <a:ext cx="6522300" cy="67824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6" name="Google Shape;96;p17"/>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7"/>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8" name="Google Shape;98;p17"/>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18"/>
          <p:cNvSpPr txBox="1"/>
          <p:nvPr>
            <p:ph type="ctrTitle"/>
          </p:nvPr>
        </p:nvSpPr>
        <p:spPr>
          <a:xfrm>
            <a:off x="945263" y="1749388"/>
            <a:ext cx="5671500" cy="37215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1" name="Google Shape;101;p18"/>
          <p:cNvSpPr txBox="1"/>
          <p:nvPr>
            <p:ph idx="1" type="subTitle"/>
          </p:nvPr>
        </p:nvSpPr>
        <p:spPr>
          <a:xfrm>
            <a:off x="945263" y="5614371"/>
            <a:ext cx="5671500" cy="258090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102" name="Google Shape;102;p18"/>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3" name="Google Shape;103;p18"/>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4" name="Google Shape;104;p18"/>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5" name="Shape 105"/>
        <p:cNvGrpSpPr/>
        <p:nvPr/>
      </p:nvGrpSpPr>
      <p:grpSpPr>
        <a:xfrm>
          <a:off x="0" y="0"/>
          <a:ext cx="0" cy="0"/>
          <a:chOff x="0" y="0"/>
          <a:chExt cx="0" cy="0"/>
        </a:xfrm>
      </p:grpSpPr>
      <p:sp>
        <p:nvSpPr>
          <p:cNvPr id="106" name="Google Shape;106;p19"/>
          <p:cNvSpPr txBox="1"/>
          <p:nvPr>
            <p:ph type="title"/>
          </p:nvPr>
        </p:nvSpPr>
        <p:spPr>
          <a:xfrm>
            <a:off x="515956" y="2664909"/>
            <a:ext cx="6522300" cy="44466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7" name="Google Shape;107;p19"/>
          <p:cNvSpPr txBox="1"/>
          <p:nvPr>
            <p:ph idx="1" type="body"/>
          </p:nvPr>
        </p:nvSpPr>
        <p:spPr>
          <a:xfrm>
            <a:off x="515956" y="7153435"/>
            <a:ext cx="6522300" cy="2338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108" name="Google Shape;108;p19"/>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9" name="Google Shape;109;p19"/>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0" name="Google Shape;110;p19"/>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20"/>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3" name="Google Shape;113;p20"/>
          <p:cNvSpPr txBox="1"/>
          <p:nvPr>
            <p:ph idx="1" type="body"/>
          </p:nvPr>
        </p:nvSpPr>
        <p:spPr>
          <a:xfrm>
            <a:off x="519894" y="2845538"/>
            <a:ext cx="3213900" cy="67824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4" name="Google Shape;114;p20"/>
          <p:cNvSpPr txBox="1"/>
          <p:nvPr>
            <p:ph idx="2" type="body"/>
          </p:nvPr>
        </p:nvSpPr>
        <p:spPr>
          <a:xfrm>
            <a:off x="3828313" y="2845538"/>
            <a:ext cx="3213900" cy="67824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5" name="Google Shape;115;p20"/>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6" name="Google Shape;116;p20"/>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7" name="Google Shape;117;p20"/>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1"/>
          <p:cNvSpPr txBox="1"/>
          <p:nvPr>
            <p:ph type="title"/>
          </p:nvPr>
        </p:nvSpPr>
        <p:spPr>
          <a:xfrm>
            <a:off x="520879"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0" name="Google Shape;120;p21"/>
          <p:cNvSpPr txBox="1"/>
          <p:nvPr>
            <p:ph idx="1" type="body"/>
          </p:nvPr>
        </p:nvSpPr>
        <p:spPr>
          <a:xfrm>
            <a:off x="520879" y="2620370"/>
            <a:ext cx="3199200" cy="12843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21" name="Google Shape;121;p21"/>
          <p:cNvSpPr txBox="1"/>
          <p:nvPr>
            <p:ph idx="2" type="body"/>
          </p:nvPr>
        </p:nvSpPr>
        <p:spPr>
          <a:xfrm>
            <a:off x="520879" y="3904573"/>
            <a:ext cx="3199200" cy="57429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p21"/>
          <p:cNvSpPr txBox="1"/>
          <p:nvPr>
            <p:ph idx="3" type="body"/>
          </p:nvPr>
        </p:nvSpPr>
        <p:spPr>
          <a:xfrm>
            <a:off x="3828313" y="2620370"/>
            <a:ext cx="3214800" cy="1284300"/>
          </a:xfrm>
          <a:prstGeom prst="rect">
            <a:avLst/>
          </a:prstGeom>
          <a:noFill/>
          <a:ln>
            <a:noFill/>
          </a:ln>
        </p:spPr>
        <p:txBody>
          <a:bodyPr anchorCtr="0" anchor="b"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123" name="Google Shape;123;p21"/>
          <p:cNvSpPr txBox="1"/>
          <p:nvPr>
            <p:ph idx="4" type="body"/>
          </p:nvPr>
        </p:nvSpPr>
        <p:spPr>
          <a:xfrm>
            <a:off x="3828313" y="3904573"/>
            <a:ext cx="3214800" cy="57429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 name="Google Shape;124;p21"/>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5" name="Google Shape;125;p21"/>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6" name="Google Shape;126;p21"/>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21" name="Shape 2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22"/>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9" name="Google Shape;129;p22"/>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22"/>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22"/>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23"/>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4" name="Google Shape;134;p23"/>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5" name="Google Shape;135;p23"/>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p24"/>
          <p:cNvSpPr txBox="1"/>
          <p:nvPr>
            <p:ph type="title"/>
          </p:nvPr>
        </p:nvSpPr>
        <p:spPr>
          <a:xfrm>
            <a:off x="520879" y="712622"/>
            <a:ext cx="2439000" cy="2494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8" name="Google Shape;138;p24"/>
          <p:cNvSpPr txBox="1"/>
          <p:nvPr>
            <p:ph idx="1" type="body"/>
          </p:nvPr>
        </p:nvSpPr>
        <p:spPr>
          <a:xfrm>
            <a:off x="3214877" y="1539065"/>
            <a:ext cx="3828300" cy="75963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9" name="Google Shape;139;p24"/>
          <p:cNvSpPr txBox="1"/>
          <p:nvPr>
            <p:ph idx="2" type="body"/>
          </p:nvPr>
        </p:nvSpPr>
        <p:spPr>
          <a:xfrm>
            <a:off x="520879" y="3206797"/>
            <a:ext cx="2439000" cy="5940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40" name="Google Shape;140;p24"/>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1" name="Google Shape;141;p24"/>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2" name="Google Shape;142;p24"/>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25"/>
          <p:cNvSpPr txBox="1"/>
          <p:nvPr>
            <p:ph type="title"/>
          </p:nvPr>
        </p:nvSpPr>
        <p:spPr>
          <a:xfrm>
            <a:off x="520879" y="712622"/>
            <a:ext cx="2439000" cy="24942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32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5" name="Google Shape;145;p25"/>
          <p:cNvSpPr/>
          <p:nvPr>
            <p:ph idx="2" type="pic"/>
          </p:nvPr>
        </p:nvSpPr>
        <p:spPr>
          <a:xfrm>
            <a:off x="3214877" y="1539065"/>
            <a:ext cx="3828300" cy="75963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100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146" name="Google Shape;146;p25"/>
          <p:cNvSpPr txBox="1"/>
          <p:nvPr>
            <p:ph idx="1" type="body"/>
          </p:nvPr>
        </p:nvSpPr>
        <p:spPr>
          <a:xfrm>
            <a:off x="520879" y="3206797"/>
            <a:ext cx="2439000" cy="5940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000"/>
              </a:spcBef>
              <a:spcAft>
                <a:spcPts val="0"/>
              </a:spcAft>
              <a:buClr>
                <a:schemeClr val="dk1"/>
              </a:buClr>
              <a:buSzPts val="28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800"/>
              <a:buFont typeface="Arial"/>
              <a:buNone/>
              <a:defRPr b="0" i="0" sz="1000" u="none" cap="none" strike="noStrike">
                <a:solidFill>
                  <a:schemeClr val="dk1"/>
                </a:solidFill>
                <a:latin typeface="Calibri"/>
                <a:ea typeface="Calibri"/>
                <a:cs typeface="Calibri"/>
                <a:sym typeface="Calibri"/>
              </a:defRPr>
            </a:lvl9pPr>
          </a:lstStyle>
          <a:p/>
        </p:txBody>
      </p:sp>
      <p:sp>
        <p:nvSpPr>
          <p:cNvPr id="147" name="Google Shape;147;p25"/>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25"/>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25"/>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26"/>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2" name="Google Shape;152;p26"/>
          <p:cNvSpPr txBox="1"/>
          <p:nvPr>
            <p:ph idx="1" type="body"/>
          </p:nvPr>
        </p:nvSpPr>
        <p:spPr>
          <a:xfrm rot="5400000">
            <a:off x="389856" y="2975588"/>
            <a:ext cx="6782400" cy="6522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3" name="Google Shape;153;p26"/>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4" name="Google Shape;154;p26"/>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5" name="Google Shape;155;p26"/>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6" name="Shape 156"/>
        <p:cNvGrpSpPr/>
        <p:nvPr/>
      </p:nvGrpSpPr>
      <p:grpSpPr>
        <a:xfrm>
          <a:off x="0" y="0"/>
          <a:ext cx="0" cy="0"/>
          <a:chOff x="0" y="0"/>
          <a:chExt cx="0" cy="0"/>
        </a:xfrm>
      </p:grpSpPr>
      <p:sp>
        <p:nvSpPr>
          <p:cNvPr id="157" name="Google Shape;157;p27"/>
          <p:cNvSpPr txBox="1"/>
          <p:nvPr>
            <p:ph type="title"/>
          </p:nvPr>
        </p:nvSpPr>
        <p:spPr>
          <a:xfrm rot="5400000">
            <a:off x="1697556" y="4283258"/>
            <a:ext cx="9058800" cy="16305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8" name="Google Shape;158;p27"/>
          <p:cNvSpPr txBox="1"/>
          <p:nvPr>
            <p:ph idx="1" type="body"/>
          </p:nvPr>
        </p:nvSpPr>
        <p:spPr>
          <a:xfrm rot="5400000">
            <a:off x="-1610948" y="2699858"/>
            <a:ext cx="9058800" cy="47973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9" name="Google Shape;159;p27"/>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0" name="Google Shape;160;p27"/>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1" name="Google Shape;161;p27"/>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
    <p:spTree>
      <p:nvGrpSpPr>
        <p:cNvPr id="162" name="Shape 162"/>
        <p:cNvGrpSpPr/>
        <p:nvPr/>
      </p:nvGrpSpPr>
      <p:grpSpPr>
        <a:xfrm>
          <a:off x="0" y="0"/>
          <a:ext cx="0" cy="0"/>
          <a:chOff x="0" y="0"/>
          <a:chExt cx="0" cy="0"/>
        </a:xfrm>
      </p:grpSpPr>
    </p:spTree>
  </p:cSld>
  <p:clrMapOvr>
    <a:masterClrMapping/>
  </p:clrMapOvr>
  <p:extLst>
    <p:ext uri="{DCECCB84-F9BA-43D5-87BE-67443E8EF086}">
      <p15:sldGuideLst>
        <p15:guide id="1" orient="horz" pos="1198">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163" name="Shape 163"/>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CUSTOM_3">
    <p:spTree>
      <p:nvGrpSpPr>
        <p:cNvPr id="164" name="Shape 16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5"/>
          <p:cNvSpPr txBox="1"/>
          <p:nvPr>
            <p:ph type="ctrTitle"/>
          </p:nvPr>
        </p:nvSpPr>
        <p:spPr>
          <a:xfrm>
            <a:off x="945263" y="1749388"/>
            <a:ext cx="5671500" cy="37215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25" name="Google Shape;25;p5"/>
          <p:cNvSpPr txBox="1"/>
          <p:nvPr>
            <p:ph idx="1" type="subTitle"/>
          </p:nvPr>
        </p:nvSpPr>
        <p:spPr>
          <a:xfrm>
            <a:off x="945263" y="5614371"/>
            <a:ext cx="5671500" cy="2580900"/>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8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4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20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800"/>
              <a:buFont typeface="Arial"/>
              <a:buNone/>
              <a:defRPr b="0" i="0" sz="1600" u="none" cap="none" strike="noStrike">
                <a:solidFill>
                  <a:schemeClr val="dk1"/>
                </a:solidFill>
                <a:latin typeface="Calibri"/>
                <a:ea typeface="Calibri"/>
                <a:cs typeface="Calibri"/>
                <a:sym typeface="Calibri"/>
              </a:defRPr>
            </a:lvl9pPr>
          </a:lstStyle>
          <a:p/>
        </p:txBody>
      </p:sp>
      <p:sp>
        <p:nvSpPr>
          <p:cNvPr id="26" name="Google Shape;26;p5"/>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
          <p:cNvSpPr txBox="1"/>
          <p:nvPr>
            <p:ph type="title"/>
          </p:nvPr>
        </p:nvSpPr>
        <p:spPr>
          <a:xfrm>
            <a:off x="515956" y="2664909"/>
            <a:ext cx="6522300" cy="4446600"/>
          </a:xfrm>
          <a:prstGeom prst="rect">
            <a:avLst/>
          </a:prstGeom>
          <a:noFill/>
          <a:ln>
            <a:noFill/>
          </a:ln>
        </p:spPr>
        <p:txBody>
          <a:bodyPr anchorCtr="0" anchor="b"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60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1" name="Google Shape;31;p6"/>
          <p:cNvSpPr txBox="1"/>
          <p:nvPr>
            <p:ph idx="1" type="body"/>
          </p:nvPr>
        </p:nvSpPr>
        <p:spPr>
          <a:xfrm>
            <a:off x="515956" y="7153435"/>
            <a:ext cx="6522300" cy="2338200"/>
          </a:xfrm>
          <a:prstGeom prst="rect">
            <a:avLst/>
          </a:prstGeom>
          <a:noFill/>
          <a:ln>
            <a:noFill/>
          </a:ln>
        </p:spPr>
        <p:txBody>
          <a:bodyPr anchorCtr="0" anchor="t" bIns="91425" lIns="91425" spcFirstLastPara="1" rIns="91425" wrap="square" tIns="91425">
            <a:noAutofit/>
          </a:bodyPr>
          <a:lstStyle>
            <a:lvl1pPr indent="-228600" lvl="0" marL="457200" marR="0" algn="l">
              <a:lnSpc>
                <a:spcPct val="90000"/>
              </a:lnSpc>
              <a:spcBef>
                <a:spcPts val="1000"/>
              </a:spcBef>
              <a:spcAft>
                <a:spcPts val="0"/>
              </a:spcAft>
              <a:buClr>
                <a:srgbClr val="888888"/>
              </a:buClr>
              <a:buSzPts val="2800"/>
              <a:buFont typeface="Arial"/>
              <a:buNone/>
              <a:defRPr b="0" i="0" sz="2400" u="none" cap="none" strike="noStrike">
                <a:solidFill>
                  <a:srgbClr val="888888"/>
                </a:solidFill>
                <a:latin typeface="Calibri"/>
                <a:ea typeface="Calibri"/>
                <a:cs typeface="Calibri"/>
                <a:sym typeface="Calibri"/>
              </a:defRPr>
            </a:lvl1pPr>
            <a:lvl2pPr indent="-228600" lvl="1" marL="914400" marR="0" algn="l">
              <a:lnSpc>
                <a:spcPct val="90000"/>
              </a:lnSpc>
              <a:spcBef>
                <a:spcPts val="500"/>
              </a:spcBef>
              <a:spcAft>
                <a:spcPts val="0"/>
              </a:spcAft>
              <a:buClr>
                <a:srgbClr val="888888"/>
              </a:buClr>
              <a:buSzPts val="2400"/>
              <a:buFont typeface="Arial"/>
              <a:buNone/>
              <a:defRPr b="0" i="0" sz="2000" u="none" cap="none" strike="noStrike">
                <a:solidFill>
                  <a:srgbClr val="888888"/>
                </a:solidFill>
                <a:latin typeface="Calibri"/>
                <a:ea typeface="Calibri"/>
                <a:cs typeface="Calibri"/>
                <a:sym typeface="Calibri"/>
              </a:defRPr>
            </a:lvl2pPr>
            <a:lvl3pPr indent="-228600" lvl="2" marL="1371600" marR="0" algn="l">
              <a:lnSpc>
                <a:spcPct val="90000"/>
              </a:lnSpc>
              <a:spcBef>
                <a:spcPts val="500"/>
              </a:spcBef>
              <a:spcAft>
                <a:spcPts val="0"/>
              </a:spcAft>
              <a:buClr>
                <a:srgbClr val="888888"/>
              </a:buClr>
              <a:buSzPts val="2000"/>
              <a:buFont typeface="Arial"/>
              <a:buNone/>
              <a:defRPr b="0" i="0" sz="1800" u="none" cap="none" strike="noStrike">
                <a:solidFill>
                  <a:srgbClr val="888888"/>
                </a:solidFill>
                <a:latin typeface="Calibri"/>
                <a:ea typeface="Calibri"/>
                <a:cs typeface="Calibri"/>
                <a:sym typeface="Calibri"/>
              </a:defRPr>
            </a:lvl3pPr>
            <a:lvl4pPr indent="-228600" lvl="3" marL="1828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4pPr>
            <a:lvl5pPr indent="-228600" lvl="4" marL="22860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5pPr>
            <a:lvl6pPr indent="-228600" lvl="5" marL="27432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6pPr>
            <a:lvl7pPr indent="-228600" lvl="6" marL="32004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7pPr>
            <a:lvl8pPr indent="-228600" lvl="7" marL="36576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8pPr>
            <a:lvl9pPr indent="-228600" lvl="8" marL="4114800" marR="0" algn="l">
              <a:lnSpc>
                <a:spcPct val="90000"/>
              </a:lnSpc>
              <a:spcBef>
                <a:spcPts val="500"/>
              </a:spcBef>
              <a:spcAft>
                <a:spcPts val="0"/>
              </a:spcAft>
              <a:buClr>
                <a:srgbClr val="888888"/>
              </a:buClr>
              <a:buSzPts val="1800"/>
              <a:buFont typeface="Arial"/>
              <a:buNone/>
              <a:defRPr b="0" i="0" sz="1600" u="none" cap="none" strike="noStrike">
                <a:solidFill>
                  <a:srgbClr val="888888"/>
                </a:solidFill>
                <a:latin typeface="Calibri"/>
                <a:ea typeface="Calibri"/>
                <a:cs typeface="Calibri"/>
                <a:sym typeface="Calibri"/>
              </a:defRPr>
            </a:lvl9pPr>
          </a:lstStyle>
          <a:p/>
        </p:txBody>
      </p:sp>
      <p:sp>
        <p:nvSpPr>
          <p:cNvPr id="32" name="Google Shape;32;p6"/>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6"/>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6"/>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7"/>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37" name="Google Shape;37;p7"/>
          <p:cNvSpPr txBox="1"/>
          <p:nvPr>
            <p:ph idx="1" type="body"/>
          </p:nvPr>
        </p:nvSpPr>
        <p:spPr>
          <a:xfrm>
            <a:off x="519894" y="2845538"/>
            <a:ext cx="3213900" cy="67824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7"/>
          <p:cNvSpPr txBox="1"/>
          <p:nvPr>
            <p:ph idx="2" type="body"/>
          </p:nvPr>
        </p:nvSpPr>
        <p:spPr>
          <a:xfrm>
            <a:off x="3828313" y="2845538"/>
            <a:ext cx="3213900" cy="67824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7"/>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7"/>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7"/>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8"/>
          <p:cNvSpPr txBox="1"/>
          <p:nvPr>
            <p:ph type="title"/>
          </p:nvPr>
        </p:nvSpPr>
        <p:spPr>
          <a:xfrm>
            <a:off x="520879" y="569108"/>
            <a:ext cx="6522300" cy="20661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44" name="Google Shape;44;p8"/>
          <p:cNvSpPr txBox="1"/>
          <p:nvPr>
            <p:ph idx="1" type="body"/>
          </p:nvPr>
        </p:nvSpPr>
        <p:spPr>
          <a:xfrm>
            <a:off x="520879" y="2620370"/>
            <a:ext cx="3199200" cy="12843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8"/>
          <p:cNvSpPr txBox="1"/>
          <p:nvPr>
            <p:ph idx="2" type="body"/>
          </p:nvPr>
        </p:nvSpPr>
        <p:spPr>
          <a:xfrm>
            <a:off x="520879" y="3904573"/>
            <a:ext cx="3199200" cy="57429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8"/>
          <p:cNvSpPr txBox="1"/>
          <p:nvPr>
            <p:ph idx="3" type="body"/>
          </p:nvPr>
        </p:nvSpPr>
        <p:spPr>
          <a:xfrm>
            <a:off x="3828313" y="2620370"/>
            <a:ext cx="3214800" cy="1284300"/>
          </a:xfrm>
          <a:prstGeom prst="rect">
            <a:avLst/>
          </a:prstGeom>
          <a:noFill/>
          <a:ln>
            <a:noFill/>
          </a:ln>
        </p:spPr>
        <p:txBody>
          <a:bodyPr anchorCtr="0" anchor="b" bIns="91425" lIns="91425" spcFirstLastPara="1" rIns="91425" wrap="square" tIns="91425">
            <a:noAutofit/>
          </a:bodyPr>
          <a:lstStyle>
            <a:lvl1pPr indent="-228600" lvl="0" marL="457200" marR="0" algn="l">
              <a:lnSpc>
                <a:spcPct val="90000"/>
              </a:lnSpc>
              <a:spcBef>
                <a:spcPts val="1000"/>
              </a:spcBef>
              <a:spcAft>
                <a:spcPts val="0"/>
              </a:spcAft>
              <a:buClr>
                <a:schemeClr val="dk1"/>
              </a:buClr>
              <a:buSzPts val="2800"/>
              <a:buFont typeface="Arial"/>
              <a:buNone/>
              <a:defRPr b="1" i="0" sz="2400" u="none" cap="none" strike="noStrike">
                <a:solidFill>
                  <a:schemeClr val="dk1"/>
                </a:solidFill>
                <a:latin typeface="Calibri"/>
                <a:ea typeface="Calibri"/>
                <a:cs typeface="Calibri"/>
                <a:sym typeface="Calibri"/>
              </a:defRPr>
            </a:lvl1pPr>
            <a:lvl2pPr indent="-228600" lvl="1" marL="914400" marR="0" algn="l">
              <a:lnSpc>
                <a:spcPct val="90000"/>
              </a:lnSpc>
              <a:spcBef>
                <a:spcPts val="500"/>
              </a:spcBef>
              <a:spcAft>
                <a:spcPts val="0"/>
              </a:spcAft>
              <a:buClr>
                <a:schemeClr val="dk1"/>
              </a:buClr>
              <a:buSzPts val="2400"/>
              <a:buFont typeface="Arial"/>
              <a:buNone/>
              <a:defRPr b="1" i="0" sz="2000" u="none" cap="none" strike="noStrike">
                <a:solidFill>
                  <a:schemeClr val="dk1"/>
                </a:solidFill>
                <a:latin typeface="Calibri"/>
                <a:ea typeface="Calibri"/>
                <a:cs typeface="Calibri"/>
                <a:sym typeface="Calibri"/>
              </a:defRPr>
            </a:lvl2pPr>
            <a:lvl3pPr indent="-228600" lvl="2" marL="1371600" marR="0" algn="l">
              <a:lnSpc>
                <a:spcPct val="90000"/>
              </a:lnSpc>
              <a:spcBef>
                <a:spcPts val="500"/>
              </a:spcBef>
              <a:spcAft>
                <a:spcPts val="0"/>
              </a:spcAft>
              <a:buClr>
                <a:schemeClr val="dk1"/>
              </a:buClr>
              <a:buSzPts val="2000"/>
              <a:buFont typeface="Arial"/>
              <a:buNone/>
              <a:defRPr b="1" i="0" sz="1800" u="none" cap="none" strike="noStrike">
                <a:solidFill>
                  <a:schemeClr val="dk1"/>
                </a:solidFill>
                <a:latin typeface="Calibri"/>
                <a:ea typeface="Calibri"/>
                <a:cs typeface="Calibri"/>
                <a:sym typeface="Calibri"/>
              </a:defRPr>
            </a:lvl3pPr>
            <a:lvl4pPr indent="-228600" lvl="3" marL="1828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4pPr>
            <a:lvl5pPr indent="-228600" lvl="4" marL="22860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5pPr>
            <a:lvl6pPr indent="-228600" lvl="5" marL="27432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6pPr>
            <a:lvl7pPr indent="-228600" lvl="6" marL="32004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7pPr>
            <a:lvl8pPr indent="-228600" lvl="7" marL="36576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8pPr>
            <a:lvl9pPr indent="-228600" lvl="8" marL="4114800" marR="0" algn="l">
              <a:lnSpc>
                <a:spcPct val="90000"/>
              </a:lnSpc>
              <a:spcBef>
                <a:spcPts val="500"/>
              </a:spcBef>
              <a:spcAft>
                <a:spcPts val="0"/>
              </a:spcAft>
              <a:buClr>
                <a:schemeClr val="dk1"/>
              </a:buClr>
              <a:buSzPts val="18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8"/>
          <p:cNvSpPr txBox="1"/>
          <p:nvPr>
            <p:ph idx="4" type="body"/>
          </p:nvPr>
        </p:nvSpPr>
        <p:spPr>
          <a:xfrm>
            <a:off x="3828313" y="3904573"/>
            <a:ext cx="3214800" cy="5742900"/>
          </a:xfrm>
          <a:prstGeom prst="rect">
            <a:avLst/>
          </a:prstGeom>
          <a:noFill/>
          <a:ln>
            <a:noFill/>
          </a:ln>
        </p:spPr>
        <p:txBody>
          <a:bodyPr anchorCtr="0" anchor="t" bIns="91425" lIns="91425" spcFirstLastPara="1" rIns="91425" wrap="square" tIns="91425">
            <a:no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8"/>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0" name="Google Shape;50;p8"/>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lvl="0" marR="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53" name="Google Shape;53;p9"/>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0"/>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10"/>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0"/>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theme" Target="../theme/theme3.xml"/><Relationship Id="rId14" Type="http://schemas.openxmlformats.org/officeDocument/2006/relationships/slideLayout" Target="../slideLayouts/slideLayout2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519894" y="2845538"/>
            <a:ext cx="6522300" cy="67824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519894" y="569108"/>
            <a:ext cx="6522300" cy="20661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9" name="Google Shape;89;p16"/>
          <p:cNvSpPr txBox="1"/>
          <p:nvPr>
            <p:ph idx="1" type="body"/>
          </p:nvPr>
        </p:nvSpPr>
        <p:spPr>
          <a:xfrm>
            <a:off x="519894" y="2845538"/>
            <a:ext cx="6522300" cy="67824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16"/>
          <p:cNvSpPr txBox="1"/>
          <p:nvPr>
            <p:ph idx="10" type="dt"/>
          </p:nvPr>
        </p:nvSpPr>
        <p:spPr>
          <a:xfrm>
            <a:off x="519894" y="9907421"/>
            <a:ext cx="1701600" cy="569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1" name="Google Shape;91;p16"/>
          <p:cNvSpPr txBox="1"/>
          <p:nvPr>
            <p:ph idx="11" type="ftr"/>
          </p:nvPr>
        </p:nvSpPr>
        <p:spPr>
          <a:xfrm>
            <a:off x="2504946" y="9907421"/>
            <a:ext cx="2552100" cy="569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6"/>
          <p:cNvSpPr txBox="1"/>
          <p:nvPr>
            <p:ph idx="12" type="sldNum"/>
          </p:nvPr>
        </p:nvSpPr>
        <p:spPr>
          <a:xfrm>
            <a:off x="5340733" y="9907421"/>
            <a:ext cx="1701600" cy="569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docs.google.com/spreadsheets/d/1Sj6nM_TYyOHAaDv-PBkGfmoG2VcVQGa5S_ShH2ijqPw/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1"/>
          <p:cNvPicPr preferRelativeResize="0"/>
          <p:nvPr/>
        </p:nvPicPr>
        <p:blipFill rotWithShape="1">
          <a:blip r:embed="rId3">
            <a:alphaModFix/>
          </a:blip>
          <a:srcRect b="29" l="0" r="0" t="29"/>
          <a:stretch/>
        </p:blipFill>
        <p:spPr>
          <a:xfrm>
            <a:off x="0" y="0"/>
            <a:ext cx="7562100" cy="10689326"/>
          </a:xfrm>
          <a:prstGeom prst="rect">
            <a:avLst/>
          </a:prstGeom>
          <a:noFill/>
          <a:ln>
            <a:noFill/>
          </a:ln>
        </p:spPr>
      </p:pic>
      <p:sp>
        <p:nvSpPr>
          <p:cNvPr id="171" name="Google Shape;171;p31"/>
          <p:cNvSpPr txBox="1"/>
          <p:nvPr/>
        </p:nvSpPr>
        <p:spPr>
          <a:xfrm>
            <a:off x="2130095" y="10112775"/>
            <a:ext cx="5157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100">
                <a:solidFill>
                  <a:srgbClr val="45AEFF"/>
                </a:solidFill>
                <a:latin typeface="Poppins SemiBold"/>
                <a:ea typeface="Poppins SemiBold"/>
                <a:cs typeface="Poppins SemiBold"/>
                <a:sym typeface="Poppins SemiBold"/>
              </a:rPr>
              <a:t>Student Recruitment Intern</a:t>
            </a:r>
            <a:r>
              <a:rPr lang="en-US" sz="1100">
                <a:solidFill>
                  <a:srgbClr val="45AEFF"/>
                </a:solidFill>
                <a:latin typeface="Poppins SemiBold"/>
                <a:ea typeface="Poppins SemiBold"/>
                <a:cs typeface="Poppins SemiBold"/>
                <a:sym typeface="Poppins SemiBold"/>
              </a:rPr>
              <a:t>  - Assignment </a:t>
            </a:r>
            <a:endParaRPr sz="1100">
              <a:solidFill>
                <a:srgbClr val="45AEFF"/>
              </a:solidFill>
              <a:latin typeface="Poppins SemiBold"/>
              <a:ea typeface="Poppins SemiBold"/>
              <a:cs typeface="Poppins SemiBold"/>
              <a:sym typeface="Poppins SemiBold"/>
            </a:endParaRPr>
          </a:p>
        </p:txBody>
      </p:sp>
      <p:sp>
        <p:nvSpPr>
          <p:cNvPr id="172" name="Google Shape;172;p31"/>
          <p:cNvSpPr txBox="1"/>
          <p:nvPr/>
        </p:nvSpPr>
        <p:spPr>
          <a:xfrm>
            <a:off x="439050" y="1433550"/>
            <a:ext cx="6836400" cy="8621700"/>
          </a:xfrm>
          <a:prstGeom prst="rect">
            <a:avLst/>
          </a:prstGeom>
          <a:noFill/>
          <a:ln>
            <a:noFill/>
          </a:ln>
        </p:spPr>
        <p:txBody>
          <a:bodyPr anchorCtr="0" anchor="t" bIns="91425" lIns="91425" spcFirstLastPara="1" rIns="286750" wrap="square" tIns="91425">
            <a:noAutofit/>
          </a:bodyPr>
          <a:lstStyle/>
          <a:p>
            <a:pPr indent="0" lvl="0" marL="0" rtl="0" algn="l">
              <a:spcBef>
                <a:spcPts val="0"/>
              </a:spcBef>
              <a:spcAft>
                <a:spcPts val="0"/>
              </a:spcAft>
              <a:buClr>
                <a:schemeClr val="dk1"/>
              </a:buClr>
              <a:buSzPts val="1100"/>
              <a:buFont typeface="Arial"/>
              <a:buNone/>
            </a:pPr>
            <a:r>
              <a:rPr b="1" lang="en-US">
                <a:solidFill>
                  <a:srgbClr val="45AEFF"/>
                </a:solidFill>
                <a:latin typeface="Poppins"/>
                <a:ea typeface="Poppins"/>
                <a:cs typeface="Poppins"/>
                <a:sym typeface="Poppins"/>
              </a:rPr>
              <a:t>Recruitment Assignment</a:t>
            </a:r>
            <a:r>
              <a:rPr b="1" lang="en-US" sz="2100">
                <a:solidFill>
                  <a:srgbClr val="45AEFF"/>
                </a:solidFill>
                <a:latin typeface="Poppins"/>
                <a:ea typeface="Poppins"/>
                <a:cs typeface="Poppins"/>
                <a:sym typeface="Poppins"/>
              </a:rPr>
              <a:t> </a:t>
            </a:r>
            <a:br>
              <a:rPr lang="en-US" sz="1200">
                <a:solidFill>
                  <a:schemeClr val="lt1"/>
                </a:solidFill>
                <a:latin typeface="Poppins"/>
                <a:ea typeface="Poppins"/>
                <a:cs typeface="Poppins"/>
                <a:sym typeface="Poppins"/>
              </a:rPr>
            </a:br>
            <a:endParaRPr sz="1200">
              <a:solidFill>
                <a:schemeClr val="lt1"/>
              </a:solidFill>
              <a:latin typeface="Poppins"/>
              <a:ea typeface="Poppins"/>
              <a:cs typeface="Poppins"/>
              <a:sym typeface="Poppins"/>
            </a:endParaRPr>
          </a:p>
          <a:p>
            <a:pPr indent="4330" lvl="0" marL="5308" marR="2866792" rtl="0" algn="l">
              <a:lnSpc>
                <a:spcPct val="107911"/>
              </a:lnSpc>
              <a:spcBef>
                <a:spcPts val="1479"/>
              </a:spcBef>
              <a:spcAft>
                <a:spcPts val="0"/>
              </a:spcAft>
              <a:buClr>
                <a:schemeClr val="dk1"/>
              </a:buClr>
              <a:buSzPts val="1100"/>
              <a:buFont typeface="Arial"/>
              <a:buNone/>
            </a:pPr>
            <a:r>
              <a:rPr lang="en-US" sz="1200">
                <a:solidFill>
                  <a:schemeClr val="lt1"/>
                </a:solidFill>
                <a:latin typeface="Poppins"/>
                <a:ea typeface="Poppins"/>
                <a:cs typeface="Poppins"/>
                <a:sym typeface="Poppins"/>
              </a:rPr>
              <a:t>The purpose of this assignment is two-fold:</a:t>
            </a:r>
            <a:endParaRPr sz="1200">
              <a:solidFill>
                <a:schemeClr val="lt1"/>
              </a:solidFill>
              <a:latin typeface="Poppins"/>
              <a:ea typeface="Poppins"/>
              <a:cs typeface="Poppins"/>
              <a:sym typeface="Poppins"/>
            </a:endParaRPr>
          </a:p>
          <a:p>
            <a:pPr indent="-304800" lvl="0" marL="457200" rtl="0" algn="just">
              <a:lnSpc>
                <a:spcPct val="115000"/>
              </a:lnSpc>
              <a:spcBef>
                <a:spcPts val="1000"/>
              </a:spcBef>
              <a:spcAft>
                <a:spcPts val="0"/>
              </a:spcAft>
              <a:buClr>
                <a:schemeClr val="lt1"/>
              </a:buClr>
              <a:buSzPts val="1200"/>
              <a:buFont typeface="Poppins"/>
              <a:buChar char="●"/>
            </a:pPr>
            <a:r>
              <a:rPr lang="en-US" sz="1200">
                <a:solidFill>
                  <a:schemeClr val="lt1"/>
                </a:solidFill>
                <a:latin typeface="Poppins"/>
                <a:ea typeface="Poppins"/>
                <a:cs typeface="Poppins"/>
                <a:sym typeface="Poppins"/>
              </a:rPr>
              <a:t>To give you a better sense of the role of the </a:t>
            </a:r>
            <a:r>
              <a:rPr b="1" lang="en-US" sz="1200">
                <a:solidFill>
                  <a:schemeClr val="lt1"/>
                </a:solidFill>
                <a:latin typeface="Poppins"/>
                <a:ea typeface="Poppins"/>
                <a:cs typeface="Poppins"/>
                <a:sym typeface="Poppins"/>
              </a:rPr>
              <a:t>Student Recruitment Intern</a:t>
            </a:r>
            <a:endParaRPr b="1" sz="1200">
              <a:solidFill>
                <a:schemeClr val="lt1"/>
              </a:solidFill>
              <a:latin typeface="Poppins"/>
              <a:ea typeface="Poppins"/>
              <a:cs typeface="Poppins"/>
              <a:sym typeface="Poppins"/>
            </a:endParaRPr>
          </a:p>
          <a:p>
            <a:pPr indent="-304800" lvl="0" marL="457200" rtl="0" algn="just">
              <a:lnSpc>
                <a:spcPct val="115000"/>
              </a:lnSpc>
              <a:spcBef>
                <a:spcPts val="0"/>
              </a:spcBef>
              <a:spcAft>
                <a:spcPts val="0"/>
              </a:spcAft>
              <a:buClr>
                <a:schemeClr val="lt1"/>
              </a:buClr>
              <a:buSzPts val="1200"/>
              <a:buFont typeface="Poppins"/>
              <a:buChar char="●"/>
            </a:pPr>
            <a:r>
              <a:rPr lang="en-US" sz="1200">
                <a:solidFill>
                  <a:schemeClr val="lt1"/>
                </a:solidFill>
                <a:latin typeface="Poppins"/>
                <a:ea typeface="Poppins"/>
                <a:cs typeface="Poppins"/>
                <a:sym typeface="Poppins"/>
              </a:rPr>
              <a:t>To give us a sense of whether you would be a good fit for the role</a:t>
            </a:r>
            <a:endParaRPr sz="1200">
              <a:solidFill>
                <a:schemeClr val="lt1"/>
              </a:solidFill>
              <a:latin typeface="Poppins"/>
              <a:ea typeface="Poppins"/>
              <a:cs typeface="Poppins"/>
              <a:sym typeface="Poppins"/>
            </a:endParaRPr>
          </a:p>
          <a:p>
            <a:pPr indent="0" lvl="0" marL="45720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The assignment is designed to be intentionally diverse and fast-paced, much like the actual role.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As you work through this assignment, note that:</a:t>
            </a:r>
            <a:endParaRPr sz="1200">
              <a:solidFill>
                <a:schemeClr val="lt1"/>
              </a:solidFill>
              <a:latin typeface="Poppins"/>
              <a:ea typeface="Poppins"/>
              <a:cs typeface="Poppins"/>
              <a:sym typeface="Poppins"/>
            </a:endParaRPr>
          </a:p>
          <a:p>
            <a:pPr indent="-304800" lvl="0" marL="457200" rtl="0" algn="just">
              <a:lnSpc>
                <a:spcPct val="115000"/>
              </a:lnSpc>
              <a:spcBef>
                <a:spcPts val="0"/>
              </a:spcBef>
              <a:spcAft>
                <a:spcPts val="0"/>
              </a:spcAft>
              <a:buClr>
                <a:schemeClr val="lt1"/>
              </a:buClr>
              <a:buSzPts val="1200"/>
              <a:buFont typeface="Poppins"/>
              <a:buChar char="●"/>
            </a:pPr>
            <a:r>
              <a:rPr lang="en-US" sz="1200">
                <a:solidFill>
                  <a:schemeClr val="lt1"/>
                </a:solidFill>
                <a:latin typeface="Poppins"/>
                <a:ea typeface="Poppins"/>
                <a:cs typeface="Poppins"/>
                <a:sym typeface="Poppins"/>
              </a:rPr>
              <a:t>The structure of the assignment is intentionally broad to give you the freedom to think about the assignment on your own terms. Make sure to include any assumptions you are making as you complete this assignment.</a:t>
            </a:r>
            <a:endParaRPr sz="1200">
              <a:solidFill>
                <a:schemeClr val="lt1"/>
              </a:solidFill>
              <a:latin typeface="Poppins"/>
              <a:ea typeface="Poppins"/>
              <a:cs typeface="Poppins"/>
              <a:sym typeface="Poppins"/>
            </a:endParaRPr>
          </a:p>
          <a:p>
            <a:pPr indent="-304800" lvl="0" marL="457200" rtl="0" algn="just">
              <a:lnSpc>
                <a:spcPct val="115000"/>
              </a:lnSpc>
              <a:spcBef>
                <a:spcPts val="0"/>
              </a:spcBef>
              <a:spcAft>
                <a:spcPts val="0"/>
              </a:spcAft>
              <a:buClr>
                <a:schemeClr val="lt1"/>
              </a:buClr>
              <a:buSzPts val="1200"/>
              <a:buFont typeface="Poppins"/>
              <a:buChar char="●"/>
            </a:pPr>
            <a:r>
              <a:rPr lang="en-US" sz="1200">
                <a:solidFill>
                  <a:schemeClr val="lt1"/>
                </a:solidFill>
                <a:latin typeface="Poppins"/>
                <a:ea typeface="Poppins"/>
                <a:cs typeface="Poppins"/>
                <a:sym typeface="Poppins"/>
              </a:rPr>
              <a:t>We understand you don’t have enough context on our operations and our business. Working with uncertainty and partial information is a part of this assignment. Be sure to highlight the assumptions you’re making and leave comments so we can collaborate with you.</a:t>
            </a:r>
            <a:endParaRPr sz="1200">
              <a:solidFill>
                <a:schemeClr val="lt1"/>
              </a:solidFill>
              <a:latin typeface="Poppins"/>
              <a:ea typeface="Poppins"/>
              <a:cs typeface="Poppins"/>
              <a:sym typeface="Poppins"/>
            </a:endParaRPr>
          </a:p>
          <a:p>
            <a:pPr indent="-304800" lvl="0" marL="457200" rtl="0" algn="just">
              <a:lnSpc>
                <a:spcPct val="115000"/>
              </a:lnSpc>
              <a:spcBef>
                <a:spcPts val="0"/>
              </a:spcBef>
              <a:spcAft>
                <a:spcPts val="0"/>
              </a:spcAft>
              <a:buClr>
                <a:schemeClr val="lt1"/>
              </a:buClr>
              <a:buSzPts val="1200"/>
              <a:buFont typeface="Poppins"/>
              <a:buChar char="●"/>
            </a:pPr>
            <a:r>
              <a:rPr lang="en-US" sz="1200">
                <a:solidFill>
                  <a:schemeClr val="lt1"/>
                </a:solidFill>
                <a:latin typeface="Poppins"/>
                <a:ea typeface="Poppins"/>
                <a:cs typeface="Poppins"/>
                <a:sym typeface="Poppins"/>
              </a:rPr>
              <a:t>We understand that in a perfect world, you’d have more time to research and complete this task. Understanding constraints, prioritizing, and demonstrating a “done, not perfect” mindset is part of what we look out for. So, in places where you don’t have enough time to complete the task to your standards, please share your thought process and your next steps if you have more time.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What you share here is only for assignment purposes. We do not intend to use your submission beyond this recruitment process.</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Aside from the submission deadline, the parameters of this assignment are purposefully broad and open to your interpretation and understanding.</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We’d like you to return your assignment submission in </a:t>
            </a:r>
            <a:r>
              <a:rPr b="1" lang="en-US" sz="1200">
                <a:solidFill>
                  <a:schemeClr val="lt1"/>
                </a:solidFill>
                <a:latin typeface="Poppins"/>
                <a:ea typeface="Poppins"/>
                <a:cs typeface="Poppins"/>
                <a:sym typeface="Poppins"/>
              </a:rPr>
              <a:t>one PDF document </a:t>
            </a:r>
            <a:r>
              <a:rPr lang="en-US" sz="1200">
                <a:solidFill>
                  <a:schemeClr val="lt1"/>
                </a:solidFill>
                <a:latin typeface="Poppins"/>
                <a:ea typeface="Poppins"/>
                <a:cs typeface="Poppins"/>
                <a:sym typeface="Poppins"/>
              </a:rPr>
              <a:t>on the date stated on the email. Please let us know </a:t>
            </a:r>
            <a:r>
              <a:rPr b="1" lang="en-US" sz="1200">
                <a:solidFill>
                  <a:schemeClr val="lt1"/>
                </a:solidFill>
                <a:latin typeface="Poppins"/>
                <a:ea typeface="Poppins"/>
                <a:cs typeface="Poppins"/>
                <a:sym typeface="Poppins"/>
              </a:rPr>
              <a:t>at least 24 hours in advance</a:t>
            </a:r>
            <a:r>
              <a:rPr lang="en-US" sz="1200">
                <a:solidFill>
                  <a:schemeClr val="lt1"/>
                </a:solidFill>
                <a:latin typeface="Poppins"/>
                <a:ea typeface="Poppins"/>
                <a:cs typeface="Poppins"/>
                <a:sym typeface="Poppins"/>
              </a:rPr>
              <a:t> if you won’t be able to submit on time.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We do not take the evaluation for this role lightly. We appreciate your time, effort and understanding.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We look forward to receiving your assignment!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200">
                <a:solidFill>
                  <a:schemeClr val="lt1"/>
                </a:solidFill>
                <a:latin typeface="Poppins"/>
                <a:ea typeface="Poppins"/>
                <a:cs typeface="Poppins"/>
                <a:sym typeface="Poppins"/>
              </a:rPr>
              <a:t>All the best! </a:t>
            </a:r>
            <a:endParaRPr sz="1200">
              <a:solidFill>
                <a:schemeClr val="lt1"/>
              </a:solidFill>
              <a:latin typeface="Poppins"/>
              <a:ea typeface="Poppins"/>
              <a:cs typeface="Poppins"/>
              <a:sym typeface="Poppins"/>
            </a:endParaRPr>
          </a:p>
        </p:txBody>
      </p:sp>
      <p:sp>
        <p:nvSpPr>
          <p:cNvPr id="173" name="Google Shape;173;p31"/>
          <p:cNvSpPr txBox="1"/>
          <p:nvPr/>
        </p:nvSpPr>
        <p:spPr>
          <a:xfrm>
            <a:off x="362850" y="883325"/>
            <a:ext cx="7034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rgbClr val="45AEFF"/>
                </a:solidFill>
                <a:latin typeface="Montserrat"/>
                <a:ea typeface="Montserrat"/>
                <a:cs typeface="Montserrat"/>
                <a:sym typeface="Montserrat"/>
              </a:rPr>
              <a:t>STUDENT RECRUITMENT INTERN</a:t>
            </a:r>
            <a:endParaRPr b="1" sz="2100">
              <a:solidFill>
                <a:srgbClr val="45AE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graphicFrame>
        <p:nvGraphicFramePr>
          <p:cNvPr id="179" name="Google Shape;179;p32"/>
          <p:cNvGraphicFramePr/>
          <p:nvPr/>
        </p:nvGraphicFramePr>
        <p:xfrm>
          <a:off x="-11106025" y="152400"/>
          <a:ext cx="3000000" cy="3000000"/>
        </p:xfrm>
        <a:graphic>
          <a:graphicData uri="http://schemas.openxmlformats.org/drawingml/2006/table">
            <a:tbl>
              <a:tblPr>
                <a:noFill/>
                <a:tableStyleId>{D6DD7B72-83FF-4BC9-A5F4-30A79B74E18C}</a:tableStyleId>
              </a:tblPr>
              <a:tblGrid>
                <a:gridCol w="3676650"/>
              </a:tblGrid>
              <a:tr h="361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180" name="Google Shape;180;p32"/>
          <p:cNvPicPr preferRelativeResize="0"/>
          <p:nvPr/>
        </p:nvPicPr>
        <p:blipFill rotWithShape="1">
          <a:blip r:embed="rId3">
            <a:alphaModFix/>
          </a:blip>
          <a:srcRect b="0" l="9" r="0" t="0"/>
          <a:stretch/>
        </p:blipFill>
        <p:spPr>
          <a:xfrm>
            <a:off x="362850" y="-79212"/>
            <a:ext cx="7562099" cy="10689326"/>
          </a:xfrm>
          <a:prstGeom prst="rect">
            <a:avLst/>
          </a:prstGeom>
          <a:noFill/>
          <a:ln>
            <a:noFill/>
          </a:ln>
        </p:spPr>
      </p:pic>
      <p:sp>
        <p:nvSpPr>
          <p:cNvPr id="181" name="Google Shape;181;p32"/>
          <p:cNvSpPr txBox="1"/>
          <p:nvPr/>
        </p:nvSpPr>
        <p:spPr>
          <a:xfrm>
            <a:off x="2130095" y="10112775"/>
            <a:ext cx="5157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100">
                <a:solidFill>
                  <a:srgbClr val="45AEFF"/>
                </a:solidFill>
                <a:latin typeface="Poppins SemiBold"/>
                <a:ea typeface="Poppins SemiBold"/>
                <a:cs typeface="Poppins SemiBold"/>
                <a:sym typeface="Poppins SemiBold"/>
              </a:rPr>
              <a:t>Student Recruitment Intern</a:t>
            </a:r>
            <a:r>
              <a:rPr lang="en-US" sz="1100">
                <a:solidFill>
                  <a:srgbClr val="45AEFF"/>
                </a:solidFill>
                <a:latin typeface="Poppins SemiBold"/>
                <a:ea typeface="Poppins SemiBold"/>
                <a:cs typeface="Poppins SemiBold"/>
                <a:sym typeface="Poppins SemiBold"/>
              </a:rPr>
              <a:t>  - Assignment </a:t>
            </a:r>
            <a:endParaRPr sz="1100">
              <a:solidFill>
                <a:srgbClr val="45AEFF"/>
              </a:solidFill>
              <a:latin typeface="Poppins SemiBold"/>
              <a:ea typeface="Poppins SemiBold"/>
              <a:cs typeface="Poppins SemiBold"/>
              <a:sym typeface="Poppins SemiBold"/>
            </a:endParaRPr>
          </a:p>
        </p:txBody>
      </p:sp>
      <p:sp>
        <p:nvSpPr>
          <p:cNvPr id="182" name="Google Shape;182;p32"/>
          <p:cNvSpPr txBox="1"/>
          <p:nvPr/>
        </p:nvSpPr>
        <p:spPr>
          <a:xfrm>
            <a:off x="362850" y="882450"/>
            <a:ext cx="6836400" cy="8766000"/>
          </a:xfrm>
          <a:prstGeom prst="rect">
            <a:avLst/>
          </a:prstGeom>
          <a:noFill/>
          <a:ln>
            <a:noFill/>
          </a:ln>
        </p:spPr>
        <p:txBody>
          <a:bodyPr anchorCtr="0" anchor="t" bIns="91425" lIns="91425" spcFirstLastPara="1" rIns="286750"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200">
                <a:solidFill>
                  <a:srgbClr val="45AEFF"/>
                </a:solidFill>
                <a:latin typeface="Poppins"/>
                <a:ea typeface="Poppins"/>
                <a:cs typeface="Poppins"/>
                <a:sym typeface="Poppins"/>
              </a:rPr>
              <a:t>Task 1: Partnerships - Student Recruitment</a:t>
            </a:r>
            <a:endParaRPr b="1" sz="1200">
              <a:solidFill>
                <a:srgbClr val="45AEFF"/>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lang="en-US" sz="1100">
                <a:solidFill>
                  <a:schemeClr val="lt1"/>
                </a:solidFill>
                <a:latin typeface="Poppins"/>
                <a:ea typeface="Poppins"/>
                <a:cs typeface="Poppins"/>
                <a:sym typeface="Poppins"/>
              </a:rPr>
              <a:t>One of your responsibilities as a student recruiter would be to identify potential partners for ALX &amp; The ROOM. For this task you are required to have an understanding of what ALX and The ROOM does so as to tailor your pitches to different audiences.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Imagine you have been given the task of identifying potential partners for ALX in a new city. What factors would you consider when researching potential partners, and how would you use ALX to identify and pitch to these partners? </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Explain how you would tailor your pitch to different types of partners, such as corporate clients, startups, NGOs and Educational Institutions. What aspects of The ROOM would you highlight to each group?</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Imagine you are at a networking event and you meet a potential partner who has never heard of ALX or The ROOM. How would you explain these organizations to them in a concise and compelling way, and what would  your key selling points be? </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Choose a specific industry or sector (such as tech, finance, or hospitality) and research potential partners in that field. Draft an email to one of these partners that showcases ALX and explains how they could benefit from partnering with us</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Draft an email to a potential partner introducing ALX - The ROOM. Explain how the organization is different from other agencies and how it is helping to change the landscape of education and youth empowerment in Africa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b="1" lang="en-US" sz="1200">
                <a:solidFill>
                  <a:srgbClr val="45AEFF"/>
                </a:solidFill>
                <a:latin typeface="Poppins"/>
                <a:ea typeface="Poppins"/>
                <a:cs typeface="Poppins"/>
                <a:sym typeface="Poppins"/>
              </a:rPr>
              <a:t>Task 2: Activation - Event Planning &amp; Management</a:t>
            </a:r>
            <a:endParaRPr b="1" sz="1200">
              <a:solidFill>
                <a:srgbClr val="45AEFF"/>
              </a:solidFill>
              <a:latin typeface="Poppins"/>
              <a:ea typeface="Poppins"/>
              <a:cs typeface="Poppins"/>
              <a:sym typeface="Poppins"/>
            </a:endParaRPr>
          </a:p>
          <a:p>
            <a:pPr indent="0" lvl="0" marL="0" rtl="0" algn="just">
              <a:lnSpc>
                <a:spcPct val="115000"/>
              </a:lnSpc>
              <a:spcBef>
                <a:spcPts val="0"/>
              </a:spcBef>
              <a:spcAft>
                <a:spcPts val="0"/>
              </a:spcAft>
              <a:buNone/>
            </a:pPr>
            <a:r>
              <a:rPr lang="en-US" sz="1100">
                <a:solidFill>
                  <a:schemeClr val="lt1"/>
                </a:solidFill>
                <a:latin typeface="Poppins"/>
                <a:ea typeface="Poppins"/>
                <a:cs typeface="Poppins"/>
                <a:sym typeface="Poppins"/>
              </a:rPr>
              <a:t>The Global Programming team hosts in-person retreats in exciting places around the world for The ROOM’s most engaged Mid-Career/Senior members. This is the perfect opportunity for Fellows (young leaders that</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rPr lang="en-US" sz="1100">
                <a:solidFill>
                  <a:schemeClr val="lt1"/>
                </a:solidFill>
                <a:latin typeface="Poppins"/>
                <a:ea typeface="Poppins"/>
                <a:cs typeface="Poppins"/>
                <a:sym typeface="Poppins"/>
              </a:rPr>
              <a:t>graduate from our programs) to meet their future employer, investor or mentor. As a city team we need to identify and plan for the Fellows to attend the event.</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rPr lang="en-US" sz="1100">
                <a:solidFill>
                  <a:schemeClr val="lt1"/>
                </a:solidFill>
                <a:latin typeface="Poppins"/>
                <a:ea typeface="Poppins"/>
                <a:cs typeface="Poppins"/>
                <a:sym typeface="Poppins"/>
              </a:rPr>
              <a:t>As a recruitment intern, your task is to support the South African city team to organize the next retreat in Cuba happening in 4 months from now for a group of our Fellows and staff who would be joining the global retreat.</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None/>
            </a:pPr>
            <a:r>
              <a:rPr lang="en-US" sz="1100">
                <a:solidFill>
                  <a:schemeClr val="lt1"/>
                </a:solidFill>
                <a:latin typeface="Poppins"/>
                <a:ea typeface="Poppins"/>
                <a:cs typeface="Poppins"/>
                <a:sym typeface="Poppins"/>
              </a:rPr>
              <a:t>For this assignment, please do the following:</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 Create a work plan or project plan of how you would achieve this task. Make sure to include a budget allocation breakdown and any resource allocation. You have to think through the timing for sign offs, launch of invitations, registration, communication, travel requirements, accommodation planning, marketing assets, etc.</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3 weeks prior to the departure, you receive an email from the hotel mentioning there was a mistake in the booking and unfortunately there are 2 rooms missing for The ROOM’s guests. What plan would you put in place to solve this issue and ensure the guests have a seamless and delightful experience.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rPr b="1" lang="en-US" sz="1200">
                <a:solidFill>
                  <a:srgbClr val="45AEFF"/>
                </a:solidFill>
                <a:latin typeface="Poppins"/>
                <a:ea typeface="Poppins"/>
                <a:cs typeface="Poppins"/>
                <a:sym typeface="Poppins"/>
              </a:rPr>
              <a:t>Task 1: xx</a:t>
            </a:r>
            <a:endParaRPr sz="1300">
              <a:solidFill>
                <a:schemeClr val="lt1"/>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graphicFrame>
        <p:nvGraphicFramePr>
          <p:cNvPr id="188" name="Google Shape;188;p33"/>
          <p:cNvGraphicFramePr/>
          <p:nvPr/>
        </p:nvGraphicFramePr>
        <p:xfrm>
          <a:off x="-11106025" y="152400"/>
          <a:ext cx="3000000" cy="3000000"/>
        </p:xfrm>
        <a:graphic>
          <a:graphicData uri="http://schemas.openxmlformats.org/drawingml/2006/table">
            <a:tbl>
              <a:tblPr>
                <a:noFill/>
                <a:tableStyleId>{D6DD7B72-83FF-4BC9-A5F4-30A79B74E18C}</a:tableStyleId>
              </a:tblPr>
              <a:tblGrid>
                <a:gridCol w="3676650"/>
              </a:tblGrid>
              <a:tr h="3619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pic>
        <p:nvPicPr>
          <p:cNvPr id="189" name="Google Shape;189;p33"/>
          <p:cNvPicPr preferRelativeResize="0"/>
          <p:nvPr/>
        </p:nvPicPr>
        <p:blipFill rotWithShape="1">
          <a:blip r:embed="rId3">
            <a:alphaModFix/>
          </a:blip>
          <a:srcRect b="0" l="9" r="0" t="0"/>
          <a:stretch/>
        </p:blipFill>
        <p:spPr>
          <a:xfrm>
            <a:off x="0" y="0"/>
            <a:ext cx="7562099" cy="10689326"/>
          </a:xfrm>
          <a:prstGeom prst="rect">
            <a:avLst/>
          </a:prstGeom>
          <a:noFill/>
          <a:ln>
            <a:noFill/>
          </a:ln>
        </p:spPr>
      </p:pic>
      <p:sp>
        <p:nvSpPr>
          <p:cNvPr id="190" name="Google Shape;190;p33"/>
          <p:cNvSpPr txBox="1"/>
          <p:nvPr/>
        </p:nvSpPr>
        <p:spPr>
          <a:xfrm>
            <a:off x="2130095" y="10112775"/>
            <a:ext cx="51573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1100">
                <a:solidFill>
                  <a:srgbClr val="45AEFF"/>
                </a:solidFill>
                <a:latin typeface="Poppins SemiBold"/>
                <a:ea typeface="Poppins SemiBold"/>
                <a:cs typeface="Poppins SemiBold"/>
                <a:sym typeface="Poppins SemiBold"/>
              </a:rPr>
              <a:t>Student Recruitment Intern  - Assignment </a:t>
            </a:r>
            <a:endParaRPr sz="1100">
              <a:solidFill>
                <a:srgbClr val="45AEFF"/>
              </a:solidFill>
              <a:latin typeface="Poppins SemiBold"/>
              <a:ea typeface="Poppins SemiBold"/>
              <a:cs typeface="Poppins SemiBold"/>
              <a:sym typeface="Poppins SemiBold"/>
            </a:endParaRPr>
          </a:p>
        </p:txBody>
      </p:sp>
      <p:sp>
        <p:nvSpPr>
          <p:cNvPr id="191" name="Google Shape;191;p33"/>
          <p:cNvSpPr txBox="1"/>
          <p:nvPr/>
        </p:nvSpPr>
        <p:spPr>
          <a:xfrm>
            <a:off x="362850" y="878135"/>
            <a:ext cx="6836400" cy="9659700"/>
          </a:xfrm>
          <a:prstGeom prst="rect">
            <a:avLst/>
          </a:prstGeom>
          <a:noFill/>
          <a:ln>
            <a:noFill/>
          </a:ln>
        </p:spPr>
        <p:txBody>
          <a:bodyPr anchorCtr="0" anchor="t" bIns="91425" lIns="91425" spcFirstLastPara="1" rIns="286750" wrap="square" tIns="91425">
            <a:noAutofit/>
          </a:bodyPr>
          <a:lstStyle/>
          <a:p>
            <a:pPr indent="0" lvl="0" marL="0" rtl="0" algn="just">
              <a:lnSpc>
                <a:spcPct val="115000"/>
              </a:lnSpc>
              <a:spcBef>
                <a:spcPts val="0"/>
              </a:spcBef>
              <a:spcAft>
                <a:spcPts val="0"/>
              </a:spcAft>
              <a:buNone/>
            </a:pPr>
            <a:r>
              <a:rPr b="1" lang="en-US" sz="1200">
                <a:solidFill>
                  <a:srgbClr val="45AEFF"/>
                </a:solidFill>
                <a:latin typeface="Poppins"/>
                <a:ea typeface="Poppins"/>
                <a:cs typeface="Poppins"/>
                <a:sym typeface="Poppins"/>
              </a:rPr>
              <a:t>Task 3: Communication, Feedback &amp; Reporting</a:t>
            </a:r>
            <a:endParaRPr b="1" sz="1200">
              <a:solidFill>
                <a:srgbClr val="45AEFF"/>
              </a:solidFill>
              <a:latin typeface="Poppins"/>
              <a:ea typeface="Poppins"/>
              <a:cs typeface="Poppins"/>
              <a:sym typeface="Poppins"/>
            </a:endParaRPr>
          </a:p>
          <a:p>
            <a:pPr indent="0" lvl="0" marL="0" rtl="0" algn="just">
              <a:lnSpc>
                <a:spcPct val="115000"/>
              </a:lnSpc>
              <a:spcBef>
                <a:spcPts val="0"/>
              </a:spcBef>
              <a:spcAft>
                <a:spcPts val="0"/>
              </a:spcAft>
              <a:buNone/>
            </a:pPr>
            <a:r>
              <a:rPr lang="en-US" sz="1100">
                <a:solidFill>
                  <a:schemeClr val="lt1"/>
                </a:solidFill>
                <a:latin typeface="Poppins"/>
                <a:ea typeface="Poppins"/>
                <a:cs typeface="Poppins"/>
                <a:sym typeface="Poppins"/>
              </a:rPr>
              <a:t>ALX - The ROOM organizes events to nurture its community of Learners and Fellows (ALX graduates). This is a community of future leaders and professionals looking to advance their careers, themselves or their startups. One of these events is the Hybrid Masterclass, where we invite guest speakers to talk about their area of expertise. Masterclasses are 90 minute conversations with some participants joining online and in-person, the aim is to help learners and fellows in their professional and personal development journey.</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Your task is to draft an email to an industry expert inviting them to be a guest speaker. Please note that guest speakers are not charging us for their contribution as they see it as contributing toward the development of young people in Africa. . Deliverable: +/- 200 words email to a potential guest speaker.</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Over time you realize that attendance of these events has been dropping. As an organizer of these Masterclass sessions, there are several ways you adopt to identify the reasons for low attendance and improve attendance for the next masterclass. Can you suggest methods you can use to identify reasons for this low attendance and measures you can put in place to improve to encourage attendance for your next masterclass session. </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One of our key performance indicators is to track attendance and customer satisfaction. </a:t>
            </a:r>
            <a:endParaRPr sz="1100">
              <a:solidFill>
                <a:schemeClr val="lt1"/>
              </a:solidFill>
              <a:latin typeface="Poppins"/>
              <a:ea typeface="Poppins"/>
              <a:cs typeface="Poppins"/>
              <a:sym typeface="Poppins"/>
            </a:endParaRPr>
          </a:p>
          <a:p>
            <a:pPr indent="-298450" lvl="0" marL="914400" rtl="0" algn="just">
              <a:lnSpc>
                <a:spcPct val="115000"/>
              </a:lnSpc>
              <a:spcBef>
                <a:spcPts val="0"/>
              </a:spcBef>
              <a:spcAft>
                <a:spcPts val="0"/>
              </a:spcAft>
              <a:buClr>
                <a:schemeClr val="lt1"/>
              </a:buClr>
              <a:buSzPts val="1100"/>
              <a:buFont typeface="Poppins"/>
              <a:buAutoNum type="alphaLcParenR"/>
            </a:pPr>
            <a:r>
              <a:rPr lang="en-US" sz="1100">
                <a:solidFill>
                  <a:schemeClr val="lt1"/>
                </a:solidFill>
                <a:latin typeface="Poppins"/>
                <a:ea typeface="Poppins"/>
                <a:cs typeface="Poppins"/>
                <a:sym typeface="Poppins"/>
              </a:rPr>
              <a:t>Using this </a:t>
            </a:r>
            <a:r>
              <a:rPr lang="en-US" sz="1100" u="sng">
                <a:solidFill>
                  <a:schemeClr val="lt1"/>
                </a:solidFill>
                <a:latin typeface="Poppins"/>
                <a:ea typeface="Poppins"/>
                <a:cs typeface="Poppins"/>
                <a:sym typeface="Poppins"/>
                <a:hlinkClick r:id="rId4">
                  <a:extLst>
                    <a:ext uri="{A12FA001-AC4F-418D-AE19-62706E023703}">
                      <ahyp:hlinkClr val="tx"/>
                    </a:ext>
                  </a:extLst>
                </a:hlinkClick>
              </a:rPr>
              <a:t>raw data</a:t>
            </a:r>
            <a:r>
              <a:rPr lang="en-US" sz="1100">
                <a:solidFill>
                  <a:schemeClr val="lt1"/>
                </a:solidFill>
                <a:latin typeface="Poppins"/>
                <a:ea typeface="Poppins"/>
                <a:cs typeface="Poppins"/>
                <a:sym typeface="Poppins"/>
              </a:rPr>
              <a:t> make a copy of the excel file.</a:t>
            </a:r>
            <a:endParaRPr sz="1100">
              <a:solidFill>
                <a:schemeClr val="lt1"/>
              </a:solidFill>
              <a:latin typeface="Poppins"/>
              <a:ea typeface="Poppins"/>
              <a:cs typeface="Poppins"/>
              <a:sym typeface="Poppins"/>
            </a:endParaRPr>
          </a:p>
          <a:p>
            <a:pPr indent="-298450" lvl="0" marL="914400" rtl="0" algn="just">
              <a:lnSpc>
                <a:spcPct val="115000"/>
              </a:lnSpc>
              <a:spcBef>
                <a:spcPts val="0"/>
              </a:spcBef>
              <a:spcAft>
                <a:spcPts val="0"/>
              </a:spcAft>
              <a:buClr>
                <a:schemeClr val="lt1"/>
              </a:buClr>
              <a:buSzPts val="1100"/>
              <a:buFont typeface="Poppins"/>
              <a:buAutoNum type="alphaLcParenR"/>
            </a:pPr>
            <a:r>
              <a:rPr lang="en-US" sz="1100">
                <a:solidFill>
                  <a:schemeClr val="lt1"/>
                </a:solidFill>
                <a:latin typeface="Poppins"/>
                <a:ea typeface="Poppins"/>
                <a:cs typeface="Poppins"/>
                <a:sym typeface="Poppins"/>
              </a:rPr>
              <a:t>Calculate the CSAT score and explain why we use this method for events (share your score and the method or link you used to calculate the score).</a:t>
            </a:r>
            <a:endParaRPr sz="1100">
              <a:solidFill>
                <a:schemeClr val="lt1"/>
              </a:solidFill>
              <a:latin typeface="Poppins"/>
              <a:ea typeface="Poppins"/>
              <a:cs typeface="Poppins"/>
              <a:sym typeface="Poppins"/>
            </a:endParaRPr>
          </a:p>
          <a:p>
            <a:pPr indent="-298450" lvl="0" marL="914400" rtl="0" algn="just">
              <a:lnSpc>
                <a:spcPct val="115000"/>
              </a:lnSpc>
              <a:spcBef>
                <a:spcPts val="0"/>
              </a:spcBef>
              <a:spcAft>
                <a:spcPts val="0"/>
              </a:spcAft>
              <a:buClr>
                <a:schemeClr val="lt1"/>
              </a:buClr>
              <a:buSzPts val="1100"/>
              <a:buFont typeface="Poppins"/>
              <a:buAutoNum type="alphaLcParenR"/>
            </a:pPr>
            <a:r>
              <a:rPr lang="en-US" sz="1100">
                <a:solidFill>
                  <a:schemeClr val="lt1"/>
                </a:solidFill>
                <a:latin typeface="Poppins"/>
                <a:ea typeface="Poppins"/>
                <a:cs typeface="Poppins"/>
                <a:sym typeface="Poppins"/>
              </a:rPr>
              <a:t>How you would use the results data to improve the experiences moving forward. </a:t>
            </a:r>
            <a:endParaRPr sz="1100">
              <a:solidFill>
                <a:schemeClr val="lt1"/>
              </a:solidFill>
              <a:latin typeface="Poppins"/>
              <a:ea typeface="Poppins"/>
              <a:cs typeface="Poppins"/>
              <a:sym typeface="Poppins"/>
            </a:endParaRPr>
          </a:p>
          <a:p>
            <a:pPr indent="-298450" lvl="0" marL="457200" rtl="0" algn="just">
              <a:lnSpc>
                <a:spcPct val="115000"/>
              </a:lnSpc>
              <a:spcBef>
                <a:spcPts val="0"/>
              </a:spcBef>
              <a:spcAft>
                <a:spcPts val="0"/>
              </a:spcAft>
              <a:buClr>
                <a:schemeClr val="lt1"/>
              </a:buClr>
              <a:buSzPts val="1100"/>
              <a:buFont typeface="Poppins"/>
              <a:buAutoNum type="arabicPeriod"/>
            </a:pPr>
            <a:r>
              <a:rPr lang="en-US" sz="1100">
                <a:solidFill>
                  <a:schemeClr val="lt1"/>
                </a:solidFill>
                <a:latin typeface="Poppins"/>
                <a:ea typeface="Poppins"/>
                <a:cs typeface="Poppins"/>
                <a:sym typeface="Poppins"/>
              </a:rPr>
              <a:t>After every recruitment activation and fellowship event you would be required to share event insights and highlights on our social media and internal platforms. Please share examples of internal organization and  (external) social media posts you would curate and share for visibility and exposure. </a:t>
            </a:r>
            <a:endParaRPr sz="1100">
              <a:solidFill>
                <a:schemeClr val="lt1"/>
              </a:solidFill>
              <a:latin typeface="Poppins"/>
              <a:ea typeface="Poppins"/>
              <a:cs typeface="Poppins"/>
              <a:sym typeface="Poppins"/>
            </a:endParaRPr>
          </a:p>
          <a:p>
            <a:pPr indent="0" lvl="0" marL="0" rtl="0" algn="just">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lt1"/>
              </a:solidFill>
              <a:latin typeface="Poppins"/>
              <a:ea typeface="Poppins"/>
              <a:cs typeface="Poppins"/>
              <a:sym typeface="Poppins"/>
            </a:endParaRPr>
          </a:p>
          <a:p>
            <a:pPr indent="0" lvl="0" marL="0" rtl="0" algn="l">
              <a:lnSpc>
                <a:spcPct val="115000"/>
              </a:lnSpc>
              <a:spcBef>
                <a:spcPts val="0"/>
              </a:spcBef>
              <a:spcAft>
                <a:spcPts val="0"/>
              </a:spcAft>
              <a:buClr>
                <a:schemeClr val="dk1"/>
              </a:buClr>
              <a:buSzPts val="1100"/>
              <a:buFont typeface="Arial"/>
              <a:buNone/>
            </a:pPr>
            <a:r>
              <a:rPr b="1" lang="en-US" sz="1300">
                <a:solidFill>
                  <a:schemeClr val="lt1"/>
                </a:solidFill>
                <a:latin typeface="Poppins"/>
                <a:ea typeface="Poppins"/>
                <a:cs typeface="Poppins"/>
                <a:sym typeface="Poppins"/>
              </a:rPr>
              <a:t>GOOD LUCK!</a:t>
            </a:r>
            <a:endParaRPr sz="1300">
              <a:solidFill>
                <a:schemeClr val="lt1"/>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