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  <p:sldMasterId id="2147483686" r:id="rId4"/>
  </p:sldMasterIdLst>
  <p:notesMasterIdLst>
    <p:notesMasterId r:id="rId20"/>
  </p:notesMasterIdLst>
  <p:sldIdLst>
    <p:sldId id="409" r:id="rId5"/>
    <p:sldId id="411" r:id="rId6"/>
    <p:sldId id="412" r:id="rId7"/>
    <p:sldId id="413" r:id="rId8"/>
    <p:sldId id="416" r:id="rId9"/>
    <p:sldId id="425" r:id="rId10"/>
    <p:sldId id="426" r:id="rId11"/>
    <p:sldId id="414" r:id="rId12"/>
    <p:sldId id="418" r:id="rId13"/>
    <p:sldId id="419" r:id="rId14"/>
    <p:sldId id="435" r:id="rId15"/>
    <p:sldId id="421" r:id="rId16"/>
    <p:sldId id="422" r:id="rId17"/>
    <p:sldId id="423" r:id="rId18"/>
    <p:sldId id="434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8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32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96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lIns="91440" tIns="45720" rIns="91440" bIns="45720" rtlCol="0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2.pn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2.png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1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2.png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image" Target="../media/image3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2.png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2.png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3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image" Target="../media/image2.png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2.png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image" Target="../media/image2.png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2.png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image" Target="../media/image2.png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image" Target="../media/image1.png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2.pn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image" Target="../media/image3.png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image" Target="../media/image2.png"/><Relationship Id="rId2" Type="http://schemas.openxmlformats.org/officeDocument/2006/relationships/tags" Target="../tags/tag178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image" Target="../media/image2.png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2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../media/image2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image" Target="../media/image1.png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image" Target="../media/image2.png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image" Target="../media/image2.png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image" Target="../media/image2.png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image" Target="../media/image2.png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2.png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9313" y="1106488"/>
            <a:ext cx="5210175" cy="47275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6343650" y="4964113"/>
            <a:ext cx="12763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9802813" y="4964113"/>
            <a:ext cx="12763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1400" y="1270800"/>
            <a:ext cx="5162550" cy="315605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22352" y="4614563"/>
            <a:ext cx="2160646" cy="69790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</a:t>
            </a:r>
            <a:r>
              <a:rPr lang="zh-CN" altLang="en-US" strike="noStrike" noProof="1" dirty="0"/>
              <a:t>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443943" y="428200"/>
            <a:ext cx="9712800" cy="57924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9313" y="1106488"/>
            <a:ext cx="5210175" cy="47275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6343650" y="4964113"/>
            <a:ext cx="12763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9802813" y="4964113"/>
            <a:ext cx="12763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20000" y="1270800"/>
            <a:ext cx="5162400" cy="3157200"/>
          </a:xfrm>
        </p:spPr>
        <p:txBody>
          <a:bodyPr anchor="b">
            <a:normAutofit/>
          </a:bodyPr>
          <a:lstStyle>
            <a:lvl1pPr algn="ctr">
              <a:defRPr sz="6000" b="1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22352" y="4614563"/>
            <a:ext cx="2160646" cy="69790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编辑副标题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1263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10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0738" y="0"/>
            <a:ext cx="1211262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4822825" cy="68659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0738" y="5757863"/>
            <a:ext cx="1211262" cy="1100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1263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757863"/>
            <a:ext cx="1211263" cy="1100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8850"/>
            <a:ext cx="12192000" cy="4940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9313" y="1106488"/>
            <a:ext cx="5210175" cy="47275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6343650" y="4964113"/>
            <a:ext cx="12763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9802813" y="4964113"/>
            <a:ext cx="12763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1400" y="1270800"/>
            <a:ext cx="5162550" cy="315605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22352" y="4614563"/>
            <a:ext cx="2160646" cy="69790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</a:t>
            </a:r>
            <a:r>
              <a:rPr lang="zh-CN" altLang="en-US" strike="noStrike" noProof="1" dirty="0"/>
              <a:t>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0114" y="365125"/>
            <a:ext cx="9713685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114" y="1825625"/>
            <a:ext cx="9713685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0114" y="365125"/>
            <a:ext cx="9713685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114" y="1825625"/>
            <a:ext cx="9713685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/>
          <p:nvPr>
            <p:custDataLst>
              <p:tags r:id="rId2"/>
            </p:custDataLst>
          </p:nvPr>
        </p:nvSpPr>
        <p:spPr>
          <a:xfrm>
            <a:off x="7223125" y="1604963"/>
            <a:ext cx="3679825" cy="3648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532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0" y="715963"/>
            <a:ext cx="5983288" cy="542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8396288" y="2052638"/>
            <a:ext cx="1335088" cy="13350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4" name="文本框 7"/>
          <p:cNvSpPr/>
          <p:nvPr>
            <p:custDataLst>
              <p:tags r:id="rId6"/>
            </p:custDataLst>
          </p:nvPr>
        </p:nvSpPr>
        <p:spPr>
          <a:xfrm>
            <a:off x="8258175" y="2135188"/>
            <a:ext cx="1611313" cy="1169987"/>
          </a:xfrm>
          <a:prstGeom prst="ellipse">
            <a:avLst/>
          </a:prstGeom>
          <a:noFill/>
          <a:ln w="9525">
            <a:noFill/>
          </a:ln>
        </p:spPr>
        <p:txBody>
          <a:bodyPr wrap="square" anchor="b">
            <a:spAutoFit/>
          </a:bodyPr>
          <a:p>
            <a:pPr lvl="0"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825" y="3470713"/>
            <a:ext cx="3679918" cy="1469587"/>
          </a:xfrm>
        </p:spPr>
        <p:txBody>
          <a:bodyPr anchor="ctr">
            <a:normAutofit/>
          </a:bodyPr>
          <a:lstStyle>
            <a:lvl1pPr algn="ctr">
              <a:defRPr sz="4800" b="0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1000" y="363600"/>
            <a:ext cx="97128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1001" y="1847087"/>
            <a:ext cx="4747099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3"/>
          </p:nvPr>
        </p:nvSpPr>
        <p:spPr>
          <a:xfrm>
            <a:off x="6606701" y="1847087"/>
            <a:ext cx="4747099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3632009-3252-4392-B884-F7A91489B64F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32FEB78-F1CD-46FC-8155-EF2D33A7B60B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943" y="749300"/>
            <a:ext cx="4017057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588001" y="749300"/>
            <a:ext cx="5766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943" y="2417582"/>
            <a:ext cx="4017057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B3632009-3252-4392-B884-F7A91489B64F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B32FEB78-F1CD-46FC-8155-EF2D33A7B60B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443943" y="428200"/>
            <a:ext cx="9712800" cy="57924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9313" y="1106488"/>
            <a:ext cx="5210175" cy="47275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6343650" y="4964113"/>
            <a:ext cx="12763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9802813" y="4964113"/>
            <a:ext cx="12763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20000" y="1270800"/>
            <a:ext cx="5162400" cy="3157200"/>
          </a:xfrm>
        </p:spPr>
        <p:txBody>
          <a:bodyPr anchor="b">
            <a:normAutofit/>
          </a:bodyPr>
          <a:lstStyle>
            <a:lvl1pPr algn="ctr">
              <a:defRPr sz="6000" b="1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22352" y="4614563"/>
            <a:ext cx="2160646" cy="69790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编辑副标题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/>
          <p:nvPr>
            <p:custDataLst>
              <p:tags r:id="rId2"/>
            </p:custDataLst>
          </p:nvPr>
        </p:nvSpPr>
        <p:spPr>
          <a:xfrm>
            <a:off x="7223125" y="1604963"/>
            <a:ext cx="3679825" cy="3648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8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0" y="715963"/>
            <a:ext cx="5983288" cy="542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8396288" y="2052638"/>
            <a:ext cx="1335088" cy="13350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50" name="文本框 7"/>
          <p:cNvSpPr/>
          <p:nvPr>
            <p:custDataLst>
              <p:tags r:id="rId6"/>
            </p:custDataLst>
          </p:nvPr>
        </p:nvSpPr>
        <p:spPr>
          <a:xfrm>
            <a:off x="8258175" y="2135188"/>
            <a:ext cx="1611313" cy="1169987"/>
          </a:xfrm>
          <a:prstGeom prst="ellipse">
            <a:avLst/>
          </a:prstGeom>
          <a:noFill/>
          <a:ln w="9525">
            <a:noFill/>
          </a:ln>
        </p:spPr>
        <p:txBody>
          <a:bodyPr wrap="square" anchor="b">
            <a:spAutoFit/>
          </a:bodyPr>
          <a:p>
            <a:pPr lvl="0"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825" y="3470713"/>
            <a:ext cx="3679918" cy="1469587"/>
          </a:xfrm>
        </p:spPr>
        <p:txBody>
          <a:bodyPr anchor="ctr">
            <a:normAutofit/>
          </a:bodyPr>
          <a:lstStyle>
            <a:lvl1pPr algn="ctr">
              <a:defRPr sz="4800" b="0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1263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10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0738" y="0"/>
            <a:ext cx="1211262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2825" cy="68659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0738" y="5757863"/>
            <a:ext cx="1211262" cy="1100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1263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757863"/>
            <a:ext cx="1211263" cy="1100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850"/>
            <a:ext cx="12192000" cy="4940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800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9313" y="1106488"/>
            <a:ext cx="5210175" cy="47275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6343650" y="4964113"/>
            <a:ext cx="12763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9802813" y="4964113"/>
            <a:ext cx="127635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1400" y="1270800"/>
            <a:ext cx="5162550" cy="315605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22352" y="4614563"/>
            <a:ext cx="2160646" cy="69790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</a:t>
            </a:r>
            <a:r>
              <a:rPr lang="zh-CN" altLang="en-US" strike="noStrike" noProof="1" dirty="0"/>
              <a:t>编辑副标题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0114" y="365125"/>
            <a:ext cx="9713685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114" y="1825625"/>
            <a:ext cx="9713685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3"/>
          <p:cNvSpPr/>
          <p:nvPr>
            <p:custDataLst>
              <p:tags r:id="rId2"/>
            </p:custDataLst>
          </p:nvPr>
        </p:nvSpPr>
        <p:spPr>
          <a:xfrm>
            <a:off x="7223125" y="1604963"/>
            <a:ext cx="3679825" cy="3648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916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0" y="715963"/>
            <a:ext cx="5983288" cy="542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8396288" y="2052638"/>
            <a:ext cx="1335088" cy="13350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8" name="文本框 7"/>
          <p:cNvSpPr/>
          <p:nvPr>
            <p:custDataLst>
              <p:tags r:id="rId6"/>
            </p:custDataLst>
          </p:nvPr>
        </p:nvSpPr>
        <p:spPr>
          <a:xfrm>
            <a:off x="8258175" y="2135188"/>
            <a:ext cx="1611313" cy="1169987"/>
          </a:xfrm>
          <a:prstGeom prst="ellipse">
            <a:avLst/>
          </a:prstGeom>
          <a:noFill/>
          <a:ln w="9525">
            <a:noFill/>
          </a:ln>
        </p:spPr>
        <p:txBody>
          <a:bodyPr wrap="square" anchor="b">
            <a:spAutoFit/>
          </a:bodyPr>
          <a:p>
            <a:pPr lvl="0"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825" y="3470713"/>
            <a:ext cx="3679918" cy="1469587"/>
          </a:xfrm>
        </p:spPr>
        <p:txBody>
          <a:bodyPr anchor="ctr">
            <a:normAutofit/>
          </a:bodyPr>
          <a:lstStyle>
            <a:lvl1pPr algn="ctr">
              <a:defRPr sz="4800" b="0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1000" y="363600"/>
            <a:ext cx="97128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1001" y="1847087"/>
            <a:ext cx="4747099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3"/>
          </p:nvPr>
        </p:nvSpPr>
        <p:spPr>
          <a:xfrm>
            <a:off x="6606701" y="1847087"/>
            <a:ext cx="4747099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1000" y="363600"/>
            <a:ext cx="97128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1001" y="1847087"/>
            <a:ext cx="4747099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3"/>
          </p:nvPr>
        </p:nvSpPr>
        <p:spPr>
          <a:xfrm>
            <a:off x="6606701" y="1847087"/>
            <a:ext cx="4747099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632009-3252-4392-B884-F7A91489B64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2FEB78-F1CD-46FC-8155-EF2D33A7B60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943" y="749300"/>
            <a:ext cx="4017057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588001" y="749300"/>
            <a:ext cx="5766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943" y="2417582"/>
            <a:ext cx="4017057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632009-3252-4392-B884-F7A91489B64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2FEB78-F1CD-46FC-8155-EF2D33A7B60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443943" y="428200"/>
            <a:ext cx="9712800" cy="57924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9313" y="1106488"/>
            <a:ext cx="5210175" cy="47275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6343650" y="4964113"/>
            <a:ext cx="12763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>
            <a:off x="9802813" y="4964113"/>
            <a:ext cx="127635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20000" y="1270800"/>
            <a:ext cx="5162400" cy="3157200"/>
          </a:xfrm>
        </p:spPr>
        <p:txBody>
          <a:bodyPr anchor="b">
            <a:normAutofit/>
          </a:bodyPr>
          <a:lstStyle>
            <a:lvl1pPr algn="ctr">
              <a:defRPr sz="6000" b="1"/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622352" y="4614563"/>
            <a:ext cx="2160646" cy="69790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编辑副标题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1263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10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632009-3252-4392-B884-F7A91489B64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2FEB78-F1CD-46FC-8155-EF2D33A7B60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0738" y="0"/>
            <a:ext cx="1211262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4822825" cy="68659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0738" y="5757863"/>
            <a:ext cx="1211262" cy="1100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1263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5757863"/>
            <a:ext cx="1211263" cy="1100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8850"/>
            <a:ext cx="12192000" cy="49403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auto"/>
            <a:endParaRPr lang="en-US" altLang="zh-CN" strike="noStrike" noProof="1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1775" y="109538"/>
            <a:ext cx="1212850" cy="109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943" y="749300"/>
            <a:ext cx="4017057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588001" y="749300"/>
            <a:ext cx="5766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943" y="2417582"/>
            <a:ext cx="4017057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B3632009-3252-4392-B884-F7A91489B64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2FEB78-F1CD-46FC-8155-EF2D33A7B60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5" Type="http://schemas.openxmlformats.org/officeDocument/2006/relationships/theme" Target="../theme/theme3.xml"/><Relationship Id="rId24" Type="http://schemas.openxmlformats.org/officeDocument/2006/relationships/tags" Target="../tags/tag240.xml"/><Relationship Id="rId23" Type="http://schemas.openxmlformats.org/officeDocument/2006/relationships/tags" Target="../tags/tag239.xml"/><Relationship Id="rId22" Type="http://schemas.openxmlformats.org/officeDocument/2006/relationships/tags" Target="../tags/tag238.xml"/><Relationship Id="rId21" Type="http://schemas.openxmlformats.org/officeDocument/2006/relationships/tags" Target="../tags/tag237.xml"/><Relationship Id="rId20" Type="http://schemas.openxmlformats.org/officeDocument/2006/relationships/tags" Target="../tags/tag236.xml"/><Relationship Id="rId2" Type="http://schemas.openxmlformats.org/officeDocument/2006/relationships/slideLayout" Target="../slideLayouts/slideLayout38.xml"/><Relationship Id="rId19" Type="http://schemas.openxmlformats.org/officeDocument/2006/relationships/tags" Target="../tags/tag235.xml"/><Relationship Id="rId18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B3632009-3252-4392-B884-F7A91489B64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B32FEB78-F1CD-46FC-8155-EF2D33A7B60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B3632009-3252-4392-B884-F7A91489B64F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B32FEB78-F1CD-46FC-8155-EF2D33A7B60B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B3632009-3252-4392-B884-F7A91489B64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B32FEB78-F1CD-46FC-8155-EF2D33A7B60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3.xml"/><Relationship Id="rId6" Type="http://schemas.openxmlformats.org/officeDocument/2006/relationships/slide" Target="slide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ags" Target="../tags/tag254.xml"/><Relationship Id="rId2" Type="http://schemas.openxmlformats.org/officeDocument/2006/relationships/slide" Target="slide4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55.xml"/><Relationship Id="rId2" Type="http://schemas.openxmlformats.org/officeDocument/2006/relationships/slide" Target="slide4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56.xml"/><Relationship Id="rId4" Type="http://schemas.openxmlformats.org/officeDocument/2006/relationships/slide" Target="slide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7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5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6.xml"/><Relationship Id="rId4" Type="http://schemas.openxmlformats.org/officeDocument/2006/relationships/slide" Target="slide14.xml"/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7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8.xml"/><Relationship Id="rId2" Type="http://schemas.openxmlformats.org/officeDocument/2006/relationships/image" Target="../media/image5.png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9.xml"/><Relationship Id="rId4" Type="http://schemas.openxmlformats.org/officeDocument/2006/relationships/slide" Target="slide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251.xml"/><Relationship Id="rId5" Type="http://schemas.openxmlformats.org/officeDocument/2006/relationships/slide" Target="slide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5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3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7625" y="2443163"/>
            <a:ext cx="4424363" cy="1354138"/>
          </a:xfrm>
        </p:spPr>
        <p:txBody>
          <a:bodyPr anchor="b">
            <a:normAutofit fontScale="90000"/>
          </a:bodyPr>
          <a:p>
            <a: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6000" b="1" i="0" u="none" strike="noStrike" kern="1200" cap="none" spc="0" normalizeH="0" baseline="0" noProof="1" dirty="0">
                <a:solidFill>
                  <a:schemeClr val="tx1"/>
                </a:solidFill>
                <a:latin typeface="华文行楷" panose="02010800040101010101" charset="-122"/>
                <a:ea typeface="华文行楷" panose="02010800040101010101" charset="-122"/>
                <a:cs typeface="+mj-cs"/>
              </a:rPr>
              <a:t>General Relativity</a:t>
            </a:r>
            <a:endParaRPr kumimoji="0" sz="6000" b="1" i="0" u="none" strike="noStrike" kern="1200" cap="none" spc="0" normalizeH="0" baseline="0" noProof="1" dirty="0">
              <a:solidFill>
                <a:schemeClr val="tx1"/>
              </a:solidFill>
              <a:latin typeface="华文行楷" panose="02010800040101010101" charset="-122"/>
              <a:ea typeface="华文行楷" panose="02010800040101010101" charset="-122"/>
              <a:cs typeface="+mj-cs"/>
            </a:endParaRPr>
          </a:p>
        </p:txBody>
      </p:sp>
      <p:sp>
        <p:nvSpPr>
          <p:cNvPr id="54274" name="副标题 4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7743825" y="4679950"/>
            <a:ext cx="1927225" cy="696913"/>
          </a:xfrm>
        </p:spPr>
        <p:txBody>
          <a:bodyPr vert="horz" lIns="91440" tIns="45720" rIns="91440" bIns="45720" anchor="t"/>
          <a:p>
            <a:pPr defTabSz="914400">
              <a:buClrTx/>
              <a:buSzTx/>
            </a:pPr>
            <a:r>
              <a:rPr lang="zh-CN" altLang="en-US" sz="2000" kern="1200" dirty="0">
                <a:latin typeface="+mn-lt"/>
                <a:ea typeface="+mn-ea"/>
                <a:cs typeface="+mn-cs"/>
              </a:rPr>
              <a:t>爱因斯坦发现广义相对论的心路历程</a:t>
            </a:r>
            <a:endParaRPr lang="zh-CN" altLang="en-US" sz="2000" kern="1200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4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624013"/>
            <a:ext cx="6550025" cy="493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8" y="2143125"/>
            <a:ext cx="6659562" cy="2290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1" name="图片 3"/>
          <p:cNvPicPr>
            <a:picLocks noChangeAspect="1"/>
          </p:cNvPicPr>
          <p:nvPr/>
        </p:nvPicPr>
        <p:blipFill>
          <a:blip r:embed="rId3"/>
          <a:srcRect t="22263"/>
          <a:stretch>
            <a:fillRect/>
          </a:stretch>
        </p:blipFill>
        <p:spPr>
          <a:xfrm>
            <a:off x="6808788" y="3295650"/>
            <a:ext cx="5322887" cy="274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2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" y="4433888"/>
            <a:ext cx="66119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3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0" y="4903788"/>
            <a:ext cx="4768850" cy="21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4" name="文本框 7"/>
          <p:cNvSpPr txBox="1"/>
          <p:nvPr/>
        </p:nvSpPr>
        <p:spPr>
          <a:xfrm>
            <a:off x="1757363" y="385763"/>
            <a:ext cx="5189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latin typeface="华文新魏" panose="02010800040101010101" charset="-122"/>
                <a:ea typeface="华文新魏" panose="02010800040101010101" charset="-122"/>
              </a:rPr>
              <a:t>二维的曲率</a:t>
            </a:r>
            <a:endParaRPr lang="zh-CN" altLang="en-US" sz="4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3455" y="6234430"/>
            <a:ext cx="52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  <a:hlinkClick r:id="rId6" action="ppaction://hlinksldjump"/>
              </a:rPr>
              <a:t>xl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文本框 7"/>
          <p:cNvSpPr txBox="1"/>
          <p:nvPr/>
        </p:nvSpPr>
        <p:spPr>
          <a:xfrm>
            <a:off x="1757363" y="385763"/>
            <a:ext cx="5189537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latin typeface="华文新魏" panose="02010800040101010101" charset="-122"/>
                <a:ea typeface="华文新魏" panose="02010800040101010101" charset="-122"/>
              </a:rPr>
              <a:t>二维的曲率：测地线</a:t>
            </a:r>
            <a:endParaRPr lang="zh-CN" altLang="en-US" sz="400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64514" name="内容占位符 4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663" y="1690688"/>
            <a:ext cx="9464675" cy="375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133455" y="6234430"/>
            <a:ext cx="52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  <a:hlinkClick r:id="rId2" action="ppaction://hlinksldjump"/>
              </a:rPr>
              <a:t>xl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1641475" y="363538"/>
            <a:ext cx="9712325" cy="830262"/>
          </a:xfrm>
        </p:spPr>
        <p:txBody>
          <a:bodyPr vert="horz" lIns="91440" tIns="45720" rIns="91440" bIns="45720" anchor="ctr"/>
          <a:p>
            <a:pPr defTabSz="914400"/>
            <a:r>
              <a:rPr lang="zh-CN" altLang="en-US" sz="4000" kern="1200">
                <a:latin typeface="华文新魏" panose="02010800040101010101" charset="-122"/>
                <a:ea typeface="华文新魏" panose="02010800040101010101" charset="-122"/>
                <a:cs typeface="+mj-cs"/>
              </a:rPr>
              <a:t>四维的曲率（爱因斯坦）</a:t>
            </a:r>
            <a:endParaRPr lang="zh-CN" altLang="en-US" sz="4000" kern="120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  <p:pic>
        <p:nvPicPr>
          <p:cNvPr id="65538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03350" y="1193800"/>
            <a:ext cx="8799513" cy="5408613"/>
          </a:xfrm>
        </p:spPr>
      </p:pic>
      <p:sp>
        <p:nvSpPr>
          <p:cNvPr id="2" name="文本框 1"/>
          <p:cNvSpPr txBox="1"/>
          <p:nvPr/>
        </p:nvSpPr>
        <p:spPr>
          <a:xfrm>
            <a:off x="11133455" y="6234430"/>
            <a:ext cx="52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  <a:hlinkClick r:id="rId2" action="ppaction://hlinksldjump"/>
              </a:rPr>
              <a:t>xl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641475" y="363538"/>
            <a:ext cx="9712325" cy="852487"/>
          </a:xfrm>
        </p:spPr>
        <p:txBody>
          <a:bodyPr vert="horz" lIns="91440" tIns="45720" rIns="91440" bIns="45720" anchor="ctr"/>
          <a:p>
            <a:pPr defTabSz="914400"/>
            <a:r>
              <a:rPr lang="zh-CN" altLang="en-US" sz="4000" kern="1200">
                <a:latin typeface="华文新魏" panose="02010800040101010101" charset="-122"/>
                <a:ea typeface="华文新魏" panose="02010800040101010101" charset="-122"/>
                <a:cs typeface="+mj-cs"/>
              </a:rPr>
              <a:t>四维的曲率（索恩）</a:t>
            </a:r>
            <a:endParaRPr lang="zh-CN" altLang="en-US" sz="4000" kern="120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  <p:pic>
        <p:nvPicPr>
          <p:cNvPr id="66562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2875" y="1474788"/>
            <a:ext cx="7312025" cy="2020887"/>
          </a:xfrm>
        </p:spPr>
      </p:pic>
      <p:pic>
        <p:nvPicPr>
          <p:cNvPr id="66563" name="内容占位符 5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7543800" y="625475"/>
            <a:ext cx="3810000" cy="5778500"/>
          </a:xfrm>
        </p:spPr>
      </p:pic>
      <p:pic>
        <p:nvPicPr>
          <p:cNvPr id="66564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3495675"/>
            <a:ext cx="7345363" cy="313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5" name="文本框 7"/>
          <p:cNvSpPr txBox="1"/>
          <p:nvPr/>
        </p:nvSpPr>
        <p:spPr>
          <a:xfrm>
            <a:off x="11188700" y="6400800"/>
            <a:ext cx="787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黑体" panose="02010609060101010101" charset="-122"/>
                <a:hlinkClick r:id="rId4" action="ppaction://hlinksldjump"/>
              </a:rPr>
              <a:t>xl</a:t>
            </a:r>
            <a:endParaRPr lang="en-US" altLang="zh-CN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1639888" y="117475"/>
            <a:ext cx="9713912" cy="1325563"/>
          </a:xfrm>
        </p:spPr>
        <p:txBody>
          <a:bodyPr vert="horz" lIns="91440" tIns="45720" rIns="91440" bIns="45720" anchor="ctr"/>
          <a:p>
            <a:pPr defTabSz="914400"/>
            <a:r>
              <a:rPr lang="zh-CN" altLang="en-US" sz="3200" kern="1200">
                <a:latin typeface="华文新魏" panose="02010800040101010101" charset="-122"/>
                <a:ea typeface="华文新魏" panose="02010800040101010101" charset="-122"/>
                <a:cs typeface="+mj-cs"/>
              </a:rPr>
              <a:t>尾声：寻找描述卷曲的定律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pic>
        <p:nvPicPr>
          <p:cNvPr id="6758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0" y="2352675"/>
            <a:ext cx="11353800" cy="2638425"/>
          </a:xfr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文本框 1"/>
          <p:cNvSpPr txBox="1"/>
          <p:nvPr>
            <p:custDataLst>
              <p:tags r:id="rId1"/>
            </p:custDataLst>
          </p:nvPr>
        </p:nvSpPr>
        <p:spPr>
          <a:xfrm>
            <a:off x="493713" y="1473200"/>
            <a:ext cx="11320462" cy="17033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>
              <a:lnSpc>
                <a:spcPct val="90000"/>
              </a:lnSpc>
            </a:pPr>
            <a:r>
              <a:rPr lang="zh-CN" altLang="en-US" sz="2000" dirty="0">
                <a:latin typeface="华文新魏" panose="02010800040101010101" charset="-122"/>
                <a:ea typeface="华文新魏" panose="02010800040101010101" charset="-122"/>
              </a:rPr>
              <a:t>参考文献：</a:t>
            </a:r>
            <a:endParaRPr lang="zh-CN" altLang="en-US" sz="2000" dirty="0">
              <a:latin typeface="华文新魏" panose="02010800040101010101" charset="-122"/>
              <a:ea typeface="华文新魏" panose="02010800040101010101" charset="-122"/>
            </a:endParaRPr>
          </a:p>
          <a:p>
            <a:pPr>
              <a:lnSpc>
                <a:spcPct val="90000"/>
              </a:lnSpc>
            </a:pPr>
            <a:r>
              <a:rPr lang="zh-CN" sz="1600" dirty="0">
                <a:latin typeface="华文新魏" panose="02010800040101010101" charset="-122"/>
                <a:ea typeface="华文新魏" panose="02010800040101010101" charset="-122"/>
              </a:rPr>
              <a:t>[1]基普·S</a:t>
            </a:r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</a:rPr>
              <a:t>·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</a:rPr>
              <a:t>索恩  . </a:t>
            </a:r>
            <a:r>
              <a:rPr lang="zh-CN" altLang="zh-CN" sz="1600" dirty="0">
                <a:latin typeface="华文新魏" panose="02010800040101010101" charset="-122"/>
                <a:ea typeface="华文新魏" panose="02010800040101010101" charset="-122"/>
              </a:rPr>
              <a:t>黑洞与时间弯曲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</a:rPr>
              <a:t>[M].</a:t>
            </a:r>
            <a:r>
              <a:rPr lang="zh-CN" altLang="zh-CN" sz="1600" dirty="0">
                <a:latin typeface="华文新魏" panose="02010800040101010101" charset="-122"/>
                <a:ea typeface="华文新魏" panose="02010800040101010101" charset="-122"/>
              </a:rPr>
              <a:t>湖南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</a:rPr>
              <a:t>：</a:t>
            </a:r>
            <a:r>
              <a:rPr lang="zh-CN" altLang="zh-CN" sz="1600" dirty="0">
                <a:latin typeface="华文新魏" panose="02010800040101010101" charset="-122"/>
                <a:ea typeface="华文新魏" panose="02010800040101010101" charset="-122"/>
              </a:rPr>
              <a:t>湖南科学技术出版社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</a:rPr>
              <a:t>，</a:t>
            </a:r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</a:rPr>
              <a:t>2007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</a:rPr>
              <a:t>.</a:t>
            </a:r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</a:rPr>
              <a:t>69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</a:rPr>
              <a:t>-</a:t>
            </a:r>
            <a:r>
              <a:rPr lang="en-US" altLang="zh-CN" sz="1600" dirty="0">
                <a:latin typeface="华文新魏" panose="02010800040101010101" charset="-122"/>
                <a:ea typeface="华文新魏" panose="02010800040101010101" charset="-122"/>
              </a:rPr>
              <a:t>102</a:t>
            </a:r>
            <a:r>
              <a:rPr lang="zh-CN" sz="1600" dirty="0">
                <a:latin typeface="华文新魏" panose="02010800040101010101" charset="-122"/>
                <a:ea typeface="华文新魏" panose="02010800040101010101" charset="-122"/>
              </a:rPr>
              <a:t>.</a:t>
            </a:r>
            <a:endParaRPr lang="zh-CN" sz="16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8610" name="文本框 2"/>
          <p:cNvSpPr txBox="1"/>
          <p:nvPr>
            <p:custDataLst>
              <p:tags r:id="rId2"/>
            </p:custDataLst>
          </p:nvPr>
        </p:nvSpPr>
        <p:spPr>
          <a:xfrm>
            <a:off x="493713" y="3425825"/>
            <a:ext cx="11320462" cy="10699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eaLnBrk="0" hangingPunct="0">
              <a:buSzTx/>
            </a:pPr>
            <a:r>
              <a:rPr lang="en-US" altLang="zh-CN" sz="2000" baseline="0">
                <a:latin typeface="华文行楷" panose="02010800040101010101" charset="-122"/>
                <a:ea typeface="华文行楷" panose="02010800040101010101" charset="-122"/>
              </a:rPr>
              <a:t>by</a:t>
            </a:r>
            <a:r>
              <a:rPr lang="en-US" altLang="zh-CN" sz="2000" baseline="0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en-US" altLang="zh-CN" sz="2000" baseline="0">
                <a:latin typeface="华文行楷" panose="02010800040101010101" charset="-122"/>
                <a:ea typeface="华文行楷" panose="02010800040101010101" charset="-122"/>
              </a:rPr>
              <a:t>FFF23</a:t>
            </a:r>
            <a:r>
              <a:rPr lang="zh-CN" altLang="en-US" sz="2000" baseline="0">
                <a:latin typeface="华文行楷" panose="02010800040101010101" charset="-122"/>
                <a:ea typeface="华文行楷" panose="02010800040101010101" charset="-122"/>
              </a:rPr>
              <a:t>届 孙伟杰</a:t>
            </a:r>
            <a:endParaRPr lang="zh-CN" altLang="en-US" sz="2000" baseline="0">
              <a:latin typeface="华文行楷" panose="02010800040101010101" charset="-122"/>
              <a:ea typeface="华文行楷" panose="02010800040101010101" charset="-122"/>
            </a:endParaRPr>
          </a:p>
          <a:p>
            <a:pPr eaLnBrk="0" hangingPunct="0">
              <a:buSzTx/>
            </a:pPr>
            <a:endParaRPr lang="zh-CN" altLang="en-US" sz="2000" baseline="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493713" y="3292475"/>
            <a:ext cx="11320463" cy="63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2057400" y="347663"/>
            <a:ext cx="9639300" cy="700087"/>
          </a:xfrm>
        </p:spPr>
        <p:txBody>
          <a:bodyPr vert="horz" lIns="91440" tIns="45720" rIns="91440" bIns="45720" anchor="ctr"/>
          <a:p>
            <a:pPr defTabSz="914400"/>
            <a:r>
              <a:rPr lang="zh-CN" altLang="en-US" sz="3200" kern="1200">
                <a:latin typeface="华文新魏" panose="02010800040101010101" charset="-122"/>
                <a:ea typeface="华文新魏" panose="02010800040101010101" charset="-122"/>
                <a:cs typeface="+mj-cs"/>
              </a:rPr>
              <a:t>引子：物理学定律之间的冲突</a:t>
            </a:r>
            <a:endParaRPr lang="zh-CN" altLang="en-US" sz="3200" kern="120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2559050"/>
            <a:ext cx="1554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牛顿经典定律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175" y="4084638"/>
            <a:ext cx="1597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麦克斯韦理论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5538" y="2487613"/>
            <a:ext cx="1839912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黑体" panose="02010609060101010101" charset="-122"/>
              </a:rPr>
              <a:t>万有引力定律</a:t>
            </a:r>
            <a:endParaRPr lang="zh-CN" altLang="en-US" sz="2000" b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2538" y="4684713"/>
            <a:ext cx="311943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黑体" panose="02010609060101010101" charset="-122"/>
              </a:rPr>
              <a:t>狭义相对论</a:t>
            </a:r>
            <a:endParaRPr lang="zh-CN" altLang="en-US" sz="2000" b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01050" y="3568700"/>
            <a:ext cx="36417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黑体" panose="02010609060101010101" charset="-122"/>
              </a:rPr>
              <a:t>希望寻找一个新的描述引力的定律</a:t>
            </a:r>
            <a:endParaRPr lang="zh-CN" altLang="en-US" b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338" y="1717675"/>
            <a:ext cx="23002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绝对时间与绝对空间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00" y="4821238"/>
            <a:ext cx="31099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描述电和磁现象的一组定律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03388" y="3295650"/>
            <a:ext cx="11191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矛盾了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436688" y="2949575"/>
            <a:ext cx="0" cy="979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7" idx="1"/>
          </p:cNvCxnSpPr>
          <p:nvPr/>
        </p:nvCxnSpPr>
        <p:spPr>
          <a:xfrm>
            <a:off x="2571750" y="3533775"/>
            <a:ext cx="2490788" cy="1350963"/>
          </a:xfrm>
          <a:prstGeom prst="curvedConnector3">
            <a:avLst>
              <a:gd name="adj1" fmla="val 500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21113" y="3806825"/>
            <a:ext cx="458787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协调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22" name="直接连接符 21"/>
          <p:cNvCxnSpPr>
            <a:endCxn id="7" idx="1"/>
          </p:cNvCxnSpPr>
          <p:nvPr/>
        </p:nvCxnSpPr>
        <p:spPr>
          <a:xfrm>
            <a:off x="1436688" y="2192338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2"/>
            <a:endCxn id="7" idx="1"/>
          </p:cNvCxnSpPr>
          <p:nvPr/>
        </p:nvCxnSpPr>
        <p:spPr>
          <a:xfrm>
            <a:off x="1436688" y="4452938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867400" y="3546475"/>
            <a:ext cx="1298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黑体" panose="02010609060101010101" charset="-122"/>
              </a:rPr>
              <a:t>矛盾了</a:t>
            </a:r>
            <a:endParaRPr lang="zh-CN" altLang="en-US" b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10038" y="1549400"/>
            <a:ext cx="3055937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揭示了引力、质量、空间之间的关系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30550" y="5419725"/>
            <a:ext cx="54514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描述惯性参考系中，时间、空间的本质及特征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30" name="直接连接符 29"/>
          <p:cNvCxnSpPr>
            <a:stCxn id="5" idx="2"/>
            <a:endCxn id="7" idx="1"/>
          </p:cNvCxnSpPr>
          <p:nvPr/>
        </p:nvCxnSpPr>
        <p:spPr>
          <a:xfrm>
            <a:off x="5770563" y="2224088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2"/>
            <a:endCxn id="7" idx="1"/>
          </p:cNvCxnSpPr>
          <p:nvPr/>
        </p:nvCxnSpPr>
        <p:spPr>
          <a:xfrm>
            <a:off x="5770563" y="5124450"/>
            <a:ext cx="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箭头 31"/>
          <p:cNvSpPr/>
          <p:nvPr/>
        </p:nvSpPr>
        <p:spPr>
          <a:xfrm>
            <a:off x="6846888" y="3587750"/>
            <a:ext cx="147955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3" name="上下箭头 32"/>
          <p:cNvSpPr/>
          <p:nvPr/>
        </p:nvSpPr>
        <p:spPr>
          <a:xfrm>
            <a:off x="5621338" y="2820988"/>
            <a:ext cx="298450" cy="18637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34" name="曲线连接符 33"/>
          <p:cNvCxnSpPr>
            <a:stCxn id="9" idx="3"/>
            <a:endCxn id="6" idx="1"/>
          </p:cNvCxnSpPr>
          <p:nvPr/>
        </p:nvCxnSpPr>
        <p:spPr>
          <a:xfrm>
            <a:off x="2587625" y="1901825"/>
            <a:ext cx="2347913" cy="784225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9" grpId="0"/>
      <p:bldP spid="9" grpId="1"/>
      <p:bldP spid="10" grpId="0"/>
      <p:bldP spid="10" grpId="1"/>
      <p:bldP spid="14" grpId="0"/>
      <p:bldP spid="14" grpId="1"/>
      <p:bldP spid="21" grpId="0"/>
      <p:bldP spid="21" grpId="1"/>
      <p:bldP spid="7" grpId="0"/>
      <p:bldP spid="7" grpId="1"/>
      <p:bldP spid="29" grpId="0"/>
      <p:bldP spid="29" grpId="1"/>
      <p:bldP spid="6" grpId="0"/>
      <p:bldP spid="6" grpId="1"/>
      <p:bldP spid="26" grpId="0"/>
      <p:bldP spid="26" grpId="1"/>
      <p:bldP spid="33" grpId="0" animBg="1"/>
      <p:bldP spid="33" grpId="1" animBg="1"/>
      <p:bldP spid="25" grpId="0"/>
      <p:bldP spid="25" grpId="1"/>
      <p:bldP spid="32" grpId="0" animBg="1"/>
      <p:bldP spid="32" grpId="1" animBg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1662113" y="95250"/>
            <a:ext cx="9713912" cy="1325563"/>
          </a:xfrm>
        </p:spPr>
        <p:txBody>
          <a:bodyPr vert="horz" lIns="91440" tIns="45720" rIns="91440" bIns="45720" anchor="ctr"/>
          <a:p>
            <a:pPr defTabSz="914400"/>
            <a:r>
              <a:rPr lang="zh-CN" altLang="en-US" sz="4000" kern="1200">
                <a:latin typeface="华文新魏" panose="02010800040101010101" charset="-122"/>
                <a:ea typeface="华文新魏" panose="02010800040101010101" charset="-122"/>
                <a:cs typeface="+mj-cs"/>
              </a:rPr>
              <a:t>处境</a:t>
            </a:r>
            <a:endParaRPr lang="zh-CN" altLang="en-US" sz="4000" kern="120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  <p:sp>
        <p:nvSpPr>
          <p:cNvPr id="56322" name="文本框 3"/>
          <p:cNvSpPr txBox="1"/>
          <p:nvPr/>
        </p:nvSpPr>
        <p:spPr>
          <a:xfrm>
            <a:off x="8658225" y="1862138"/>
            <a:ext cx="1585913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目的：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6323" name="文本框 4"/>
          <p:cNvSpPr txBox="1"/>
          <p:nvPr/>
        </p:nvSpPr>
        <p:spPr>
          <a:xfrm>
            <a:off x="2085975" y="1719263"/>
            <a:ext cx="36957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latin typeface="华文楷体" panose="02010600040101010101" charset="-122"/>
                <a:ea typeface="华文楷体" panose="02010600040101010101" charset="-122"/>
              </a:rPr>
              <a:t>有什么：</a:t>
            </a:r>
            <a:endParaRPr lang="zh-CN" altLang="en-US" sz="3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0" y="2981325"/>
            <a:ext cx="5464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一个错误的，但粗略描述了引力的定律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500" y="4852988"/>
            <a:ext cx="4983163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SzTx/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一个正确的，但仅在惯性参考系中描述了时间、空间本质特征的理论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550" y="2520950"/>
            <a:ext cx="31829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万有引力定律：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3550" y="4392613"/>
            <a:ext cx="42370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狭义相对论：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2975" y="3917950"/>
            <a:ext cx="3632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得到正确描述引力的定律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6" grpId="0"/>
      <p:bldP spid="6" grpId="1"/>
      <p:bldP spid="7" grpId="0"/>
      <p:bldP spid="7" grpId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1639888" y="258763"/>
            <a:ext cx="9713912" cy="922337"/>
          </a:xfrm>
        </p:spPr>
        <p:txBody>
          <a:bodyPr vert="horz" lIns="91440" tIns="45720" rIns="91440" bIns="45720" anchor="ctr"/>
          <a:p>
            <a:pPr defTabSz="914400"/>
            <a:r>
              <a:rPr lang="zh-CN" altLang="en-US" sz="4000" kern="1200">
                <a:latin typeface="华文新魏" panose="02010800040101010101" charset="-122"/>
                <a:ea typeface="华文新魏" panose="02010800040101010101" charset="-122"/>
                <a:cs typeface="+mj-cs"/>
              </a:rPr>
              <a:t>心路：建立联系</a:t>
            </a:r>
            <a:endParaRPr lang="zh-CN" altLang="en-US" sz="4000" kern="120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9888" y="1285875"/>
            <a:ext cx="5229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认为引力场中自由下落的</a:t>
            </a:r>
            <a:r>
              <a:rPr lang="zh-CN" altLang="en-US" u="sng">
                <a:latin typeface="Arial" panose="020B0604020202020204" pitchFamily="34" charset="0"/>
                <a:ea typeface="黑体" panose="02010609060101010101" charset="-122"/>
                <a:hlinkClick r:id="rId1" action="ppaction://hlinksldjump"/>
              </a:rPr>
              <a:t>小</a:t>
            </a:r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参照系是惯性参照系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9888" y="2008188"/>
            <a:ext cx="42386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引力效应越强的地方，时间流得越慢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9888" y="2698750"/>
            <a:ext cx="6399212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 i="1">
                <a:latin typeface="华文新魏" panose="02010800040101010101" charset="-122"/>
                <a:ea typeface="华文新魏" panose="02010800040101010101" charset="-122"/>
              </a:rPr>
              <a:t>时间流得越慢 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的地方，  </a:t>
            </a:r>
            <a:r>
              <a:rPr lang="zh-CN" altLang="en-US" sz="2000" b="1" i="1">
                <a:latin typeface="华文新魏" panose="02010800040101010101" charset="-122"/>
                <a:ea typeface="华文新魏" panose="02010800040101010101" charset="-122"/>
              </a:rPr>
              <a:t>引力效应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越强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9888" y="3349625"/>
            <a:ext cx="5557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好像能通过描述时间的曲率来描述</a:t>
            </a:r>
            <a:r>
              <a:rPr lang="zh-CN" altLang="en-US" sz="2800" b="1" i="1">
                <a:latin typeface="华文新魏" panose="02010800040101010101" charset="-122"/>
                <a:ea typeface="华文新魏" panose="02010800040101010101" charset="-122"/>
              </a:rPr>
              <a:t>引力效应</a:t>
            </a:r>
            <a:endParaRPr lang="zh-CN" altLang="en-US" sz="2800" b="1" i="1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4763" y="1284288"/>
            <a:ext cx="30019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  <a:hlinkClick r:id="rId2" tooltip="" action="ppaction://hlinksldjump"/>
              </a:rPr>
              <a:t>（等效原理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4763" y="2008188"/>
            <a:ext cx="3940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黑体" panose="02010609060101010101" charset="-122"/>
              </a:rPr>
              <a:t>（</a:t>
            </a:r>
            <a:r>
              <a:rPr lang="zh-CN" altLang="en-US">
                <a:latin typeface="Arial" panose="020B0604020202020204" pitchFamily="34" charset="0"/>
                <a:ea typeface="黑体" panose="02010609060101010101" charset="-122"/>
                <a:hlinkClick r:id="rId3" action="ppaction://hlinksldjump"/>
              </a:rPr>
              <a:t>时间的引力膨胀效应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716338" y="1652588"/>
            <a:ext cx="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16338" y="2376488"/>
            <a:ext cx="0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3632200" y="3098800"/>
            <a:ext cx="169863" cy="309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3" name="文本框 12"/>
          <p:cNvSpPr txBox="1"/>
          <p:nvPr/>
        </p:nvSpPr>
        <p:spPr>
          <a:xfrm>
            <a:off x="7991475" y="3349625"/>
            <a:ext cx="240665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但这个引力效应，忽略了</a:t>
            </a:r>
            <a:r>
              <a:rPr lang="zh-CN" altLang="en-US" sz="2800" b="1" i="1">
                <a:latin typeface="华文新魏" panose="02010800040101010101" charset="-122"/>
                <a:ea typeface="华文新魏" panose="02010800040101010101" charset="-122"/>
              </a:rPr>
              <a:t>潮汐效应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39888" y="4076700"/>
            <a:ext cx="18748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i="1">
                <a:latin typeface="黑体" panose="02010609060101010101" charset="-122"/>
                <a:ea typeface="黑体" panose="02010609060101010101" charset="-122"/>
              </a:rPr>
              <a:t>时间的卷曲</a:t>
            </a:r>
            <a:endParaRPr lang="zh-CN" altLang="en-US" sz="2400" b="1" i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873125" y="2876550"/>
            <a:ext cx="650875" cy="15367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2374900" y="4616450"/>
            <a:ext cx="244475" cy="404813"/>
          </a:xfrm>
          <a:prstGeom prst="up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7" name="文本框 16"/>
          <p:cNvSpPr txBox="1"/>
          <p:nvPr/>
        </p:nvSpPr>
        <p:spPr>
          <a:xfrm>
            <a:off x="1639888" y="5106988"/>
            <a:ext cx="20431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i="1">
                <a:latin typeface="黑体" panose="02010609060101010101" charset="-122"/>
                <a:ea typeface="黑体" panose="02010609060101010101" charset="-122"/>
              </a:rPr>
              <a:t>空间的卷曲</a:t>
            </a:r>
            <a:endParaRPr lang="zh-CN" altLang="en-US" sz="2400" b="1" i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7" name="直角上箭头 26"/>
          <p:cNvSpPr/>
          <p:nvPr/>
        </p:nvSpPr>
        <p:spPr>
          <a:xfrm>
            <a:off x="3632200" y="3784600"/>
            <a:ext cx="2863850" cy="6286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30" name="直角上箭头 29"/>
          <p:cNvSpPr/>
          <p:nvPr/>
        </p:nvSpPr>
        <p:spPr>
          <a:xfrm>
            <a:off x="3546475" y="4076700"/>
            <a:ext cx="6229350" cy="1352550"/>
          </a:xfrm>
          <a:prstGeom prst="bentUpArrow">
            <a:avLst>
              <a:gd name="adj1" fmla="val 12394"/>
              <a:gd name="adj2" fmla="val 13103"/>
              <a:gd name="adj3" fmla="val 1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31" name="直接连接符 30"/>
          <p:cNvCxnSpPr>
            <a:stCxn id="4" idx="3"/>
            <a:endCxn id="8" idx="1"/>
          </p:cNvCxnSpPr>
          <p:nvPr/>
        </p:nvCxnSpPr>
        <p:spPr>
          <a:xfrm flipV="1">
            <a:off x="6869113" y="1468438"/>
            <a:ext cx="7556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3"/>
            <a:endCxn id="8" idx="1"/>
          </p:cNvCxnSpPr>
          <p:nvPr/>
        </p:nvCxnSpPr>
        <p:spPr>
          <a:xfrm>
            <a:off x="5878513" y="2192338"/>
            <a:ext cx="174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496050" y="3965575"/>
            <a:ext cx="1128713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解释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775825" y="4622800"/>
            <a:ext cx="1128713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解释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22575" y="5948363"/>
            <a:ext cx="695325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i="1">
                <a:solidFill>
                  <a:srgbClr val="262626"/>
                </a:solidFill>
                <a:latin typeface="华文新魏" panose="02010800040101010101" charset="-122"/>
                <a:ea typeface="华文新魏" panose="02010800040101010101" charset="-122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通过描述时空的弯曲描述引力效应</a:t>
            </a:r>
            <a:endParaRPr lang="zh-CN" altLang="en-US" sz="3200" i="1">
              <a:solidFill>
                <a:srgbClr val="262626"/>
              </a:solidFill>
              <a:latin typeface="华文新魏" panose="02010800040101010101" charset="-122"/>
              <a:ea typeface="华文新魏" panose="02010800040101010101" charset="-122"/>
              <a:hlinkClick r:id="rId4" action="ppaction://hlinksldjump">
                <a:extLst>
                  <a:ext uri="{DAF060AB-1E55-43B9-8AAB-6FB025537F2F}">
                    <wpsdc:hlinkClr xmlns:wpsdc="http://www.wps.cn/officeDocument/2017/drawingmlCustomData" val="000000"/>
                    <wpsdc:folHlinkClr xmlns:wpsdc="http://www.wps.cn/officeDocument/2017/drawingmlCustomData" val="000000"/>
                    <wpsdc:hlinkUnderline xmlns:wpsdc="http://www.wps.cn/officeDocument/2017/drawingmlCustomData" val="0"/>
                  </a:ext>
                </a:extLst>
              </a:hlinkClick>
            </a:endParaRPr>
          </a:p>
        </p:txBody>
      </p:sp>
    </p:spTree>
    <p:custDataLst>
      <p:tags r:id="rId5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12" grpId="0" animBg="1"/>
      <p:bldP spid="12" grpId="1" animBg="1"/>
      <p:bldP spid="7" grpId="0"/>
      <p:bldP spid="7" grpId="1"/>
      <p:bldP spid="13" grpId="0"/>
      <p:bldP spid="13" grpId="1"/>
      <p:bldP spid="8" grpId="0"/>
      <p:bldP spid="8" grpId="1"/>
      <p:bldP spid="9" grpId="0"/>
      <p:bldP spid="9" grpId="1"/>
      <p:bldP spid="15" grpId="0" animBg="1"/>
      <p:bldP spid="15" grpId="1" animBg="1"/>
      <p:bldP spid="14" grpId="0"/>
      <p:bldP spid="14" grpId="1"/>
      <p:bldP spid="27" grpId="0" animBg="1"/>
      <p:bldP spid="27" grpId="1" animBg="1"/>
      <p:bldP spid="33" grpId="0"/>
      <p:bldP spid="33" grpId="1"/>
      <p:bldP spid="16" grpId="0" animBg="1"/>
      <p:bldP spid="16" grpId="1" animBg="1"/>
      <p:bldP spid="17" grpId="0"/>
      <p:bldP spid="17" grpId="1"/>
      <p:bldP spid="30" grpId="0" animBg="1"/>
      <p:bldP spid="30" grpId="1" animBg="1"/>
      <p:bldP spid="35" grpId="0"/>
      <p:bldP spid="35" grpId="1"/>
      <p:bldP spid="37" grpId="0"/>
      <p:bldP spid="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框 1"/>
          <p:cNvSpPr txBox="1"/>
          <p:nvPr/>
        </p:nvSpPr>
        <p:spPr>
          <a:xfrm>
            <a:off x="1531938" y="385763"/>
            <a:ext cx="5630862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latin typeface="华文新魏" panose="02010800040101010101" charset="-122"/>
                <a:ea typeface="华文新魏" panose="02010800040101010101" charset="-122"/>
              </a:rPr>
              <a:t>等效原理</a:t>
            </a:r>
            <a:endParaRPr lang="zh-CN" altLang="en-US" sz="4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8370" name="文本框 5"/>
          <p:cNvSpPr txBox="1"/>
          <p:nvPr/>
        </p:nvSpPr>
        <p:spPr>
          <a:xfrm>
            <a:off x="10941050" y="6227763"/>
            <a:ext cx="625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黑体" panose="02010609060101010101" charset="-122"/>
                <a:hlinkClick r:id="rId1" action="ppaction://hlinksldjump"/>
              </a:rPr>
              <a:t>xl</a:t>
            </a:r>
            <a:endParaRPr lang="en-US" altLang="zh-CN">
              <a:latin typeface="Arial" panose="020B0604020202020204" pitchFamily="34" charset="0"/>
              <a:ea typeface="黑体" panose="02010609060101010101" charset="-122"/>
              <a:hlinkClick r:id="rId1" action="ppaction://hlinksldjump"/>
            </a:endParaRPr>
          </a:p>
        </p:txBody>
      </p:sp>
      <p:pic>
        <p:nvPicPr>
          <p:cNvPr id="58371" name="图片 6" descr="C:/Users/孙伟杰/AppData/Local/Temp/kaimatting/20210628202925/output_aiMatting_20210628203055.pngoutput_aiMatting_20210628203055"/>
          <p:cNvPicPr>
            <a:picLocks noChangeAspect="1"/>
          </p:cNvPicPr>
          <p:nvPr/>
        </p:nvPicPr>
        <p:blipFill>
          <a:blip r:embed="rId2"/>
          <a:srcRect t="5870"/>
          <a:stretch>
            <a:fillRect/>
          </a:stretch>
        </p:blipFill>
        <p:spPr>
          <a:xfrm>
            <a:off x="1531938" y="1092200"/>
            <a:ext cx="7723187" cy="53911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框 1"/>
          <p:cNvSpPr txBox="1"/>
          <p:nvPr/>
        </p:nvSpPr>
        <p:spPr>
          <a:xfrm>
            <a:off x="1531938" y="385763"/>
            <a:ext cx="5630862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latin typeface="华文新魏" panose="02010800040101010101" charset="-122"/>
                <a:ea typeface="华文新魏" panose="02010800040101010101" charset="-122"/>
              </a:rPr>
              <a:t>等效原理</a:t>
            </a:r>
            <a:endParaRPr lang="zh-CN" altLang="en-US" sz="4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9394" name="文本框 5"/>
          <p:cNvSpPr txBox="1"/>
          <p:nvPr/>
        </p:nvSpPr>
        <p:spPr>
          <a:xfrm>
            <a:off x="11253788" y="6288088"/>
            <a:ext cx="625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黑体" panose="02010609060101010101" charset="-122"/>
                <a:hlinkClick r:id="rId1" action="ppaction://hlinksldjump"/>
              </a:rPr>
              <a:t>xl</a:t>
            </a:r>
            <a:endParaRPr lang="en-US" altLang="zh-CN">
              <a:latin typeface="Arial" panose="020B0604020202020204" pitchFamily="34" charset="0"/>
              <a:ea typeface="黑体" panose="02010609060101010101" charset="-122"/>
              <a:hlinkClick r:id="rId1" action="ppaction://hlinksldjump"/>
            </a:endParaRPr>
          </a:p>
        </p:txBody>
      </p:sp>
      <p:pic>
        <p:nvPicPr>
          <p:cNvPr id="5939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8" y="1092200"/>
            <a:ext cx="9617075" cy="52228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8175" y="204788"/>
            <a:ext cx="5053013" cy="6445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1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3" y="1531938"/>
            <a:ext cx="6892925" cy="3967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19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5499100"/>
            <a:ext cx="6923088" cy="1052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文本框 1"/>
          <p:cNvSpPr txBox="1"/>
          <p:nvPr/>
        </p:nvSpPr>
        <p:spPr>
          <a:xfrm>
            <a:off x="1531938" y="385763"/>
            <a:ext cx="5630862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latin typeface="华文新魏" panose="02010800040101010101" charset="-122"/>
                <a:ea typeface="华文新魏" panose="02010800040101010101" charset="-122"/>
              </a:rPr>
              <a:t>等效原理：例子</a:t>
            </a:r>
            <a:endParaRPr lang="zh-CN" altLang="en-US" sz="4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0421" name="文本框 5"/>
          <p:cNvSpPr txBox="1"/>
          <p:nvPr/>
        </p:nvSpPr>
        <p:spPr>
          <a:xfrm>
            <a:off x="6257925" y="6432550"/>
            <a:ext cx="625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黑体" panose="02010609060101010101" charset="-122"/>
                <a:hlinkClick r:id="rId4" action="ppaction://hlinksldjump"/>
              </a:rPr>
              <a:t>xl</a:t>
            </a:r>
            <a:endParaRPr lang="en-US" altLang="zh-CN">
              <a:latin typeface="Arial" panose="020B0604020202020204" pitchFamily="34" charset="0"/>
              <a:ea typeface="黑体" panose="02010609060101010101" charset="-122"/>
              <a:hlinkClick r:id="rId4" action="ppaction://hlinksldjump"/>
            </a:endParaRPr>
          </a:p>
        </p:txBody>
      </p:sp>
    </p:spTree>
    <p:custDataLst>
      <p:tags r:id="rId5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1" name="内容占位符 4" descr="时间的引力膨胀效应1"/>
          <p:cNvPicPr>
            <a:picLocks noGrp="1"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 t="31656"/>
          <a:stretch>
            <a:fillRect/>
          </a:stretch>
        </p:blipFill>
        <p:spPr>
          <a:xfrm>
            <a:off x="255588" y="114300"/>
            <a:ext cx="7212012" cy="2547938"/>
          </a:xfrm>
        </p:spPr>
      </p:pic>
      <p:pic>
        <p:nvPicPr>
          <p:cNvPr id="61442" name="内容占位符 5" descr="时间的引力膨胀效应2"/>
          <p:cNvPicPr>
            <a:picLocks noGrp="1" noChangeAspect="1"/>
          </p:cNvPicPr>
          <p:nvPr>
            <p:ph sz="half" idx="13"/>
          </p:nvPr>
        </p:nvPicPr>
        <p:blipFill>
          <a:blip r:embed="rId3"/>
          <a:srcRect t="53101"/>
          <a:stretch>
            <a:fillRect/>
          </a:stretch>
        </p:blipFill>
        <p:spPr>
          <a:xfrm>
            <a:off x="255588" y="2535238"/>
            <a:ext cx="7212012" cy="4227512"/>
          </a:xfrm>
        </p:spPr>
      </p:pic>
      <p:pic>
        <p:nvPicPr>
          <p:cNvPr id="61443" name="图片 6"/>
          <p:cNvPicPr>
            <a:picLocks noChangeAspect="1"/>
          </p:cNvPicPr>
          <p:nvPr/>
        </p:nvPicPr>
        <p:blipFill>
          <a:blip r:embed="rId4"/>
          <a:srcRect b="46358"/>
          <a:stretch>
            <a:fillRect/>
          </a:stretch>
        </p:blipFill>
        <p:spPr>
          <a:xfrm>
            <a:off x="7758113" y="2535238"/>
            <a:ext cx="4171950" cy="279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4" name="文本框 7"/>
          <p:cNvSpPr txBox="1"/>
          <p:nvPr/>
        </p:nvSpPr>
        <p:spPr>
          <a:xfrm>
            <a:off x="7864475" y="1085850"/>
            <a:ext cx="40655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黑体" panose="02010609060101010101" charset="-122"/>
              </a:rPr>
              <a:t>时间的引力膨胀效应的推导</a:t>
            </a:r>
            <a:endParaRPr lang="zh-CN" altLang="en-US" sz="2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61445" name="文本框 8"/>
          <p:cNvSpPr txBox="1"/>
          <p:nvPr/>
        </p:nvSpPr>
        <p:spPr>
          <a:xfrm>
            <a:off x="11176000" y="6308725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黑体" panose="02010609060101010101" charset="-122"/>
                <a:hlinkClick r:id="rId5" action="ppaction://hlinksldjump"/>
              </a:rPr>
              <a:t>xl</a:t>
            </a:r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1639888" y="365125"/>
            <a:ext cx="9713912" cy="863600"/>
          </a:xfrm>
        </p:spPr>
        <p:txBody>
          <a:bodyPr vert="horz" lIns="91440" tIns="45720" rIns="91440" bIns="45720" anchor="ctr"/>
          <a:p>
            <a:pPr defTabSz="914400"/>
            <a:r>
              <a:rPr lang="zh-CN" altLang="en-US" sz="4000" kern="1200">
                <a:latin typeface="华文新魏" panose="02010800040101010101" charset="-122"/>
                <a:ea typeface="华文新魏" panose="02010800040101010101" charset="-122"/>
                <a:cs typeface="+mj-cs"/>
              </a:rPr>
              <a:t>潮汐效应</a:t>
            </a:r>
            <a:endParaRPr lang="zh-CN" altLang="en-US" sz="4000" kern="1200"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  <p:pic>
        <p:nvPicPr>
          <p:cNvPr id="62466" name="内容占位符 3" descr="潮汐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4025" y="2173288"/>
            <a:ext cx="11118850" cy="2513012"/>
          </a:xfrm>
        </p:spPr>
      </p:pic>
      <p:pic>
        <p:nvPicPr>
          <p:cNvPr id="6246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4810125"/>
            <a:ext cx="10971212" cy="67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133455" y="6234430"/>
            <a:ext cx="520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  <a:hlinkClick r:id="rId3" action="ppaction://hlinksldjump"/>
              </a:rPr>
              <a:t>xl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3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25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2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58_1"/>
  <p:tag name="KSO_WM_TEMPLATE_CATEGORY" val="custom"/>
  <p:tag name="KSO_WM_TEMPLATE_INDEX" val="20177125"/>
  <p:tag name="KSO_WM_TEMPLATE_SUBCATEGORY" val="0"/>
  <p:tag name="KSO_WM_TEMPLATE_THUMBS_INDEX" val="1、5、6、11、12、19、26、30、31、32、"/>
  <p:tag name="KSO_WM_TEMPLATE_MASTER_TYPE" val="1"/>
  <p:tag name="KSO_WM_TEMPLATE_COLOR_TYPE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0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20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1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1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2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2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25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25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58_1"/>
  <p:tag name="KSO_WM_TEMPLATE_CATEGORY" val="custom"/>
  <p:tag name="KSO_WM_TEMPLATE_INDEX" val="20177125"/>
  <p:tag name="KSO_WM_TEMPLATE_SUBCATEGORY" val="0"/>
  <p:tag name="KSO_WM_TEMPLATE_THUMBS_INDEX" val="1、5、6、11、12、19、26、30、31、32、"/>
  <p:tag name="KSO_WM_TEMPLATE_MASTER_TYPE" val="1"/>
  <p:tag name="KSO_WM_TEMPLATE_COLOR_TYPE" val="0"/>
</p:tagLst>
</file>

<file path=ppt/tags/tag2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0"/>
  <p:tag name="KSO_WM_UNIT_ID" val="custom160140_1*a*1"/>
  <p:tag name="KSO_WM_UNIT_TYPE" val="a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24"/>
  <p:tag name="KSO_WM_UNIT_ISNUMDGMTITLE" val="0"/>
  <p:tag name="KSO_WM_UNIT_NOCLEAR" val="0"/>
  <p:tag name="KSO_WM_UNIT_DIAGRAM_ISNUMVISUAL" val="0"/>
  <p:tag name="KSO_WM_UNIT_DIAGRAM_ISREFERUNIT" val="0"/>
</p:tagLst>
</file>

<file path=ppt/tags/tag2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40"/>
  <p:tag name="KSO_WM_UNIT_ID" val="custom160140_1*b*1"/>
  <p:tag name="KSO_WM_UNIT_TYPE" val="b"/>
  <p:tag name="KSO_WM_UNIT_INDEX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4"/>
  <p:tag name="KSO_WM_UNIT_ISNUMDGMTITLE" val="0"/>
  <p:tag name="KSO_WM_UNIT_NOCLEAR" val="0"/>
  <p:tag name="KSO_WM_UNIT_DIAGRAM_ISNUMVISUAL" val="0"/>
  <p:tag name="KSO_WM_UNIT_DIAGRAM_ISREFERUNIT" val="0"/>
</p:tagLst>
</file>

<file path=ppt/tags/tag243.xml><?xml version="1.0" encoding="utf-8"?>
<p:tagLst xmlns:p="http://schemas.openxmlformats.org/presentationml/2006/main">
  <p:tag name="KSO_WM_SLIDE_ID" val="custom160140_1"/>
  <p:tag name="KSO_WM_TEMPLATE_SUBCATEGORY" val="0"/>
  <p:tag name="KSO_WM_TEMPLATE_MASTER_TYPE" val="1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7125"/>
  <p:tag name="KSO_WM_SLIDE_LAYOUT" val="a_b"/>
  <p:tag name="KSO_WM_SLIDE_LAYOUT_CNT" val="1_1"/>
  <p:tag name="KSO_WM_UNIT_SHOW_EDIT_AREA_INDICATION" val="1"/>
  <p:tag name="KSO_WM_TEMPLATE_THUMBS_INDEX" val="1、9、12、16、21、25、26、27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4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48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LACING_PICTURE_USER_VIEWPORT" val="{&quot;height&quot;:3863,&quot;width&quot;:7476}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57.xml><?xml version="1.0" encoding="utf-8"?>
<p:tagLst xmlns:p="http://schemas.openxmlformats.org/presentationml/2006/main">
  <p:tag name="KSO_WM_BEAUTIFY_FLAG" val="#wm#"/>
  <p:tag name="KSO_WM_TEMPLATE_CATEGORY" val="custom"/>
  <p:tag name="KSO_WM_TEMPLATE_INDEX" val="20177125"/>
</p:tagLst>
</file>

<file path=ppt/tags/tag258.xml><?xml version="1.0" encoding="utf-8"?>
<p:tagLst xmlns:p="http://schemas.openxmlformats.org/presentationml/2006/main">
  <p:tag name="KSO_WM_TAG_VERSION" val="1.0"/>
  <p:tag name="KSO_WM_BEAUTIFY_FLAG" val="#wm#"/>
  <p:tag name="KSO_WM_UNIT_PRESET_TEXT_LEN" val="17"/>
  <p:tag name="KSO_WM_UNIT_PRESET_TEXT_INDEX" val="3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TYPE" val="a"/>
  <p:tag name="KSO_WM_TEMPLATE_CATEGORY" val="custom"/>
  <p:tag name="KSO_WM_TEMPLATE_INDEX" val="20177125"/>
  <p:tag name="KSO_WM_UNIT_ID" val="custom20177125_18*a*1"/>
  <p:tag name="KSO_WM_UNIT_ISNUMDGMTITLE" val="0"/>
  <p:tag name="KSO_WM_UNIT_NOCLEAR" val="0"/>
  <p:tag name="KSO_WM_UNIT_DIAGRAM_ISNUMVISUAL" val="0"/>
  <p:tag name="KSO_WM_UNIT_DIAGRAM_ISREFERUNIT" val="0"/>
</p:tagLst>
</file>

<file path=ppt/tags/tag259.xml><?xml version="1.0" encoding="utf-8"?>
<p:tagLst xmlns:p="http://schemas.openxmlformats.org/presentationml/2006/main">
  <p:tag name="KSO_WM_TAG_VERSION" val="1.0"/>
  <p:tag name="KSO_WM_BEAUTIFY_FLAG" val="#wm#"/>
  <p:tag name="KSO_WM_UNIT_PRESET_TEXT_LEN" val="83"/>
  <p:tag name="KSO_WM_UNIT_PRESET_TEXT_INDEX" val="4"/>
  <p:tag name="KSO_WM_UNIT_COMPATIBLE" val="0"/>
  <p:tag name="KSO_WM_UNIT_HIGHLIGHT" val="0"/>
  <p:tag name="KSO_WM_UNIT_VALUE" val="129"/>
  <p:tag name="KSO_WM_UNIT_LAYERLEVEL" val="1"/>
  <p:tag name="KSO_WM_UNIT_INDEX" val="1"/>
  <p:tag name="KSO_WM_UNIT_TYPE" val="f"/>
  <p:tag name="KSO_WM_TEMPLATE_CATEGORY" val="custom"/>
  <p:tag name="KSO_WM_TEMPLATE_INDEX" val="20177125"/>
  <p:tag name="KSO_WM_UNIT_ID" val="custom20177125_18*f*1"/>
  <p:tag name="KSO_WM_UNIT_SUBTYPE" val="a"/>
  <p:tag name="KSO_WM_UNIT_NOCLEAR" val="0"/>
  <p:tag name="KSO_WM_UNIT_DIAGRAM_ISNUMVISUAL" val="0"/>
  <p:tag name="KSO_WM_UNIT_DIAGRAM_ISREFERUNIT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177125"/>
  <p:tag name="KSO_WM_UNIT_ID" val="custom20177125_18*i*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p="http://schemas.openxmlformats.org/presentationml/2006/main">
  <p:tag name="KSO_WM_SLIDE_LAYOUT_CNT" val="1_1"/>
  <p:tag name="KSO_WM_SLIDE_LAYOUT" val="a_f"/>
  <p:tag name="KSO_WM_SLIDE_SIZE" val="891*237"/>
  <p:tag name="KSO_WM_SLIDE_POSITION" val="38*116"/>
  <p:tag name="KSO_WM_BEAUTIFY_FLAG" val="#wm#"/>
  <p:tag name="KSO_WM_SLIDE_TYPE" val="text"/>
  <p:tag name="KSO_WM_SLIDE_ITEM_CNT" val="0"/>
  <p:tag name="KSO_WM_TAG_VERSION" val="1.0"/>
  <p:tag name="KSO_WM_COMBINE_RELATE_SLIDE_ID" val="background20176458_7"/>
  <p:tag name="KSO_WM_TEMPLATE_CATEGORY" val="custom"/>
  <p:tag name="KSO_WM_TEMPLATE_INDEX" val="20177125"/>
  <p:tag name="KSO_WM_SLIDE_ID" val="custom20177125_18"/>
  <p:tag name="KSO_WM_SLIDE_INDEX" val="18"/>
  <p:tag name="KSO_WM_TEMPLATE_SUBCATEGORY" val="0"/>
  <p:tag name="KSO_WM_TEMPLATE_MASTER_TYPE" val="1"/>
  <p:tag name="KSO_WM_TEMPLATE_COLOR_TYP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5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5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6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6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25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25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58_1"/>
  <p:tag name="KSO_WM_TEMPLATE_CATEGORY" val="custom"/>
  <p:tag name="KSO_WM_TEMPLATE_INDEX" val="20177125"/>
  <p:tag name="KSO_WM_TEMPLATE_SUBCATEGORY" val="0"/>
  <p:tag name="KSO_WM_TEMPLATE_THUMBS_INDEX" val="1、5、6、11、12、19、26、30、31、32、"/>
  <p:tag name="KSO_WM_TEMPLATE_MASTER_TYPE" val="1"/>
  <p:tag name="KSO_WM_TEMPLATE_COLOR_TYPE" val="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207712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70AD47"/>
      </a:accent1>
      <a:accent2>
        <a:srgbClr val="67A160"/>
      </a:accent2>
      <a:accent3>
        <a:srgbClr val="5E9579"/>
      </a:accent3>
      <a:accent4>
        <a:srgbClr val="568A92"/>
      </a:accent4>
      <a:accent5>
        <a:srgbClr val="4D7EAB"/>
      </a:accent5>
      <a:accent6>
        <a:srgbClr val="4472C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207712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70AD47"/>
      </a:accent1>
      <a:accent2>
        <a:srgbClr val="67A160"/>
      </a:accent2>
      <a:accent3>
        <a:srgbClr val="5E9579"/>
      </a:accent3>
      <a:accent4>
        <a:srgbClr val="568A92"/>
      </a:accent4>
      <a:accent5>
        <a:srgbClr val="4D7EAB"/>
      </a:accent5>
      <a:accent6>
        <a:srgbClr val="4472C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077125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70AD47"/>
      </a:accent1>
      <a:accent2>
        <a:srgbClr val="67A160"/>
      </a:accent2>
      <a:accent3>
        <a:srgbClr val="5E9579"/>
      </a:accent3>
      <a:accent4>
        <a:srgbClr val="568A92"/>
      </a:accent4>
      <a:accent5>
        <a:srgbClr val="4D7EAB"/>
      </a:accent5>
      <a:accent6>
        <a:srgbClr val="4472C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宽屏</PresentationFormat>
  <Paragraphs>116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微软雅黑</vt:lpstr>
      <vt:lpstr>华文行楷</vt:lpstr>
      <vt:lpstr>华文新魏</vt:lpstr>
      <vt:lpstr>华文楷体</vt:lpstr>
      <vt:lpstr>Calibri</vt:lpstr>
      <vt:lpstr>Arial Unicode MS</vt:lpstr>
      <vt:lpstr>Office 主题</vt:lpstr>
      <vt:lpstr>1_Office 主题</vt:lpstr>
      <vt:lpstr>2_Office 主题</vt:lpstr>
      <vt:lpstr>General Relativity</vt:lpstr>
      <vt:lpstr>引子：物理学定律之间的冲突</vt:lpstr>
      <vt:lpstr>处境</vt:lpstr>
      <vt:lpstr>心路：建立联系</vt:lpstr>
      <vt:lpstr>PowerPoint 演示文稿</vt:lpstr>
      <vt:lpstr>PowerPoint 演示文稿</vt:lpstr>
      <vt:lpstr>PowerPoint 演示文稿</vt:lpstr>
      <vt:lpstr>PowerPoint 演示文稿</vt:lpstr>
      <vt:lpstr>潮汐效应</vt:lpstr>
      <vt:lpstr>PowerPoint 演示文稿</vt:lpstr>
      <vt:lpstr>PowerPoint 演示文稿</vt:lpstr>
      <vt:lpstr>四维的曲率（爱因斯坦）</vt:lpstr>
      <vt:lpstr>四维的曲率（索恩）</vt:lpstr>
      <vt:lpstr>尾声：寻找描述卷曲的定律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落尘</cp:lastModifiedBy>
  <cp:revision>181</cp:revision>
  <dcterms:created xsi:type="dcterms:W3CDTF">2019-06-19T02:08:00Z</dcterms:created>
  <dcterms:modified xsi:type="dcterms:W3CDTF">2021-06-28T14:23:44Z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