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3" r:id="rId3"/>
    <p:sldId id="261" r:id="rId4"/>
    <p:sldId id="257" r:id="rId5"/>
    <p:sldId id="264" r:id="rId6"/>
    <p:sldId id="265" r:id="rId7"/>
    <p:sldId id="266" r:id="rId8"/>
    <p:sldId id="258" r:id="rId9"/>
    <p:sldId id="267" r:id="rId10"/>
    <p:sldId id="269" r:id="rId11"/>
    <p:sldId id="259" r:id="rId12"/>
    <p:sldId id="260" r:id="rId13"/>
    <p:sldId id="268" r:id="rId14"/>
    <p:sldId id="270" r:id="rId15"/>
    <p:sldId id="271" r:id="rId16"/>
    <p:sldId id="272" r:id="rId17"/>
    <p:sldId id="273" r:id="rId18"/>
    <p:sldId id="275" r:id="rId19"/>
    <p:sldId id="276" r:id="rId20"/>
    <p:sldId id="274" r:id="rId21"/>
    <p:sldId id="277" r:id="rId22"/>
    <p:sldId id="278"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81" d="100"/>
          <a:sy n="81" d="100"/>
        </p:scale>
        <p:origin x="73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9303C-DD03-4F72-8953-78E32057BCE9}" type="datetimeFigureOut">
              <a:rPr lang="zh-CN" altLang="en-US" smtClean="0"/>
              <a:t>2021-05-29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144D8-6538-4D38-B305-A51E289648E5}" type="slidenum">
              <a:rPr lang="zh-CN" altLang="en-US" smtClean="0"/>
              <a:t>‹#›</a:t>
            </a:fld>
            <a:endParaRPr lang="zh-CN" altLang="en-US"/>
          </a:p>
        </p:txBody>
      </p:sp>
    </p:spTree>
    <p:extLst>
      <p:ext uri="{BB962C8B-B14F-4D97-AF65-F5344CB8AC3E}">
        <p14:creationId xmlns:p14="http://schemas.microsoft.com/office/powerpoint/2010/main" val="34304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看了福勒</a:t>
            </a:r>
            <a:r>
              <a:rPr lang="en-US" altLang="zh-CN" dirty="0"/>
              <a:t>《</a:t>
            </a:r>
            <a:r>
              <a:rPr lang="zh-CN" altLang="en-US" dirty="0"/>
              <a:t>论致密物质</a:t>
            </a:r>
            <a:r>
              <a:rPr lang="en-US" altLang="zh-CN" dirty="0"/>
              <a:t>》</a:t>
            </a:r>
            <a:r>
              <a:rPr lang="zh-CN" altLang="en-US" dirty="0"/>
              <a:t>，知道电子简并压力</a:t>
            </a:r>
          </a:p>
        </p:txBody>
      </p:sp>
      <p:sp>
        <p:nvSpPr>
          <p:cNvPr id="4" name="灯片编号占位符 3"/>
          <p:cNvSpPr>
            <a:spLocks noGrp="1"/>
          </p:cNvSpPr>
          <p:nvPr>
            <p:ph type="sldNum" sz="quarter" idx="5"/>
          </p:nvPr>
        </p:nvSpPr>
        <p:spPr/>
        <p:txBody>
          <a:bodyPr/>
          <a:lstStyle/>
          <a:p>
            <a:fld id="{A58144D8-6538-4D38-B305-A51E289648E5}" type="slidenum">
              <a:rPr lang="zh-CN" altLang="en-US" smtClean="0"/>
              <a:t>4</a:t>
            </a:fld>
            <a:endParaRPr lang="zh-CN" altLang="en-US"/>
          </a:p>
        </p:txBody>
      </p:sp>
    </p:spTree>
    <p:extLst>
      <p:ext uri="{BB962C8B-B14F-4D97-AF65-F5344CB8AC3E}">
        <p14:creationId xmlns:p14="http://schemas.microsoft.com/office/powerpoint/2010/main" val="145744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上页</a:t>
            </a:r>
            <a:r>
              <a:rPr lang="en-US" altLang="zh-CN" dirty="0"/>
              <a:t>ppt</a:t>
            </a:r>
            <a:r>
              <a:rPr lang="zh-CN" altLang="en-US" dirty="0"/>
              <a:t>中只考虑了单位体积内立方体撞向一面，但实际上会撞向六个面</a:t>
            </a:r>
          </a:p>
        </p:txBody>
      </p:sp>
      <p:sp>
        <p:nvSpPr>
          <p:cNvPr id="4" name="灯片编号占位符 3"/>
          <p:cNvSpPr>
            <a:spLocks noGrp="1"/>
          </p:cNvSpPr>
          <p:nvPr>
            <p:ph type="sldNum" sz="quarter" idx="5"/>
          </p:nvPr>
        </p:nvSpPr>
        <p:spPr/>
        <p:txBody>
          <a:bodyPr/>
          <a:lstStyle/>
          <a:p>
            <a:fld id="{A58144D8-6538-4D38-B305-A51E289648E5}" type="slidenum">
              <a:rPr lang="zh-CN" altLang="en-US" smtClean="0"/>
              <a:t>15</a:t>
            </a:fld>
            <a:endParaRPr lang="zh-CN" altLang="en-US"/>
          </a:p>
        </p:txBody>
      </p:sp>
    </p:spTree>
    <p:extLst>
      <p:ext uri="{BB962C8B-B14F-4D97-AF65-F5344CB8AC3E}">
        <p14:creationId xmlns:p14="http://schemas.microsoft.com/office/powerpoint/2010/main" val="347685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8144D8-6538-4D38-B305-A51E289648E5}" type="slidenum">
              <a:rPr lang="zh-CN" altLang="en-US" smtClean="0"/>
              <a:t>16</a:t>
            </a:fld>
            <a:endParaRPr lang="zh-CN" altLang="en-US"/>
          </a:p>
        </p:txBody>
      </p:sp>
    </p:spTree>
    <p:extLst>
      <p:ext uri="{BB962C8B-B14F-4D97-AF65-F5344CB8AC3E}">
        <p14:creationId xmlns:p14="http://schemas.microsoft.com/office/powerpoint/2010/main" val="389224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UG</a:t>
            </a:r>
            <a:r>
              <a:rPr lang="zh-CN" altLang="en-US" dirty="0"/>
              <a:t>万有引力</a:t>
            </a:r>
          </a:p>
        </p:txBody>
      </p:sp>
      <p:sp>
        <p:nvSpPr>
          <p:cNvPr id="4" name="灯片编号占位符 3"/>
          <p:cNvSpPr>
            <a:spLocks noGrp="1"/>
          </p:cNvSpPr>
          <p:nvPr>
            <p:ph type="sldNum" sz="quarter" idx="5"/>
          </p:nvPr>
        </p:nvSpPr>
        <p:spPr/>
        <p:txBody>
          <a:bodyPr/>
          <a:lstStyle/>
          <a:p>
            <a:fld id="{A58144D8-6538-4D38-B305-A51E289648E5}" type="slidenum">
              <a:rPr lang="zh-CN" altLang="en-US" smtClean="0"/>
              <a:t>18</a:t>
            </a:fld>
            <a:endParaRPr lang="zh-CN" altLang="en-US"/>
          </a:p>
        </p:txBody>
      </p:sp>
    </p:spTree>
    <p:extLst>
      <p:ext uri="{BB962C8B-B14F-4D97-AF65-F5344CB8AC3E}">
        <p14:creationId xmlns:p14="http://schemas.microsoft.com/office/powerpoint/2010/main" val="410607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8144D8-6538-4D38-B305-A51E289648E5}" type="slidenum">
              <a:rPr lang="zh-CN" altLang="en-US" smtClean="0"/>
              <a:t>20</a:t>
            </a:fld>
            <a:endParaRPr lang="zh-CN" altLang="en-US"/>
          </a:p>
        </p:txBody>
      </p:sp>
    </p:spTree>
    <p:extLst>
      <p:ext uri="{BB962C8B-B14F-4D97-AF65-F5344CB8AC3E}">
        <p14:creationId xmlns:p14="http://schemas.microsoft.com/office/powerpoint/2010/main" val="306547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12051-017C-4EBC-8CEA-A9F8D4A59A0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95B0C1-6A39-4FF2-9106-EF0DCE200F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D2CA77-F875-42D6-A4E2-87B3F4C435AA}"/>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5" name="页脚占位符 4">
            <a:extLst>
              <a:ext uri="{FF2B5EF4-FFF2-40B4-BE49-F238E27FC236}">
                <a16:creationId xmlns:a16="http://schemas.microsoft.com/office/drawing/2014/main" id="{648A421B-2F12-4649-9BB0-2CEA2303DF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ACB805-B63B-49D6-9380-ADB8C7C3B4DC}"/>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44330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758B8-9CB3-441A-98FE-6FAAA92434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260274-87F1-47A7-BDA1-B5F336328E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DC5614-2CC4-48DC-B6F8-67B6AE585D78}"/>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5" name="页脚占位符 4">
            <a:extLst>
              <a:ext uri="{FF2B5EF4-FFF2-40B4-BE49-F238E27FC236}">
                <a16:creationId xmlns:a16="http://schemas.microsoft.com/office/drawing/2014/main" id="{8AF4BCB9-4223-473D-AFEB-0CF61F2334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91C203-0B63-4C84-A165-50AF5CA90AFD}"/>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75817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34ACF5-D782-4B1C-983D-39AD64F572D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C66988-BEE6-4A96-9E12-072F9411D7A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7537A5-5357-45BD-8320-D8B948273447}"/>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5" name="页脚占位符 4">
            <a:extLst>
              <a:ext uri="{FF2B5EF4-FFF2-40B4-BE49-F238E27FC236}">
                <a16:creationId xmlns:a16="http://schemas.microsoft.com/office/drawing/2014/main" id="{0FA0C23D-8589-420D-A3CE-C49A08A28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F3FB16-734D-4C2C-B184-6BDF153341F3}"/>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330641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FAD94-A59C-4933-A1FA-A953E02708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036DEC-3EAC-41FF-A8E8-9406EE464CB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3DB21F-DAA8-4A83-BD86-001BC6FF1932}"/>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5" name="页脚占位符 4">
            <a:extLst>
              <a:ext uri="{FF2B5EF4-FFF2-40B4-BE49-F238E27FC236}">
                <a16:creationId xmlns:a16="http://schemas.microsoft.com/office/drawing/2014/main" id="{98D35883-002E-43B5-B6D9-705E44FA49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E803C5-4812-4E79-9259-BFF1BC1EC774}"/>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217183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17D21-149C-4EB5-AFC6-BF0A885555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184902-0BF4-4CF0-ACE5-18EB616D4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1C9C18-F542-464D-BBB9-6EA02E7F8735}"/>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5" name="页脚占位符 4">
            <a:extLst>
              <a:ext uri="{FF2B5EF4-FFF2-40B4-BE49-F238E27FC236}">
                <a16:creationId xmlns:a16="http://schemas.microsoft.com/office/drawing/2014/main" id="{09F3584A-F9B8-4354-A150-64CCA024F1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C91339-D9F3-4BEE-A73B-AD429E9A1CB1}"/>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404581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C0A01-4640-4E60-B468-4E95C43154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69A45B-ECAB-482E-96D1-AEAC194517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54E2782-480F-4527-93D7-8CCD13D2C1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01EE93-9785-4A83-8494-C0256EA6ACCD}"/>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6" name="页脚占位符 5">
            <a:extLst>
              <a:ext uri="{FF2B5EF4-FFF2-40B4-BE49-F238E27FC236}">
                <a16:creationId xmlns:a16="http://schemas.microsoft.com/office/drawing/2014/main" id="{148EF85A-3C24-40EA-9C0D-B57E13703C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959A934-9725-4CAB-A287-A6BEC5852DF8}"/>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118772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4A99B-FDCF-44E1-BED7-212A04DDED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C0E9A5-D41C-493F-9CCE-03600A627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F978FFC-49ED-4E6A-95FC-60DDC24C6B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92C21D-086B-448A-B58F-59C20D044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CD500F-6CC5-4821-83F0-7BFBDE1203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8C745DB-A401-4740-98D8-32B982E1E91D}"/>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8" name="页脚占位符 7">
            <a:extLst>
              <a:ext uri="{FF2B5EF4-FFF2-40B4-BE49-F238E27FC236}">
                <a16:creationId xmlns:a16="http://schemas.microsoft.com/office/drawing/2014/main" id="{172821FF-F21A-47AA-A971-F7E895001E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8B1217-8C30-464E-98EB-F9268186F474}"/>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139378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11FAC-B732-4CE2-A848-F2BD4E90FE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C78A84-6067-43A6-AE50-5BEA3D22A6F5}"/>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4" name="页脚占位符 3">
            <a:extLst>
              <a:ext uri="{FF2B5EF4-FFF2-40B4-BE49-F238E27FC236}">
                <a16:creationId xmlns:a16="http://schemas.microsoft.com/office/drawing/2014/main" id="{B781B093-AF25-425F-846E-CA46ABA12E5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FBD0A5-453C-4742-99AD-8C23D1BD2F33}"/>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23716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54B8CD-1D18-44BE-948B-878014DAD367}"/>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3" name="页脚占位符 2">
            <a:extLst>
              <a:ext uri="{FF2B5EF4-FFF2-40B4-BE49-F238E27FC236}">
                <a16:creationId xmlns:a16="http://schemas.microsoft.com/office/drawing/2014/main" id="{40CDFC21-D32B-4AED-893E-B9DA1235E58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5E8EA9-7FDF-4300-8237-771D937C7ADB}"/>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236462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110532-71F4-4BE2-8108-407D521C4B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A6BE2D-2E99-4C58-AFEF-7CC158EBC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2DEFF2-3ABC-4E56-BFE6-F83EA63EE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151C64-1466-456A-A509-3463631BFC49}"/>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6" name="页脚占位符 5">
            <a:extLst>
              <a:ext uri="{FF2B5EF4-FFF2-40B4-BE49-F238E27FC236}">
                <a16:creationId xmlns:a16="http://schemas.microsoft.com/office/drawing/2014/main" id="{BAC822E2-998F-464D-965B-19BB8B724A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A8294F-56CB-4EC4-9E02-F76B60A3F14D}"/>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266119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4F080-E208-4911-8442-B05E1DCA12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946309-20D4-4F19-B0CE-AAA53E38F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23C548-1FBE-4FB1-A91F-ACE22A22B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90A17E-FB8F-43FA-92A2-6CCE4BC17A0D}"/>
              </a:ext>
            </a:extLst>
          </p:cNvPr>
          <p:cNvSpPr>
            <a:spLocks noGrp="1"/>
          </p:cNvSpPr>
          <p:nvPr>
            <p:ph type="dt" sz="half" idx="10"/>
          </p:nvPr>
        </p:nvSpPr>
        <p:spPr/>
        <p:txBody>
          <a:bodyPr/>
          <a:lstStyle/>
          <a:p>
            <a:fld id="{FD7DE0C8-2B95-42E9-BC51-50DC0D38291F}" type="datetimeFigureOut">
              <a:rPr lang="zh-CN" altLang="en-US" smtClean="0"/>
              <a:t>2021-05-29</a:t>
            </a:fld>
            <a:endParaRPr lang="zh-CN" altLang="en-US"/>
          </a:p>
        </p:txBody>
      </p:sp>
      <p:sp>
        <p:nvSpPr>
          <p:cNvPr id="6" name="页脚占位符 5">
            <a:extLst>
              <a:ext uri="{FF2B5EF4-FFF2-40B4-BE49-F238E27FC236}">
                <a16:creationId xmlns:a16="http://schemas.microsoft.com/office/drawing/2014/main" id="{7318984D-6837-4541-AE88-20D531FDD1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CEC4BC-6566-4C3C-87E8-FD4C5D763C2C}"/>
              </a:ext>
            </a:extLst>
          </p:cNvPr>
          <p:cNvSpPr>
            <a:spLocks noGrp="1"/>
          </p:cNvSpPr>
          <p:nvPr>
            <p:ph type="sldNum" sz="quarter" idx="12"/>
          </p:nvPr>
        </p:nvSpPr>
        <p:spPr/>
        <p:txBody>
          <a:body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349162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51D566-E448-4E16-99E3-DBDB2DF72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BCA904-D61E-4C6A-A051-60A2FE36E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7EE8B3-0763-468A-BEF2-8E9BB3ED01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DE0C8-2B95-42E9-BC51-50DC0D38291F}" type="datetimeFigureOut">
              <a:rPr lang="zh-CN" altLang="en-US" smtClean="0"/>
              <a:t>2021-05-29</a:t>
            </a:fld>
            <a:endParaRPr lang="zh-CN" altLang="en-US"/>
          </a:p>
        </p:txBody>
      </p:sp>
      <p:sp>
        <p:nvSpPr>
          <p:cNvPr id="5" name="页脚占位符 4">
            <a:extLst>
              <a:ext uri="{FF2B5EF4-FFF2-40B4-BE49-F238E27FC236}">
                <a16:creationId xmlns:a16="http://schemas.microsoft.com/office/drawing/2014/main" id="{B0BC6DA0-450C-47DF-A2B0-FE84006E1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310789-9F46-4A85-A95C-181871781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CA553-9688-4FDA-99C8-E6C6410A236D}" type="slidenum">
              <a:rPr lang="zh-CN" altLang="en-US" smtClean="0"/>
              <a:t>‹#›</a:t>
            </a:fld>
            <a:endParaRPr lang="zh-CN" altLang="en-US"/>
          </a:p>
        </p:txBody>
      </p:sp>
    </p:spTree>
    <p:extLst>
      <p:ext uri="{BB962C8B-B14F-4D97-AF65-F5344CB8AC3E}">
        <p14:creationId xmlns:p14="http://schemas.microsoft.com/office/powerpoint/2010/main" val="4183666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FCAD6-21DF-4043-9767-9B604EB28B44}"/>
              </a:ext>
            </a:extLst>
          </p:cNvPr>
          <p:cNvSpPr>
            <a:spLocks noGrp="1"/>
          </p:cNvSpPr>
          <p:nvPr>
            <p:ph type="ctrTitle"/>
          </p:nvPr>
        </p:nvSpPr>
        <p:spPr/>
        <p:txBody>
          <a:bodyPr/>
          <a:lstStyle/>
          <a:p>
            <a:r>
              <a:rPr lang="zh-CN" altLang="en-US" dirty="0"/>
              <a:t>白矮星</a:t>
            </a:r>
          </a:p>
        </p:txBody>
      </p:sp>
    </p:spTree>
    <p:extLst>
      <p:ext uri="{BB962C8B-B14F-4D97-AF65-F5344CB8AC3E}">
        <p14:creationId xmlns:p14="http://schemas.microsoft.com/office/powerpoint/2010/main" val="282074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3BB6A-CC1F-4059-AF26-E2102B83A637}"/>
              </a:ext>
            </a:extLst>
          </p:cNvPr>
          <p:cNvSpPr>
            <a:spLocks noGrp="1"/>
          </p:cNvSpPr>
          <p:nvPr>
            <p:ph type="title"/>
          </p:nvPr>
        </p:nvSpPr>
        <p:spPr/>
        <p:txBody>
          <a:bodyPr/>
          <a:lstStyle/>
          <a:p>
            <a:r>
              <a:rPr lang="zh-CN" altLang="en-US" dirty="0"/>
              <a:t>恒星静力学分析</a:t>
            </a:r>
          </a:p>
        </p:txBody>
      </p:sp>
      <p:sp>
        <p:nvSpPr>
          <p:cNvPr id="3" name="内容占位符 2">
            <a:extLst>
              <a:ext uri="{FF2B5EF4-FFF2-40B4-BE49-F238E27FC236}">
                <a16:creationId xmlns:a16="http://schemas.microsoft.com/office/drawing/2014/main" id="{2BF128DD-B5ED-4098-B02E-7B6184FD89E7}"/>
              </a:ext>
            </a:extLst>
          </p:cNvPr>
          <p:cNvSpPr>
            <a:spLocks noGrp="1"/>
          </p:cNvSpPr>
          <p:nvPr>
            <p:ph idx="1"/>
          </p:nvPr>
        </p:nvSpPr>
        <p:spPr/>
        <p:txBody>
          <a:bodyPr/>
          <a:lstStyle/>
          <a:p>
            <a:r>
              <a:rPr lang="zh-CN" altLang="en-US" dirty="0"/>
              <a:t>在白矮星内任意一点构造一个边长为</a:t>
            </a:r>
            <a:r>
              <a:rPr lang="en-US" altLang="zh-CN" dirty="0"/>
              <a:t>l</a:t>
            </a:r>
            <a:r>
              <a:rPr lang="zh-CN" altLang="en-US" dirty="0"/>
              <a:t>的立方体，分析它受到的引力和电子压力</a:t>
            </a:r>
          </a:p>
        </p:txBody>
      </p:sp>
      <p:pic>
        <p:nvPicPr>
          <p:cNvPr id="5" name="图片 4">
            <a:extLst>
              <a:ext uri="{FF2B5EF4-FFF2-40B4-BE49-F238E27FC236}">
                <a16:creationId xmlns:a16="http://schemas.microsoft.com/office/drawing/2014/main" id="{35ABC895-E5C0-42C1-BF0B-4F965DC72CFB}"/>
              </a:ext>
            </a:extLst>
          </p:cNvPr>
          <p:cNvPicPr>
            <a:picLocks noChangeAspect="1"/>
          </p:cNvPicPr>
          <p:nvPr/>
        </p:nvPicPr>
        <p:blipFill>
          <a:blip r:embed="rId2"/>
          <a:stretch>
            <a:fillRect/>
          </a:stretch>
        </p:blipFill>
        <p:spPr>
          <a:xfrm>
            <a:off x="4271622" y="2709228"/>
            <a:ext cx="4103710" cy="3467735"/>
          </a:xfrm>
          <a:prstGeom prst="rect">
            <a:avLst/>
          </a:prstGeom>
        </p:spPr>
      </p:pic>
    </p:spTree>
    <p:extLst>
      <p:ext uri="{BB962C8B-B14F-4D97-AF65-F5344CB8AC3E}">
        <p14:creationId xmlns:p14="http://schemas.microsoft.com/office/powerpoint/2010/main" val="73627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EE5021E-B895-4120-A362-B2BAB1D7482C}"/>
              </a:ext>
            </a:extLst>
          </p:cNvPr>
          <p:cNvPicPr>
            <a:picLocks noChangeAspect="1"/>
          </p:cNvPicPr>
          <p:nvPr/>
        </p:nvPicPr>
        <p:blipFill>
          <a:blip r:embed="rId2"/>
          <a:stretch>
            <a:fillRect/>
          </a:stretch>
        </p:blipFill>
        <p:spPr>
          <a:xfrm>
            <a:off x="-1" y="0"/>
            <a:ext cx="11970367" cy="6489577"/>
          </a:xfrm>
          <a:prstGeom prst="rect">
            <a:avLst/>
          </a:prstGeom>
        </p:spPr>
      </p:pic>
      <p:pic>
        <p:nvPicPr>
          <p:cNvPr id="9" name="图片 8">
            <a:extLst>
              <a:ext uri="{FF2B5EF4-FFF2-40B4-BE49-F238E27FC236}">
                <a16:creationId xmlns:a16="http://schemas.microsoft.com/office/drawing/2014/main" id="{2445DA4F-0746-4214-91DA-3619B9EAADA8}"/>
              </a:ext>
            </a:extLst>
          </p:cNvPr>
          <p:cNvPicPr>
            <a:picLocks noChangeAspect="1"/>
          </p:cNvPicPr>
          <p:nvPr/>
        </p:nvPicPr>
        <p:blipFill>
          <a:blip r:embed="rId3"/>
          <a:stretch>
            <a:fillRect/>
          </a:stretch>
        </p:blipFill>
        <p:spPr>
          <a:xfrm>
            <a:off x="-1" y="102977"/>
            <a:ext cx="12149339" cy="6652046"/>
          </a:xfrm>
          <a:prstGeom prst="rect">
            <a:avLst/>
          </a:prstGeom>
        </p:spPr>
      </p:pic>
      <p:pic>
        <p:nvPicPr>
          <p:cNvPr id="11" name="图片 10">
            <a:extLst>
              <a:ext uri="{FF2B5EF4-FFF2-40B4-BE49-F238E27FC236}">
                <a16:creationId xmlns:a16="http://schemas.microsoft.com/office/drawing/2014/main" id="{6898500C-3B22-4818-BAA4-D5B9EB036379}"/>
              </a:ext>
            </a:extLst>
          </p:cNvPr>
          <p:cNvPicPr>
            <a:picLocks noChangeAspect="1"/>
          </p:cNvPicPr>
          <p:nvPr/>
        </p:nvPicPr>
        <p:blipFill>
          <a:blip r:embed="rId4"/>
          <a:stretch>
            <a:fillRect/>
          </a:stretch>
        </p:blipFill>
        <p:spPr>
          <a:xfrm>
            <a:off x="-1" y="102977"/>
            <a:ext cx="11879908" cy="6755023"/>
          </a:xfrm>
          <a:prstGeom prst="rect">
            <a:avLst/>
          </a:prstGeom>
        </p:spPr>
      </p:pic>
    </p:spTree>
    <p:extLst>
      <p:ext uri="{BB962C8B-B14F-4D97-AF65-F5344CB8AC3E}">
        <p14:creationId xmlns:p14="http://schemas.microsoft.com/office/powerpoint/2010/main" val="372787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122568-FD2B-4EA2-AEF5-F1404BB10C2C}"/>
              </a:ext>
            </a:extLst>
          </p:cNvPr>
          <p:cNvSpPr txBox="1"/>
          <p:nvPr/>
        </p:nvSpPr>
        <p:spPr>
          <a:xfrm>
            <a:off x="488273" y="1288374"/>
            <a:ext cx="10884023" cy="2308324"/>
          </a:xfrm>
          <a:prstGeom prst="rect">
            <a:avLst/>
          </a:prstGeom>
          <a:noFill/>
        </p:spPr>
        <p:txBody>
          <a:bodyPr wrap="square" rtlCol="0">
            <a:spAutoFit/>
          </a:bodyPr>
          <a:lstStyle/>
          <a:p>
            <a:pPr marL="742950" indent="-742950">
              <a:buFont typeface="+mj-lt"/>
              <a:buAutoNum type="arabicPeriod"/>
            </a:pPr>
            <a:r>
              <a:rPr lang="zh-CN" altLang="en-US" sz="3600" dirty="0"/>
              <a:t>质点外球壳对其无引力作用</a:t>
            </a:r>
            <a:endParaRPr lang="en-US" altLang="zh-CN" sz="3600" dirty="0"/>
          </a:p>
          <a:p>
            <a:pPr marL="742950" indent="-742950">
              <a:buFont typeface="+mj-lt"/>
              <a:buAutoNum type="arabicPeriod"/>
            </a:pPr>
            <a:r>
              <a:rPr lang="zh-CN" altLang="en-US" sz="3600" dirty="0"/>
              <a:t>质点内球壳对其作用等效于球心的质点</a:t>
            </a:r>
            <a:endParaRPr lang="en-US" altLang="zh-CN" sz="3600" dirty="0"/>
          </a:p>
          <a:p>
            <a:r>
              <a:rPr lang="zh-CN" altLang="en-US" sz="3600" dirty="0"/>
              <a:t>推论：白矮星内任意一处的质点所受引力相当于其靠内球体的位于球心处的等效质点的引力</a:t>
            </a:r>
            <a:endParaRPr lang="zh-CN" altLang="en-US" sz="4400" dirty="0"/>
          </a:p>
        </p:txBody>
      </p:sp>
      <p:sp>
        <p:nvSpPr>
          <p:cNvPr id="3" name="文本框 2">
            <a:extLst>
              <a:ext uri="{FF2B5EF4-FFF2-40B4-BE49-F238E27FC236}">
                <a16:creationId xmlns:a16="http://schemas.microsoft.com/office/drawing/2014/main" id="{629F3652-A726-47BC-ADD8-7F4FA11EDD23}"/>
              </a:ext>
            </a:extLst>
          </p:cNvPr>
          <p:cNvSpPr txBox="1"/>
          <p:nvPr/>
        </p:nvSpPr>
        <p:spPr>
          <a:xfrm>
            <a:off x="4909352" y="365044"/>
            <a:ext cx="2911876" cy="923330"/>
          </a:xfrm>
          <a:prstGeom prst="rect">
            <a:avLst/>
          </a:prstGeom>
          <a:noFill/>
        </p:spPr>
        <p:txBody>
          <a:bodyPr wrap="square" rtlCol="0">
            <a:spAutoFit/>
          </a:bodyPr>
          <a:lstStyle/>
          <a:p>
            <a:r>
              <a:rPr lang="zh-CN" altLang="en-US" sz="5400" dirty="0"/>
              <a:t>结论</a:t>
            </a:r>
          </a:p>
        </p:txBody>
      </p:sp>
      <p:pic>
        <p:nvPicPr>
          <p:cNvPr id="5" name="图片 4">
            <a:extLst>
              <a:ext uri="{FF2B5EF4-FFF2-40B4-BE49-F238E27FC236}">
                <a16:creationId xmlns:a16="http://schemas.microsoft.com/office/drawing/2014/main" id="{4EAC0640-05B8-4744-B8A3-F0BE4998E43A}"/>
              </a:ext>
            </a:extLst>
          </p:cNvPr>
          <p:cNvPicPr>
            <a:picLocks noChangeAspect="1"/>
          </p:cNvPicPr>
          <p:nvPr/>
        </p:nvPicPr>
        <p:blipFill rotWithShape="1">
          <a:blip r:embed="rId2"/>
          <a:srcRect l="15259" r="21414"/>
          <a:stretch/>
        </p:blipFill>
        <p:spPr>
          <a:xfrm>
            <a:off x="4332303" y="3849711"/>
            <a:ext cx="3684233" cy="3008289"/>
          </a:xfrm>
          <a:prstGeom prst="rect">
            <a:avLst/>
          </a:prstGeom>
        </p:spPr>
      </p:pic>
    </p:spTree>
    <p:extLst>
      <p:ext uri="{BB962C8B-B14F-4D97-AF65-F5344CB8AC3E}">
        <p14:creationId xmlns:p14="http://schemas.microsoft.com/office/powerpoint/2010/main" val="51353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E2EF604-14C6-454A-82D3-2EE3FE195CA4}"/>
              </a:ext>
            </a:extLst>
          </p:cNvPr>
          <p:cNvSpPr>
            <a:spLocks noGrp="1"/>
          </p:cNvSpPr>
          <p:nvPr>
            <p:ph type="title"/>
          </p:nvPr>
        </p:nvSpPr>
        <p:spPr/>
        <p:txBody>
          <a:bodyPr/>
          <a:lstStyle/>
          <a:p>
            <a:r>
              <a:rPr lang="zh-CN" altLang="en-US" dirty="0"/>
              <a:t>引力的计算</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436C818-3487-4A46-B15F-C0A284342D55}"/>
                  </a:ext>
                </a:extLst>
              </p:cNvPr>
              <p:cNvSpPr txBox="1"/>
              <p:nvPr/>
            </p:nvSpPr>
            <p:spPr>
              <a:xfrm>
                <a:off x="1073719" y="3211745"/>
                <a:ext cx="3237361" cy="98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𝐹</m:t>
                      </m:r>
                      <m:r>
                        <a:rPr lang="en-US" altLang="zh-CN" sz="320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𝐺</m:t>
                      </m:r>
                      <m:f>
                        <m:fPr>
                          <m:ctrlPr>
                            <a:rPr lang="en-US" altLang="zh-CN" sz="3200" b="0" i="1" smtClean="0">
                              <a:latin typeface="Cambria Math" panose="02040503050406030204" pitchFamily="18" charset="0"/>
                              <a:ea typeface="Cambria Math" panose="02040503050406030204" pitchFamily="18" charset="0"/>
                            </a:rPr>
                          </m:ctrlPr>
                        </m:fPr>
                        <m:num>
                          <m:r>
                            <a:rPr lang="en-US" altLang="zh-CN" sz="3200" b="0" i="1" smtClean="0">
                              <a:latin typeface="Cambria Math" panose="02040503050406030204" pitchFamily="18" charset="0"/>
                              <a:ea typeface="Cambria Math" panose="02040503050406030204" pitchFamily="18" charset="0"/>
                            </a:rPr>
                            <m:t>𝑚</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𝑟</m:t>
                          </m:r>
                          <m:r>
                            <a:rPr lang="en-US" altLang="zh-CN" sz="3200" b="0" i="1" smtClean="0">
                              <a:latin typeface="Cambria Math" panose="02040503050406030204" pitchFamily="18" charset="0"/>
                              <a:ea typeface="Cambria Math" panose="02040503050406030204" pitchFamily="18" charset="0"/>
                            </a:rPr>
                            <m:t>)</m:t>
                          </m:r>
                          <m:sSup>
                            <m:sSupPr>
                              <m:ctrlPr>
                                <a:rPr lang="en-US" altLang="zh-CN" sz="3200" i="1" smtClean="0">
                                  <a:latin typeface="Cambria Math" panose="02040503050406030204" pitchFamily="18" charset="0"/>
                                  <a:ea typeface="Cambria Math" panose="02040503050406030204" pitchFamily="18" charset="0"/>
                                </a:rPr>
                              </m:ctrlPr>
                            </m:sSupPr>
                            <m:e>
                              <m:r>
                                <m:rPr>
                                  <m:sty m:val="p"/>
                                </m:rPr>
                                <a:rPr lang="en-US" altLang="zh-CN" sz="3200" i="1">
                                  <a:latin typeface="Cambria Math" panose="02040503050406030204" pitchFamily="18" charset="0"/>
                                  <a:ea typeface="Cambria Math" panose="02040503050406030204" pitchFamily="18" charset="0"/>
                                </a:rPr>
                                <m:t>l</m:t>
                              </m:r>
                            </m:e>
                            <m:sup>
                              <m:r>
                                <a:rPr lang="en-US" altLang="zh-CN" sz="3200" i="1">
                                  <a:latin typeface="Cambria Math" panose="02040503050406030204" pitchFamily="18" charset="0"/>
                                  <a:ea typeface="Cambria Math" panose="02040503050406030204" pitchFamily="18" charset="0"/>
                                </a:rPr>
                                <m:t>3</m:t>
                              </m:r>
                            </m:sup>
                          </m:sSup>
                          <m:r>
                            <a:rPr lang="zh-CN" altLang="en-US" sz="3200" b="0" i="1" smtClean="0">
                              <a:latin typeface="Cambria Math" panose="02040503050406030204" pitchFamily="18" charset="0"/>
                              <a:ea typeface="Cambria Math" panose="02040503050406030204" pitchFamily="18" charset="0"/>
                            </a:rPr>
                            <m:t>𝜌</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𝑟</m:t>
                          </m:r>
                          <m:r>
                            <a:rPr lang="en-US" altLang="zh-CN" sz="3200" b="0" i="1" smtClean="0">
                              <a:latin typeface="Cambria Math" panose="02040503050406030204" pitchFamily="18" charset="0"/>
                              <a:ea typeface="Cambria Math" panose="02040503050406030204" pitchFamily="18" charset="0"/>
                            </a:rPr>
                            <m:t>)</m:t>
                          </m:r>
                        </m:num>
                        <m:den>
                          <m:sSup>
                            <m:sSupPr>
                              <m:ctrlPr>
                                <a:rPr lang="en-US" altLang="zh-CN" sz="3200" b="0" i="1" smtClean="0">
                                  <a:latin typeface="Cambria Math" panose="02040503050406030204" pitchFamily="18" charset="0"/>
                                  <a:ea typeface="Cambria Math" panose="02040503050406030204" pitchFamily="18" charset="0"/>
                                </a:rPr>
                              </m:ctrlPr>
                            </m:sSupPr>
                            <m:e>
                              <m:r>
                                <a:rPr lang="en-US" altLang="zh-CN" sz="3200" b="0" i="1" smtClean="0">
                                  <a:latin typeface="Cambria Math" panose="02040503050406030204" pitchFamily="18" charset="0"/>
                                  <a:ea typeface="Cambria Math" panose="02040503050406030204" pitchFamily="18" charset="0"/>
                                </a:rPr>
                                <m:t>𝑟</m:t>
                              </m:r>
                            </m:e>
                            <m:sup>
                              <m:r>
                                <a:rPr lang="en-US" altLang="zh-CN" sz="3200" b="0" i="1" smtClean="0">
                                  <a:latin typeface="Cambria Math" panose="02040503050406030204" pitchFamily="18" charset="0"/>
                                  <a:ea typeface="Cambria Math" panose="02040503050406030204" pitchFamily="18" charset="0"/>
                                </a:rPr>
                                <m:t>2</m:t>
                              </m:r>
                            </m:sup>
                          </m:sSup>
                        </m:den>
                      </m:f>
                    </m:oMath>
                  </m:oMathPara>
                </a14:m>
                <a:endParaRPr lang="zh-CN" altLang="en-US" sz="3200" dirty="0"/>
              </a:p>
            </p:txBody>
          </p:sp>
        </mc:Choice>
        <mc:Fallback xmlns="">
          <p:sp>
            <p:nvSpPr>
              <p:cNvPr id="6" name="文本框 5">
                <a:extLst>
                  <a:ext uri="{FF2B5EF4-FFF2-40B4-BE49-F238E27FC236}">
                    <a16:creationId xmlns:a16="http://schemas.microsoft.com/office/drawing/2014/main" id="{E436C818-3487-4A46-B15F-C0A284342D55}"/>
                  </a:ext>
                </a:extLst>
              </p:cNvPr>
              <p:cNvSpPr txBox="1">
                <a:spLocks noRot="1" noChangeAspect="1" noMove="1" noResize="1" noEditPoints="1" noAdjustHandles="1" noChangeArrowheads="1" noChangeShapeType="1" noTextEdit="1"/>
              </p:cNvSpPr>
              <p:nvPr/>
            </p:nvSpPr>
            <p:spPr>
              <a:xfrm>
                <a:off x="1073719" y="3211745"/>
                <a:ext cx="3237361" cy="984950"/>
              </a:xfrm>
              <a:prstGeom prst="rect">
                <a:avLst/>
              </a:prstGeom>
              <a:blipFill>
                <a:blip r:embed="rId2"/>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C19AAB8A-FAF2-43A3-AEC2-C9175BF14E69}"/>
              </a:ext>
            </a:extLst>
          </p:cNvPr>
          <p:cNvPicPr>
            <a:picLocks noChangeAspect="1"/>
          </p:cNvPicPr>
          <p:nvPr/>
        </p:nvPicPr>
        <p:blipFill>
          <a:blip r:embed="rId3"/>
          <a:stretch>
            <a:fillRect/>
          </a:stretch>
        </p:blipFill>
        <p:spPr>
          <a:xfrm>
            <a:off x="5314632" y="762000"/>
            <a:ext cx="7191375" cy="5334000"/>
          </a:xfrm>
          <a:prstGeom prst="rect">
            <a:avLst/>
          </a:prstGeom>
        </p:spPr>
      </p:pic>
      <p:cxnSp>
        <p:nvCxnSpPr>
          <p:cNvPr id="12" name="直接连接符 11">
            <a:extLst>
              <a:ext uri="{FF2B5EF4-FFF2-40B4-BE49-F238E27FC236}">
                <a16:creationId xmlns:a16="http://schemas.microsoft.com/office/drawing/2014/main" id="{3C27D7D4-3746-4882-8D29-79C12E019F0D}"/>
              </a:ext>
            </a:extLst>
          </p:cNvPr>
          <p:cNvCxnSpPr/>
          <p:nvPr/>
        </p:nvCxnSpPr>
        <p:spPr>
          <a:xfrm>
            <a:off x="8615680" y="3586480"/>
            <a:ext cx="88392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文本框 12">
            <a:extLst>
              <a:ext uri="{FF2B5EF4-FFF2-40B4-BE49-F238E27FC236}">
                <a16:creationId xmlns:a16="http://schemas.microsoft.com/office/drawing/2014/main" id="{5740DAC1-2AFB-47CD-B7C3-55DC83AC83A3}"/>
              </a:ext>
            </a:extLst>
          </p:cNvPr>
          <p:cNvSpPr txBox="1"/>
          <p:nvPr/>
        </p:nvSpPr>
        <p:spPr>
          <a:xfrm>
            <a:off x="8905240" y="3119735"/>
            <a:ext cx="304800" cy="461665"/>
          </a:xfrm>
          <a:prstGeom prst="rect">
            <a:avLst/>
          </a:prstGeom>
          <a:noFill/>
        </p:spPr>
        <p:txBody>
          <a:bodyPr wrap="square" rtlCol="0">
            <a:spAutoFit/>
          </a:bodyPr>
          <a:lstStyle/>
          <a:p>
            <a:r>
              <a:rPr lang="en-US" altLang="zh-CN" sz="2400" dirty="0">
                <a:solidFill>
                  <a:srgbClr val="FF0000"/>
                </a:solidFill>
              </a:rPr>
              <a:t>r</a:t>
            </a:r>
            <a:endParaRPr lang="zh-CN" altLang="en-US" sz="2400" dirty="0">
              <a:solidFill>
                <a:srgbClr val="FF0000"/>
              </a:solidFill>
            </a:endParaRPr>
          </a:p>
        </p:txBody>
      </p:sp>
    </p:spTree>
    <p:extLst>
      <p:ext uri="{BB962C8B-B14F-4D97-AF65-F5344CB8AC3E}">
        <p14:creationId xmlns:p14="http://schemas.microsoft.com/office/powerpoint/2010/main" val="3112766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52202-8810-4165-B914-AC7656E7FCC0}"/>
              </a:ext>
            </a:extLst>
          </p:cNvPr>
          <p:cNvSpPr>
            <a:spLocks noGrp="1"/>
          </p:cNvSpPr>
          <p:nvPr>
            <p:ph type="title"/>
          </p:nvPr>
        </p:nvSpPr>
        <p:spPr/>
        <p:txBody>
          <a:bodyPr/>
          <a:lstStyle/>
          <a:p>
            <a:r>
              <a:rPr lang="zh-CN" altLang="en-US" dirty="0"/>
              <a:t>电子压力</a:t>
            </a:r>
          </a:p>
        </p:txBody>
      </p:sp>
      <p:pic>
        <p:nvPicPr>
          <p:cNvPr id="5" name="图片 4">
            <a:extLst>
              <a:ext uri="{FF2B5EF4-FFF2-40B4-BE49-F238E27FC236}">
                <a16:creationId xmlns:a16="http://schemas.microsoft.com/office/drawing/2014/main" id="{5610BECD-D58F-4E9F-BB91-AD74FAE98138}"/>
              </a:ext>
            </a:extLst>
          </p:cNvPr>
          <p:cNvPicPr>
            <a:picLocks noChangeAspect="1"/>
          </p:cNvPicPr>
          <p:nvPr/>
        </p:nvPicPr>
        <p:blipFill>
          <a:blip r:embed="rId2"/>
          <a:stretch>
            <a:fillRect/>
          </a:stretch>
        </p:blipFill>
        <p:spPr>
          <a:xfrm>
            <a:off x="7052918" y="2479040"/>
            <a:ext cx="5139081" cy="3116898"/>
          </a:xfrm>
          <a:prstGeom prst="rect">
            <a:avLst/>
          </a:prstGeom>
        </p:spPr>
      </p:pic>
      <p:sp>
        <p:nvSpPr>
          <p:cNvPr id="6" name="文本框 5">
            <a:extLst>
              <a:ext uri="{FF2B5EF4-FFF2-40B4-BE49-F238E27FC236}">
                <a16:creationId xmlns:a16="http://schemas.microsoft.com/office/drawing/2014/main" id="{5F5110B4-3407-4356-89C0-55ADB6EFB8CC}"/>
              </a:ext>
            </a:extLst>
          </p:cNvPr>
          <p:cNvSpPr txBox="1"/>
          <p:nvPr/>
        </p:nvSpPr>
        <p:spPr>
          <a:xfrm>
            <a:off x="1168400" y="1638310"/>
            <a:ext cx="3606800" cy="523220"/>
          </a:xfrm>
          <a:prstGeom prst="rect">
            <a:avLst/>
          </a:prstGeom>
          <a:noFill/>
        </p:spPr>
        <p:txBody>
          <a:bodyPr wrap="square" rtlCol="0">
            <a:spAutoFit/>
          </a:bodyPr>
          <a:lstStyle/>
          <a:p>
            <a:r>
              <a:rPr lang="zh-CN" altLang="en-US" sz="2800" dirty="0"/>
              <a:t>分析一个面</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3862BA1-7654-4C2D-83FA-44527FE986F0}"/>
                  </a:ext>
                </a:extLst>
              </p:cNvPr>
              <p:cNvSpPr txBox="1"/>
              <p:nvPr/>
            </p:nvSpPr>
            <p:spPr>
              <a:xfrm>
                <a:off x="243840" y="2144663"/>
                <a:ext cx="7203440" cy="3416320"/>
              </a:xfrm>
              <a:prstGeom prst="rect">
                <a:avLst/>
              </a:prstGeom>
              <a:noFill/>
            </p:spPr>
            <p:txBody>
              <a:bodyPr wrap="square" rtlCol="0">
                <a:spAutoFit/>
              </a:bodyPr>
              <a:lstStyle/>
              <a:p>
                <a:r>
                  <a:rPr lang="zh-CN" altLang="en-US" sz="2400" dirty="0"/>
                  <a:t>根据牛顿第二定理，我们知道力是动量改变的速率</a:t>
                </a:r>
                <a:endParaRPr lang="en-US" altLang="zh-CN" sz="2400" dirty="0"/>
              </a:p>
              <a:p>
                <a:r>
                  <a:rPr lang="zh-CN" altLang="en-US" sz="2400" dirty="0"/>
                  <a:t>当电子于</a:t>
                </a:r>
                <a:r>
                  <a:rPr lang="en-US" altLang="zh-CN" sz="2400" dirty="0"/>
                  <a:t>t</a:t>
                </a:r>
                <a:r>
                  <a:rPr lang="zh-CN" altLang="en-US" sz="2400" dirty="0"/>
                  <a:t>秒内撞向镜面并完全反弹</a:t>
                </a:r>
                <a:endParaRPr lang="en-US" altLang="zh-CN" sz="2400" dirty="0"/>
              </a:p>
              <a:p>
                <a:r>
                  <a:rPr lang="zh-CN" altLang="en-US" sz="2400" dirty="0"/>
                  <a:t>设：</a:t>
                </a:r>
                <a:endParaRPr lang="en-US" altLang="zh-CN" sz="2400" dirty="0"/>
              </a:p>
              <a:p>
                <a:r>
                  <a:rPr lang="en-US" altLang="zh-CN" sz="2400" dirty="0"/>
                  <a:t>	</a:t>
                </a:r>
                <a:r>
                  <a:rPr lang="zh-CN" altLang="en-US" sz="2400" dirty="0"/>
                  <a:t>电子的数量密度为</a:t>
                </a:r>
                <a:r>
                  <a:rPr lang="en-US" altLang="zh-CN" sz="2400" dirty="0"/>
                  <a:t>n</a:t>
                </a:r>
                <a:r>
                  <a:rPr lang="zh-CN" altLang="en-US" sz="2400" dirty="0"/>
                  <a:t>，</a:t>
                </a:r>
                <a:endParaRPr lang="en-US" altLang="zh-CN" sz="2400" dirty="0"/>
              </a:p>
              <a:p>
                <a:r>
                  <a:rPr lang="en-US" altLang="zh-CN" sz="2400" dirty="0"/>
                  <a:t>	</a:t>
                </a:r>
                <a:r>
                  <a:rPr lang="zh-CN" altLang="en-US" sz="2400" dirty="0"/>
                  <a:t>电子速度为</a:t>
                </a:r>
                <a:r>
                  <a:rPr lang="en-US" altLang="zh-CN" sz="2400" dirty="0"/>
                  <a:t>v</a:t>
                </a:r>
                <a:r>
                  <a:rPr lang="zh-CN" altLang="en-US" sz="2400" dirty="0"/>
                  <a:t>，</a:t>
                </a:r>
                <a:endParaRPr lang="en-US" altLang="zh-CN" sz="2400" dirty="0"/>
              </a:p>
              <a:p>
                <a:r>
                  <a:rPr lang="en-US" altLang="zh-CN" sz="2400" dirty="0"/>
                  <a:t>	</a:t>
                </a:r>
                <a:r>
                  <a:rPr lang="zh-CN" altLang="en-US" sz="2400" dirty="0"/>
                  <a:t>镜面截面积为</a:t>
                </a:r>
                <a:r>
                  <a:rPr lang="en-US" altLang="zh-CN" sz="2400" dirty="0"/>
                  <a:t>s</a:t>
                </a:r>
                <a:r>
                  <a:rPr lang="zh-CN" altLang="en-US" sz="2400" dirty="0"/>
                  <a:t>，</a:t>
                </a:r>
                <a:endParaRPr lang="en-US" altLang="zh-CN" sz="2400" dirty="0"/>
              </a:p>
              <a:p>
                <a:r>
                  <a:rPr lang="zh-CN" altLang="en-US" sz="2400" b="0" dirty="0"/>
                  <a:t>则：动量改变量</a:t>
                </a:r>
                <a:r>
                  <a:rPr lang="zh-CN" altLang="en-US" sz="2400" dirty="0"/>
                  <a:t>为：</a:t>
                </a:r>
                <a14:m>
                  <m:oMath xmlns:m="http://schemas.openxmlformats.org/officeDocument/2006/math">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𝑚𝑣</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𝑛𝑠𝑣𝑡</m:t>
                    </m:r>
                  </m:oMath>
                </a14:m>
                <a:r>
                  <a:rPr lang="en-US" altLang="zh-CN" sz="2400" b="0" dirty="0"/>
                  <a:t> </a:t>
                </a:r>
              </a:p>
              <a:p>
                <a:r>
                  <a:rPr lang="zh-CN" altLang="en-US" sz="2400" b="0" dirty="0"/>
                  <a:t>由牛顿第二定律得</a:t>
                </a:r>
                <a:r>
                  <a:rPr lang="en-US" altLang="zh-CN" sz="2400" b="0" dirty="0"/>
                  <a:t>	</a:t>
                </a:r>
                <a14:m>
                  <m:oMath xmlns:m="http://schemas.openxmlformats.org/officeDocument/2006/math">
                    <m:r>
                      <a:rPr lang="en-US" altLang="zh-CN" sz="2400" b="0" i="1" dirty="0" smtClean="0">
                        <a:latin typeface="Cambria Math" panose="02040503050406030204" pitchFamily="18" charset="0"/>
                      </a:rPr>
                      <m:t>𝐹𝑡</m:t>
                    </m:r>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𝑚𝑣</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𝑛𝑠𝑣𝑡</m:t>
                    </m:r>
                  </m:oMath>
                </a14:m>
                <a:endParaRPr lang="en-US" altLang="zh-CN" sz="2400" dirty="0"/>
              </a:p>
              <a:p>
                <a:r>
                  <a:rPr lang="en-US" altLang="zh-CN" sz="2400" dirty="0">
                    <a:ea typeface="Cambria Math" panose="02040503050406030204" pitchFamily="18" charset="0"/>
                  </a:rPr>
                  <a:t>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𝐹</m:t>
                    </m:r>
                    <m:r>
                      <a:rPr lang="en-US" altLang="zh-CN" sz="2400" b="0" i="1" smtClean="0">
                        <a:latin typeface="Cambria Math" panose="02040503050406030204" pitchFamily="18" charset="0"/>
                        <a:ea typeface="Cambria Math" panose="02040503050406030204" pitchFamily="18" charset="0"/>
                      </a:rPr>
                      <m:t>=2</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𝑣</m:t>
                        </m:r>
                      </m:e>
                      <m:sup>
                        <m:r>
                          <a:rPr lang="en-US" altLang="zh-CN" sz="2400" b="0" i="1" smtClean="0">
                            <a:latin typeface="Cambria Math" panose="02040503050406030204" pitchFamily="18" charset="0"/>
                            <a:ea typeface="Cambria Math" panose="02040503050406030204" pitchFamily="18" charset="0"/>
                          </a:rPr>
                          <m:t>2</m:t>
                        </m:r>
                      </m:sup>
                    </m:sSup>
                    <m:r>
                      <a:rPr lang="en-US" altLang="zh-CN" sz="2400" b="0" i="1" smtClean="0">
                        <a:latin typeface="Cambria Math" panose="02040503050406030204" pitchFamily="18" charset="0"/>
                        <a:ea typeface="Cambria Math" panose="02040503050406030204" pitchFamily="18" charset="0"/>
                      </a:rPr>
                      <m:t>𝑚𝑠𝑛</m:t>
                    </m:r>
                  </m:oMath>
                </a14:m>
                <a:endParaRPr lang="en-US" altLang="zh-CN" dirty="0"/>
              </a:p>
            </p:txBody>
          </p:sp>
        </mc:Choice>
        <mc:Fallback xmlns="">
          <p:sp>
            <p:nvSpPr>
              <p:cNvPr id="7" name="文本框 6">
                <a:extLst>
                  <a:ext uri="{FF2B5EF4-FFF2-40B4-BE49-F238E27FC236}">
                    <a16:creationId xmlns:a16="http://schemas.microsoft.com/office/drawing/2014/main" id="{93862BA1-7654-4C2D-83FA-44527FE986F0}"/>
                  </a:ext>
                </a:extLst>
              </p:cNvPr>
              <p:cNvSpPr txBox="1">
                <a:spLocks noRot="1" noChangeAspect="1" noMove="1" noResize="1" noEditPoints="1" noAdjustHandles="1" noChangeArrowheads="1" noChangeShapeType="1" noTextEdit="1"/>
              </p:cNvSpPr>
              <p:nvPr/>
            </p:nvSpPr>
            <p:spPr>
              <a:xfrm>
                <a:off x="243840" y="2144663"/>
                <a:ext cx="7203440" cy="3416320"/>
              </a:xfrm>
              <a:prstGeom prst="rect">
                <a:avLst/>
              </a:prstGeom>
              <a:blipFill>
                <a:blip r:embed="rId3"/>
                <a:stretch>
                  <a:fillRect l="-1269" t="-1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344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5CBB8-C7BF-4565-B04F-89637D1EEE17}"/>
              </a:ext>
            </a:extLst>
          </p:cNvPr>
          <p:cNvSpPr>
            <a:spLocks noGrp="1"/>
          </p:cNvSpPr>
          <p:nvPr>
            <p:ph type="title"/>
          </p:nvPr>
        </p:nvSpPr>
        <p:spPr>
          <a:xfrm>
            <a:off x="838200" y="365760"/>
            <a:ext cx="10515600" cy="1325563"/>
          </a:xfrm>
        </p:spPr>
        <p:txBody>
          <a:bodyPr/>
          <a:lstStyle/>
          <a:p>
            <a:r>
              <a:rPr lang="zh-CN" altLang="en-US" dirty="0"/>
              <a:t>电子压力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8AFA54-794B-4E6A-8DE1-07282DBDEC05}"/>
                  </a:ext>
                </a:extLst>
              </p:cNvPr>
              <p:cNvSpPr>
                <a:spLocks noGrp="1"/>
              </p:cNvSpPr>
              <p:nvPr>
                <p:ph idx="1"/>
              </p:nvPr>
            </p:nvSpPr>
            <p:spPr>
              <a:xfrm>
                <a:off x="838200" y="1825624"/>
                <a:ext cx="10515600" cy="5408295"/>
              </a:xfrm>
            </p:spPr>
            <p:txBody>
              <a:bodyPr>
                <a:normAutofit/>
              </a:bodyPr>
              <a:lstStyle/>
              <a:p>
                <a:r>
                  <a:rPr lang="zh-CN" altLang="en-US" dirty="0"/>
                  <a:t>上面是单个方向的电子压力，下面考虑整个立方体</a:t>
                </a:r>
                <a:endParaRPr lang="en-US" altLang="zh-CN" dirty="0"/>
              </a:p>
              <a:p>
                <a:r>
                  <a:rPr lang="zh-CN" altLang="en-US" dirty="0"/>
                  <a:t>则：</a:t>
                </a:r>
                <a:r>
                  <a:rPr lang="en-US" altLang="zh-CN" dirty="0"/>
                  <a:t>			</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2</m:t>
                            </m:r>
                            <m:r>
                              <a:rPr lang="en-US" altLang="zh-CN" i="1">
                                <a:latin typeface="Cambria Math" panose="02040503050406030204" pitchFamily="18" charset="0"/>
                              </a:rPr>
                              <m:t>𝑣</m:t>
                            </m:r>
                          </m:e>
                          <m:sup>
                            <m:r>
                              <a:rPr lang="en-US" altLang="zh-CN" i="1">
                                <a:latin typeface="Cambria Math" panose="02040503050406030204" pitchFamily="18" charset="0"/>
                              </a:rPr>
                              <m:t>2</m:t>
                            </m:r>
                          </m:sup>
                        </m:sSup>
                        <m:r>
                          <a:rPr lang="en-US" altLang="zh-CN" i="1">
                            <a:latin typeface="Cambria Math" panose="02040503050406030204" pitchFamily="18" charset="0"/>
                          </a:rPr>
                          <m:t>𝑠𝑚𝑛</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𝑚𝑛</m:t>
                        </m:r>
                      </m:num>
                      <m:den>
                        <m:r>
                          <a:rPr lang="en-US" altLang="zh-CN" b="0" i="1" smtClean="0">
                            <a:latin typeface="Cambria Math" panose="02040503050406030204" pitchFamily="18" charset="0"/>
                          </a:rPr>
                          <m:t>3</m:t>
                        </m:r>
                      </m:den>
                    </m:f>
                  </m:oMath>
                </a14:m>
                <a:endParaRPr lang="en-US" altLang="zh-CN" dirty="0"/>
              </a:p>
              <a:p>
                <a:endParaRPr lang="en-US" altLang="zh-CN" dirty="0"/>
              </a:p>
              <a:p>
                <a:pPr marL="457200" lvl="1"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𝑃</m:t>
                      </m:r>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𝐹</m:t>
                          </m:r>
                        </m:num>
                        <m:den>
                          <m:r>
                            <a:rPr lang="en-US" altLang="zh-CN" b="0" i="1" smtClean="0">
                              <a:latin typeface="Cambria Math" panose="02040503050406030204" pitchFamily="18" charset="0"/>
                              <a:ea typeface="Cambria Math" panose="02040503050406030204" pitchFamily="18" charset="0"/>
                            </a:rPr>
                            <m:t>𝑠</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𝑣</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𝑚𝑛</m:t>
                          </m:r>
                        </m:num>
                        <m:den>
                          <m:r>
                            <a:rPr lang="en-US" altLang="zh-CN" b="0" i="1" smtClean="0">
                              <a:latin typeface="Cambria Math" panose="02040503050406030204" pitchFamily="18" charset="0"/>
                              <a:ea typeface="Cambria Math" panose="02040503050406030204" pitchFamily="18" charset="0"/>
                            </a:rPr>
                            <m:t>3</m:t>
                          </m:r>
                        </m:den>
                      </m:f>
                    </m:oMath>
                  </m:oMathPara>
                </a14:m>
                <a:endParaRPr lang="en-US" altLang="zh-CN" dirty="0"/>
              </a:p>
              <a:p>
                <a:r>
                  <a:rPr lang="zh-CN" altLang="en-US" dirty="0"/>
                  <a:t>根据海森堡不确定性原理</a:t>
                </a:r>
                <a14:m>
                  <m:oMath xmlns:m="http://schemas.openxmlformats.org/officeDocument/2006/math">
                    <m:r>
                      <a:rPr lang="en-US" altLang="zh-CN" b="0" i="0" smtClean="0">
                        <a:latin typeface="Cambria Math" panose="02040503050406030204" pitchFamily="18" charset="0"/>
                      </a:rPr>
                      <m:t>:</m:t>
                    </m:r>
                  </m:oMath>
                </a14:m>
                <a:endParaRPr lang="en-US" altLang="zh-CN" b="0" i="0"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ℏ</m:t>
                          </m:r>
                        </m:num>
                        <m:den>
                          <m:r>
                            <a:rPr lang="en-US" altLang="zh-CN" i="1">
                              <a:latin typeface="Cambria Math" panose="02040503050406030204" pitchFamily="18" charset="0"/>
                              <a:ea typeface="Cambria Math" panose="02040503050406030204" pitchFamily="18" charset="0"/>
                            </a:rPr>
                            <m:t>2</m:t>
                          </m:r>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num>
                            <m:den>
                              <m:r>
                                <a:rPr lang="en-US" altLang="zh-CN" b="0" i="1" smtClean="0">
                                  <a:latin typeface="Cambria Math" panose="02040503050406030204" pitchFamily="18" charset="0"/>
                                  <a:ea typeface="Cambria Math" panose="02040503050406030204" pitchFamily="18" charset="0"/>
                                </a:rPr>
                                <m:t>𝑛</m:t>
                              </m:r>
                            </m:den>
                          </m:f>
                          <m:r>
                            <a:rPr lang="en-US" altLang="zh-CN" b="0" i="1" smtClean="0">
                              <a:latin typeface="Cambria Math" panose="02040503050406030204" pitchFamily="18" charset="0"/>
                              <a:ea typeface="Cambria Math" panose="02040503050406030204" pitchFamily="18" charset="0"/>
                            </a:rPr>
                            <m:t>)</m:t>
                          </m:r>
                        </m:e>
                        <m:sup>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3</m:t>
                              </m:r>
                            </m:den>
                          </m:f>
                        </m:sup>
                      </m:sSup>
                    </m:oMath>
                  </m:oMathPara>
                </a14:m>
                <a:endParaRPr lang="en-US" altLang="zh-CN" b="0" i="0" dirty="0">
                  <a:latin typeface="Cambria Math" panose="02040503050406030204" pitchFamily="18" charset="0"/>
                </a:endParaRPr>
              </a:p>
              <a:p>
                <a:pPr marL="0" indent="0" algn="ctr">
                  <a:buNone/>
                </a:pPr>
                <a:endParaRPr lang="en-US" altLang="zh-CN"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𝑚𝑣</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ℏ</m:t>
                          </m:r>
                        </m:num>
                        <m:den>
                          <m:r>
                            <a:rPr lang="en-US" altLang="zh-CN" i="1">
                              <a:latin typeface="Cambria Math" panose="02040503050406030204" pitchFamily="18" charset="0"/>
                              <a:ea typeface="Cambria Math" panose="02040503050406030204" pitchFamily="18" charset="0"/>
                            </a:rPr>
                            <m:t>2</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𝑛</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e>
                        <m:sup>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3</m:t>
                              </m:r>
                            </m:den>
                          </m:f>
                        </m:sup>
                      </m:sSup>
                    </m:oMath>
                  </m:oMathPara>
                </a14:m>
                <a:endParaRPr lang="en-US" altLang="zh-CN" dirty="0"/>
              </a:p>
              <a:p>
                <a:pPr marL="0" indent="0" algn="ctr">
                  <a:buNone/>
                </a:pPr>
                <a:endParaRPr lang="en-US" altLang="zh-CN" dirty="0"/>
              </a:p>
            </p:txBody>
          </p:sp>
        </mc:Choice>
        <mc:Fallback xmlns="">
          <p:sp>
            <p:nvSpPr>
              <p:cNvPr id="3" name="内容占位符 2">
                <a:extLst>
                  <a:ext uri="{FF2B5EF4-FFF2-40B4-BE49-F238E27FC236}">
                    <a16:creationId xmlns:a16="http://schemas.microsoft.com/office/drawing/2014/main" id="{E08AFA54-794B-4E6A-8DE1-07282DBDEC05}"/>
                  </a:ext>
                </a:extLst>
              </p:cNvPr>
              <p:cNvSpPr>
                <a:spLocks noGrp="1" noRot="1" noChangeAspect="1" noMove="1" noResize="1" noEditPoints="1" noAdjustHandles="1" noChangeArrowheads="1" noChangeShapeType="1" noTextEdit="1"/>
              </p:cNvSpPr>
              <p:nvPr>
                <p:ph idx="1"/>
              </p:nvPr>
            </p:nvSpPr>
            <p:spPr>
              <a:xfrm>
                <a:off x="838200" y="1825624"/>
                <a:ext cx="10515600" cy="5408295"/>
              </a:xfrm>
              <a:blipFill>
                <a:blip r:embed="rId4"/>
                <a:stretch>
                  <a:fillRect l="-1043" t="-2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880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924F1-A55C-4588-82FE-0ED0CC32882F}"/>
              </a:ext>
            </a:extLst>
          </p:cNvPr>
          <p:cNvSpPr>
            <a:spLocks noGrp="1"/>
          </p:cNvSpPr>
          <p:nvPr>
            <p:ph type="title"/>
          </p:nvPr>
        </p:nvSpPr>
        <p:spPr/>
        <p:txBody>
          <a:bodyPr/>
          <a:lstStyle/>
          <a:p>
            <a:r>
              <a:rPr lang="zh-CN" altLang="en-US" dirty="0"/>
              <a:t>电子压力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DCABFD-212F-40F7-A696-86F625D81519}"/>
                  </a:ext>
                </a:extLst>
              </p:cNvPr>
              <p:cNvSpPr>
                <a:spLocks noGrp="1"/>
              </p:cNvSpPr>
              <p:nvPr>
                <p:ph idx="1"/>
              </p:nvPr>
            </p:nvSpPr>
            <p:spPr/>
            <p:txBody>
              <a:bodyPr>
                <a:normAutofit/>
              </a:bodyPr>
              <a:lstStyle/>
              <a:p>
                <a:r>
                  <a:rPr lang="zh-CN" altLang="en-US" dirty="0"/>
                  <a:t>综上所述</a:t>
                </a:r>
                <a:r>
                  <a:rPr lang="en-US" altLang="zh-CN" dirty="0"/>
                  <a: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e>
                      <m:sup>
                        <m:f>
                          <m:fPr>
                            <m:ctrlPr>
                              <a:rPr lang="en-US" altLang="zh-CN" b="0" i="1" smtClean="0">
                                <a:latin typeface="Cambria Math" panose="02040503050406030204" pitchFamily="18" charset="0"/>
                              </a:rPr>
                            </m:ctrlPr>
                          </m:fPr>
                          <m:num>
                            <m:r>
                              <a:rPr lang="en-US" altLang="zh-CN" i="1">
                                <a:latin typeface="Cambria Math" panose="02040503050406030204" pitchFamily="18" charset="0"/>
                              </a:rPr>
                              <m:t>2</m:t>
                            </m:r>
                          </m:num>
                          <m:den>
                            <m:r>
                              <a:rPr lang="en-US" altLang="zh-CN" b="0" i="1" smtClean="0">
                                <a:latin typeface="Cambria Math" panose="02040503050406030204" pitchFamily="18" charset="0"/>
                              </a:rPr>
                              <m:t>3</m:t>
                            </m:r>
                          </m:den>
                        </m:f>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3</m:t>
                            </m:r>
                          </m:den>
                        </m:f>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ℏ</m:t>
                        </m:r>
                      </m:e>
                      <m:sup>
                        <m:r>
                          <a:rPr lang="en-US" altLang="zh-CN" b="0" i="1" smtClean="0">
                            <a:latin typeface="Cambria Math" panose="02040503050406030204" pitchFamily="18" charset="0"/>
                          </a:rPr>
                          <m:t>2</m:t>
                        </m:r>
                      </m:sup>
                    </m:sSup>
                  </m:oMath>
                </a14:m>
                <a:endParaRPr lang="en-US" altLang="zh-CN" dirty="0"/>
              </a:p>
              <a:p>
                <a:r>
                  <a:rPr lang="zh-CN" altLang="en-US" dirty="0"/>
                  <a:t>如果我们更加精确地考虑球体等情况</a:t>
                </a:r>
                <a:endParaRPr lang="en-US" altLang="zh-CN" dirty="0"/>
              </a:p>
              <a:p>
                <a:pPr marL="0" indent="0">
                  <a:buNone/>
                </a:pPr>
                <a:r>
                  <a:rPr lang="zh-CN" altLang="en-US" dirty="0"/>
                  <a:t>我们可以得到</a:t>
                </a:r>
                <a:r>
                  <a:rPr lang="en-US" altLang="zh-CN" dirty="0"/>
                  <a: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5</m:t>
                        </m:r>
                      </m:den>
                    </m:f>
                    <m:sSup>
                      <m:sSupPr>
                        <m:ctrlPr>
                          <a:rPr lang="en-US" altLang="zh-CN" i="1" smtClean="0">
                            <a:latin typeface="Cambria Math" panose="02040503050406030204" pitchFamily="18" charset="0"/>
                            <a:ea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3</m:t>
                            </m:r>
                          </m:num>
                          <m:den>
                            <m:r>
                              <a:rPr lang="en-US" altLang="zh-CN" i="1">
                                <a:latin typeface="Cambria Math" panose="02040503050406030204" pitchFamily="18" charset="0"/>
                                <a:ea typeface="Cambria Math" panose="02040503050406030204" pitchFamily="18" charset="0"/>
                              </a:rPr>
                              <m:t>8</m:t>
                            </m:r>
                            <m:r>
                              <a:rPr lang="zh-CN" altLang="en-US" i="1">
                                <a:latin typeface="Cambria Math" panose="02040503050406030204" pitchFamily="18" charset="0"/>
                                <a:ea typeface="Cambria Math" panose="02040503050406030204" pitchFamily="18" charset="0"/>
                              </a:rPr>
                              <m:t>𝜋</m:t>
                            </m:r>
                          </m:den>
                        </m:f>
                        <m:r>
                          <a:rPr lang="zh-CN" altLang="en-US" i="1">
                            <a:latin typeface="Cambria Math" panose="02040503050406030204" pitchFamily="18" charset="0"/>
                            <a:ea typeface="Cambria Math" panose="02040503050406030204" pitchFamily="18" charset="0"/>
                          </a:rPr>
                          <m:t>）</m:t>
                        </m:r>
                      </m:e>
                      <m:sup>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num>
                          <m:den>
                            <m:r>
                              <a:rPr lang="en-US" altLang="zh-CN" b="0" i="1" smtClean="0">
                                <a:latin typeface="Cambria Math" panose="02040503050406030204" pitchFamily="18" charset="0"/>
                                <a:ea typeface="Cambria Math" panose="02040503050406030204" pitchFamily="18" charset="0"/>
                              </a:rPr>
                              <m:t>3</m:t>
                            </m:r>
                          </m:den>
                        </m:f>
                      </m:sup>
                    </m:sSup>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𝑛</m:t>
                        </m:r>
                      </m:e>
                      <m:sup>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5</m:t>
                            </m:r>
                          </m:num>
                          <m:den>
                            <m:r>
                              <a:rPr lang="en-US" altLang="zh-CN" b="0" i="1" smtClean="0">
                                <a:latin typeface="Cambria Math" panose="02040503050406030204" pitchFamily="18" charset="0"/>
                                <a:ea typeface="Cambria Math" panose="02040503050406030204" pitchFamily="18" charset="0"/>
                              </a:rPr>
                              <m:t>3</m:t>
                            </m:r>
                          </m:den>
                        </m:f>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𝑚</m:t>
                        </m:r>
                      </m:e>
                      <m:sup>
                        <m:r>
                          <a:rPr lang="en-US" altLang="zh-CN" b="0" i="1" smtClean="0">
                            <a:latin typeface="Cambria Math" panose="02040503050406030204" pitchFamily="18" charset="0"/>
                            <a:ea typeface="Cambria Math" panose="02040503050406030204" pitchFamily="18" charset="0"/>
                          </a:rPr>
                          <m:t>−1</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h</m:t>
                        </m:r>
                      </m:e>
                      <m:sup>
                        <m:r>
                          <a:rPr lang="en-US" altLang="zh-CN" b="0" i="1" smtClean="0">
                            <a:latin typeface="Cambria Math" panose="02040503050406030204" pitchFamily="18" charset="0"/>
                            <a:ea typeface="Cambria Math" panose="02040503050406030204" pitchFamily="18" charset="0"/>
                          </a:rPr>
                          <m:t>2</m:t>
                        </m:r>
                      </m:sup>
                    </m:sSup>
                  </m:oMath>
                </a14:m>
                <a:endParaRPr lang="en-US" altLang="zh-CN" dirty="0"/>
              </a:p>
              <a:p>
                <a:pPr marL="0" indent="0">
                  <a:buNone/>
                </a:pPr>
                <a:r>
                  <a:rPr lang="zh-CN" altLang="en-US" dirty="0"/>
                  <a:t>很显然，电子密度</a:t>
                </a:r>
                <a:r>
                  <a:rPr lang="en-US" altLang="zh-CN" dirty="0"/>
                  <a:t>n</a:t>
                </a:r>
                <a:r>
                  <a:rPr lang="zh-CN" altLang="en-US" dirty="0"/>
                  <a:t>和物质密度</a:t>
                </a:r>
                <a14:m>
                  <m:oMath xmlns:m="http://schemas.openxmlformats.org/officeDocument/2006/math">
                    <m:r>
                      <a:rPr lang="zh-CN" altLang="en-US" i="1" smtClean="0">
                        <a:latin typeface="Cambria Math" panose="02040503050406030204" pitchFamily="18" charset="0"/>
                      </a:rPr>
                      <m:t>𝜌</m:t>
                    </m:r>
                  </m:oMath>
                </a14:m>
                <a:r>
                  <a:rPr lang="zh-CN" altLang="en-US" dirty="0"/>
                  <a:t>之间有一个明确的比例关系</a:t>
                </a:r>
                <a:endParaRPr lang="en-US" altLang="zh-CN" dirty="0"/>
              </a:p>
              <a:p>
                <a:pPr marL="0" indent="0">
                  <a:buNone/>
                </a:pPr>
                <a:r>
                  <a:rPr lang="zh-CN" altLang="en-US" dirty="0"/>
                  <a:t>相比于质子和中子的质量，我们可以忽略电子质量，所以</a:t>
                </a: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𝑍</m:t>
                          </m:r>
                        </m:num>
                        <m:den>
                          <m:r>
                            <a:rPr lang="en-US" altLang="zh-CN" b="0" i="1" smtClean="0">
                              <a:latin typeface="Cambria Math" panose="02040503050406030204" pitchFamily="18" charset="0"/>
                            </a:rPr>
                            <m:t>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𝑝</m:t>
                              </m:r>
                            </m:sub>
                          </m:sSub>
                        </m:den>
                      </m:f>
                      <m:r>
                        <a:rPr lang="zh-CN" altLang="en-US" b="0" i="1" smtClean="0">
                          <a:latin typeface="Cambria Math" panose="02040503050406030204" pitchFamily="18" charset="0"/>
                        </a:rPr>
                        <m:t>𝜌</m:t>
                      </m:r>
                    </m:oMath>
                  </m:oMathPara>
                </a14:m>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2EDCABFD-212F-40F7-A696-86F625D81519}"/>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2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9C2DE-9B6E-47F9-814F-88E8C1019120}"/>
              </a:ext>
            </a:extLst>
          </p:cNvPr>
          <p:cNvSpPr>
            <a:spLocks noGrp="1"/>
          </p:cNvSpPr>
          <p:nvPr>
            <p:ph type="title"/>
          </p:nvPr>
        </p:nvSpPr>
        <p:spPr/>
        <p:txBody>
          <a:bodyPr/>
          <a:lstStyle/>
          <a:p>
            <a:r>
              <a:rPr lang="zh-CN" altLang="en-US" dirty="0"/>
              <a:t>电子压力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B0DC1B5-BC9A-47BE-B9F9-FE10D301FB76}"/>
                  </a:ext>
                </a:extLst>
              </p:cNvPr>
              <p:cNvSpPr>
                <a:spLocks noGrp="1"/>
              </p:cNvSpPr>
              <p:nvPr>
                <p:ph idx="1"/>
              </p:nvPr>
            </p:nvSpPr>
            <p:spPr/>
            <p:txBody>
              <a:bodyPr/>
              <a:lstStyle/>
              <a:p>
                <a:r>
                  <a:rPr lang="zh-CN" altLang="en-US" dirty="0"/>
                  <a:t>若我们将电子密度和物质密度的关系式带入方程：</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5</m:t>
                          </m:r>
                        </m:den>
                      </m:f>
                      <m:sSup>
                        <m:sSupPr>
                          <m:ctrlPr>
                            <a:rPr lang="en-US" altLang="zh-CN" i="1" smtClean="0">
                              <a:latin typeface="Cambria Math" panose="02040503050406030204" pitchFamily="18" charset="0"/>
                              <a:ea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3</m:t>
                              </m:r>
                            </m:num>
                            <m:den>
                              <m:r>
                                <a:rPr lang="en-US" altLang="zh-CN" i="1">
                                  <a:latin typeface="Cambria Math" panose="02040503050406030204" pitchFamily="18" charset="0"/>
                                  <a:ea typeface="Cambria Math" panose="02040503050406030204" pitchFamily="18" charset="0"/>
                                </a:rPr>
                                <m:t>2</m:t>
                              </m:r>
                              <m:r>
                                <a:rPr lang="zh-CN" altLang="en-US" i="1">
                                  <a:latin typeface="Cambria Math" panose="02040503050406030204" pitchFamily="18" charset="0"/>
                                  <a:ea typeface="Cambria Math" panose="02040503050406030204" pitchFamily="18" charset="0"/>
                                </a:rPr>
                                <m:t>𝜋</m:t>
                              </m:r>
                            </m:den>
                          </m:f>
                          <m:r>
                            <a:rPr lang="zh-CN" altLang="en-US" i="1">
                              <a:latin typeface="Cambria Math" panose="02040503050406030204" pitchFamily="18" charset="0"/>
                              <a:ea typeface="Cambria Math" panose="02040503050406030204" pitchFamily="18" charset="0"/>
                            </a:rPr>
                            <m:t>）</m:t>
                          </m:r>
                        </m:e>
                        <m:sup>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num>
                            <m:den>
                              <m:r>
                                <a:rPr lang="en-US" altLang="zh-CN" b="0" i="1" smtClean="0">
                                  <a:latin typeface="Cambria Math" panose="02040503050406030204" pitchFamily="18" charset="0"/>
                                  <a:ea typeface="Cambria Math" panose="02040503050406030204" pitchFamily="18" charset="0"/>
                                </a:rPr>
                                <m:t>3</m:t>
                              </m:r>
                            </m:den>
                          </m:f>
                        </m:sup>
                      </m:sSup>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𝑛</m:t>
                          </m:r>
                        </m:e>
                        <m:sup>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5</m:t>
                              </m:r>
                            </m:num>
                            <m:den>
                              <m:r>
                                <a:rPr lang="en-US" altLang="zh-CN" b="0" i="1" smtClean="0">
                                  <a:latin typeface="Cambria Math" panose="02040503050406030204" pitchFamily="18" charset="0"/>
                                  <a:ea typeface="Cambria Math" panose="02040503050406030204" pitchFamily="18" charset="0"/>
                                </a:rPr>
                                <m:t>3</m:t>
                              </m:r>
                            </m:den>
                          </m:f>
                        </m:sup>
                      </m:sSup>
                      <m:sSup>
                        <m:sSupPr>
                          <m:ctrlPr>
                            <a:rPr lang="en-US" altLang="zh-CN" b="0" i="1" smtClean="0">
                              <a:latin typeface="Cambria Math" panose="02040503050406030204" pitchFamily="18" charset="0"/>
                              <a:ea typeface="Cambria Math" panose="02040503050406030204" pitchFamily="18" charset="0"/>
                            </a:rPr>
                          </m:ctrlPr>
                        </m:sSup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𝑒</m:t>
                              </m:r>
                            </m:sub>
                          </m:sSub>
                        </m:e>
                        <m:sup>
                          <m:r>
                            <a:rPr lang="en-US" altLang="zh-CN" b="0" i="1" smtClean="0">
                              <a:latin typeface="Cambria Math" panose="02040503050406030204" pitchFamily="18" charset="0"/>
                              <a:ea typeface="Cambria Math" panose="02040503050406030204" pitchFamily="18" charset="0"/>
                            </a:rPr>
                            <m:t>−1</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h</m:t>
                          </m:r>
                        </m:e>
                        <m:sup>
                          <m:r>
                            <a:rPr lang="en-US" altLang="zh-CN" b="0" i="1" smtClean="0">
                              <a:latin typeface="Cambria Math" panose="02040503050406030204" pitchFamily="18" charset="0"/>
                              <a:ea typeface="Cambria Math" panose="02040503050406030204" pitchFamily="18" charset="0"/>
                            </a:rPr>
                            <m:t>2</m:t>
                          </m:r>
                        </m:sup>
                      </m:sSup>
                    </m:oMath>
                  </m:oMathPara>
                </a14:m>
                <a:endParaRPr lang="en-US" altLang="zh-CN" dirty="0"/>
              </a:p>
              <a:p>
                <a:pPr marL="0" indent="0">
                  <a:buNone/>
                </a:pPr>
                <a:endParaRPr lang="en-US" altLang="zh-CN" dirty="0"/>
              </a:p>
              <a:p>
                <a:pPr marL="0" indent="0">
                  <a:buNone/>
                </a:pPr>
                <a:r>
                  <a:rPr lang="zh-CN" altLang="en-US" dirty="0"/>
                  <a:t>我们可以得到一个非常重要的比例关系：</a:t>
                </a:r>
                <a:endParaRPr lang="en-US" altLang="zh-CN" dirty="0"/>
              </a:p>
              <a:p>
                <a:pPr marL="0" indent="0">
                  <a:buNone/>
                </a:pPr>
                <a:endParaRPr lang="en-US" altLang="zh-CN" dirty="0"/>
              </a:p>
              <a:p>
                <a:pPr marL="0" indent="0" algn="ctr">
                  <a:buNone/>
                </a:pP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𝑁𝑅</m:t>
                        </m:r>
                      </m:sub>
                    </m:sSub>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𝜌</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3</m:t>
                            </m:r>
                          </m:den>
                        </m:f>
                      </m:sup>
                    </m:sSup>
                  </m:oMath>
                </a14:m>
                <a:r>
                  <a:rPr lang="en-US" altLang="zh-CN" dirty="0"/>
                  <a:t>,</a:t>
                </a:r>
                <a:r>
                  <a:rPr lang="zh-CN" altLang="en-US" dirty="0"/>
                  <a:t>其中</a:t>
                </a:r>
                <a14:m>
                  <m:oMath xmlns:m="http://schemas.openxmlformats.org/officeDocument/2006/math">
                    <m:r>
                      <a:rPr lang="en-US" altLang="zh-CN" b="0" i="1" smtClean="0">
                        <a:latin typeface="Cambria Math" panose="02040503050406030204" pitchFamily="18" charset="0"/>
                      </a:rPr>
                      <m:t>𝑘</m:t>
                    </m:r>
                  </m:oMath>
                </a14:m>
                <a:r>
                  <a:rPr lang="zh-CN" altLang="en-US" dirty="0"/>
                  <a:t>是一个纯粹的常量</a:t>
                </a:r>
              </a:p>
            </p:txBody>
          </p:sp>
        </mc:Choice>
        <mc:Fallback xmlns="">
          <p:sp>
            <p:nvSpPr>
              <p:cNvPr id="3" name="内容占位符 2">
                <a:extLst>
                  <a:ext uri="{FF2B5EF4-FFF2-40B4-BE49-F238E27FC236}">
                    <a16:creationId xmlns:a16="http://schemas.microsoft.com/office/drawing/2014/main" id="{7B0DC1B5-BC9A-47BE-B9F9-FE10D301FB76}"/>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2781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A899A-77E3-4B8F-A1A2-ED0C27EE5B96}"/>
              </a:ext>
            </a:extLst>
          </p:cNvPr>
          <p:cNvSpPr>
            <a:spLocks noGrp="1"/>
          </p:cNvSpPr>
          <p:nvPr>
            <p:ph type="title"/>
          </p:nvPr>
        </p:nvSpPr>
        <p:spPr/>
        <p:txBody>
          <a:bodyPr/>
          <a:lstStyle/>
          <a:p>
            <a:r>
              <a:rPr lang="zh-CN" altLang="en-US" dirty="0"/>
              <a:t>电子压力</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F9A032A-6AC3-4C33-88E3-7F76BEEB5C01}"/>
                  </a:ext>
                </a:extLst>
              </p:cNvPr>
              <p:cNvSpPr>
                <a:spLocks noGrp="1"/>
              </p:cNvSpPr>
              <p:nvPr>
                <p:ph idx="1"/>
              </p:nvPr>
            </p:nvSpPr>
            <p:spPr/>
            <p:txBody>
              <a:bodyPr>
                <a:normAutofit/>
              </a:bodyPr>
              <a:lstStyle/>
              <a:p>
                <a:r>
                  <a:rPr lang="zh-CN" altLang="en-US" dirty="0"/>
                  <a:t>我们的目光再次回到之前那个小立方体</a:t>
                </a:r>
                <a:endParaRPr lang="en-US" altLang="zh-CN" dirty="0"/>
              </a:p>
              <a:p>
                <a:r>
                  <a:rPr lang="zh-CN" altLang="en-US" dirty="0"/>
                  <a:t>显然，</a:t>
                </a:r>
                <a:r>
                  <a:rPr lang="en-US" altLang="zh-CN" dirty="0"/>
                  <a:t>				</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𝑃</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𝑈𝐺</m:t>
                        </m:r>
                      </m:sub>
                    </m:sSub>
                  </m:oMath>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𝑃</m:t>
                    </m:r>
                  </m:oMath>
                </a14:m>
                <a:r>
                  <a:rPr lang="zh-CN" altLang="en-US" dirty="0"/>
                  <a:t>只相关于密度，也就是相关于到球心的半径</a:t>
                </a:r>
                <a14:m>
                  <m:oMath xmlns:m="http://schemas.openxmlformats.org/officeDocument/2006/math">
                    <m:r>
                      <a:rPr lang="en-US" altLang="zh-CN" b="0" i="1" smtClean="0">
                        <a:latin typeface="Cambria Math" panose="02040503050406030204" pitchFamily="18" charset="0"/>
                      </a:rPr>
                      <m:t>𝑟</m:t>
                    </m:r>
                    <m:r>
                      <a:rPr lang="zh-CN" altLang="en-US" i="1">
                        <a:latin typeface="Cambria Math" panose="02040503050406030204" pitchFamily="18" charset="0"/>
                      </a:rPr>
                      <m:t>和</m:t>
                    </m:r>
                  </m:oMath>
                </a14:m>
                <a:r>
                  <a:rPr lang="zh-CN" altLang="en-US" dirty="0"/>
                  <a:t>立方体的 边长</a:t>
                </a:r>
                <a14:m>
                  <m:oMath xmlns:m="http://schemas.openxmlformats.org/officeDocument/2006/math">
                    <m:r>
                      <a:rPr lang="en-US" altLang="zh-CN" b="0" i="1" smtClean="0">
                        <a:latin typeface="Cambria Math" panose="02040503050406030204" pitchFamily="18" charset="0"/>
                      </a:rPr>
                      <m:t>𝑙</m:t>
                    </m:r>
                  </m:oMath>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𝑁𝑅</m:t>
                          </m:r>
                        </m:sub>
                      </m:sSub>
                      <m:d>
                        <m:dPr>
                          <m:begChr m:val="["/>
                          <m:endChr m:val="]"/>
                          <m:ctrlPr>
                            <a:rPr lang="en-US" altLang="zh-CN" sz="2800" b="0" i="1" smtClean="0">
                              <a:latin typeface="Cambria Math" panose="02040503050406030204" pitchFamily="18" charset="0"/>
                              <a:ea typeface="Cambria Math" panose="02040503050406030204" pitchFamily="18" charset="0"/>
                            </a:rPr>
                          </m:ctrlPr>
                        </m:dPr>
                        <m:e>
                          <m:sSup>
                            <m:sSupPr>
                              <m:ctrlPr>
                                <a:rPr lang="en-US" altLang="zh-CN" sz="2800" b="0" i="1" smtClean="0">
                                  <a:latin typeface="Cambria Math" panose="02040503050406030204" pitchFamily="18" charset="0"/>
                                  <a:ea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𝜌</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𝑟</m:t>
                                  </m:r>
                                </m:e>
                              </m:d>
                            </m:e>
                            <m:sup>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5</m:t>
                                  </m:r>
                                </m:num>
                                <m:den>
                                  <m:r>
                                    <a:rPr lang="en-US" altLang="zh-CN" sz="2800" b="0" i="1" smtClean="0">
                                      <a:latin typeface="Cambria Math" panose="02040503050406030204" pitchFamily="18" charset="0"/>
                                      <a:ea typeface="Cambria Math" panose="02040503050406030204" pitchFamily="18" charset="0"/>
                                    </a:rPr>
                                    <m:t>3</m:t>
                                  </m:r>
                                </m:den>
                              </m:f>
                            </m:sup>
                          </m:sSup>
                          <m:r>
                            <a:rPr lang="en-US" altLang="zh-CN" sz="2800" b="0" i="1" smtClean="0">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zh-CN" altLang="en-US" i="1">
                                  <a:latin typeface="Cambria Math" panose="02040503050406030204" pitchFamily="18" charset="0"/>
                                  <a:ea typeface="Cambria Math" panose="02040503050406030204" pitchFamily="18" charset="0"/>
                                </a:rPr>
                                <m:t>𝜌</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m:t>
                                  </m:r>
                                </m:e>
                              </m:d>
                            </m:e>
                            <m:sup>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5</m:t>
                                  </m:r>
                                </m:num>
                                <m:den>
                                  <m:r>
                                    <a:rPr lang="en-US" altLang="zh-CN" i="1">
                                      <a:latin typeface="Cambria Math" panose="02040503050406030204" pitchFamily="18" charset="0"/>
                                      <a:ea typeface="Cambria Math" panose="02040503050406030204" pitchFamily="18" charset="0"/>
                                    </a:rPr>
                                    <m:t>3</m:t>
                                  </m:r>
                                </m:den>
                              </m:f>
                            </m:sup>
                          </m:sSup>
                        </m:e>
                      </m:d>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𝑙</m:t>
                          </m:r>
                        </m:e>
                        <m:sup>
                          <m:r>
                            <a:rPr lang="en-US" altLang="zh-CN" sz="2800" b="0" i="1" smtClean="0">
                              <a:latin typeface="Cambria Math" panose="02040503050406030204" pitchFamily="18" charset="0"/>
                              <a:ea typeface="Cambria Math" panose="02040503050406030204" pitchFamily="18" charset="0"/>
                            </a:rPr>
                            <m:t>2</m:t>
                          </m:r>
                        </m:sup>
                      </m:sSup>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𝐺</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𝑚</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𝑟</m:t>
                          </m:r>
                          <m:r>
                            <a:rPr lang="en-US" altLang="zh-CN" sz="2800" b="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ea typeface="Cambria Math" panose="02040503050406030204" pitchFamily="18" charset="0"/>
                                </a:rPr>
                              </m:ctrlPr>
                            </m:sSupPr>
                            <m:e>
                              <m:r>
                                <m:rPr>
                                  <m:sty m:val="p"/>
                                </m:rPr>
                                <a:rPr lang="en-US" altLang="zh-CN" sz="2800" i="1">
                                  <a:latin typeface="Cambria Math" panose="02040503050406030204" pitchFamily="18" charset="0"/>
                                  <a:ea typeface="Cambria Math" panose="02040503050406030204" pitchFamily="18" charset="0"/>
                                </a:rPr>
                                <m:t>l</m:t>
                              </m:r>
                            </m:e>
                            <m:sup>
                              <m:r>
                                <a:rPr lang="en-US" altLang="zh-CN" sz="2800" i="1">
                                  <a:latin typeface="Cambria Math" panose="02040503050406030204" pitchFamily="18" charset="0"/>
                                  <a:ea typeface="Cambria Math" panose="02040503050406030204" pitchFamily="18" charset="0"/>
                                </a:rPr>
                                <m:t>3</m:t>
                              </m:r>
                            </m:sup>
                          </m:sSup>
                          <m:r>
                            <a:rPr lang="zh-CN" altLang="en-US" sz="2800" b="0" i="1" smtClean="0">
                              <a:latin typeface="Cambria Math" panose="02040503050406030204" pitchFamily="18" charset="0"/>
                              <a:ea typeface="Cambria Math" panose="02040503050406030204" pitchFamily="18" charset="0"/>
                            </a:rPr>
                            <m:t>𝜌</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𝑟</m:t>
                          </m:r>
                          <m:r>
                            <a:rPr lang="en-US" altLang="zh-CN" sz="2800" b="0" i="1" smtClean="0">
                              <a:latin typeface="Cambria Math" panose="02040503050406030204" pitchFamily="18" charset="0"/>
                              <a:ea typeface="Cambria Math" panose="02040503050406030204" pitchFamily="18" charset="0"/>
                            </a:rPr>
                            <m:t>)</m:t>
                          </m:r>
                        </m:num>
                        <m:den>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𝑟</m:t>
                              </m:r>
                            </m:e>
                            <m:sup>
                              <m:r>
                                <a:rPr lang="en-US" altLang="zh-CN" sz="2800" b="0" i="1" smtClean="0">
                                  <a:latin typeface="Cambria Math" panose="02040503050406030204" pitchFamily="18" charset="0"/>
                                  <a:ea typeface="Cambria Math" panose="02040503050406030204" pitchFamily="18" charset="0"/>
                                </a:rPr>
                                <m:t>2</m:t>
                              </m:r>
                            </m:sup>
                          </m:sSup>
                        </m:den>
                      </m:f>
                    </m:oMath>
                  </m:oMathPara>
                </a14:m>
                <a:endParaRPr lang="en-US" altLang="zh-CN" dirty="0"/>
              </a:p>
              <a:p>
                <a:r>
                  <a:rPr lang="zh-CN" altLang="en-US" dirty="0"/>
                  <a:t>这其中有许多我们无法处理的量，下面我们使用一些手段消去他们，叫做无量纲化</a:t>
                </a:r>
              </a:p>
            </p:txBody>
          </p:sp>
        </mc:Choice>
        <mc:Fallback>
          <p:sp>
            <p:nvSpPr>
              <p:cNvPr id="3" name="内容占位符 2">
                <a:extLst>
                  <a:ext uri="{FF2B5EF4-FFF2-40B4-BE49-F238E27FC236}">
                    <a16:creationId xmlns:a16="http://schemas.microsoft.com/office/drawing/2014/main" id="{0F9A032A-6AC3-4C33-88E3-7F76BEEB5C01}"/>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A5CFCF8-3C2F-43E2-A6E7-3B359266E5B6}"/>
              </a:ext>
            </a:extLst>
          </p:cNvPr>
          <p:cNvPicPr>
            <a:picLocks noChangeAspect="1"/>
          </p:cNvPicPr>
          <p:nvPr/>
        </p:nvPicPr>
        <p:blipFill>
          <a:blip r:embed="rId4"/>
          <a:stretch>
            <a:fillRect/>
          </a:stretch>
        </p:blipFill>
        <p:spPr>
          <a:xfrm>
            <a:off x="9385955" y="0"/>
            <a:ext cx="2595513" cy="2193272"/>
          </a:xfrm>
          <a:prstGeom prst="rect">
            <a:avLst/>
          </a:prstGeom>
        </p:spPr>
      </p:pic>
    </p:spTree>
    <p:extLst>
      <p:ext uri="{BB962C8B-B14F-4D97-AF65-F5344CB8AC3E}">
        <p14:creationId xmlns:p14="http://schemas.microsoft.com/office/powerpoint/2010/main" val="362835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F75C2-50AC-42C0-9EF9-75EDD1B2EBB1}"/>
              </a:ext>
            </a:extLst>
          </p:cNvPr>
          <p:cNvSpPr>
            <a:spLocks noGrp="1"/>
          </p:cNvSpPr>
          <p:nvPr>
            <p:ph type="title"/>
          </p:nvPr>
        </p:nvSpPr>
        <p:spPr/>
        <p:txBody>
          <a:bodyPr/>
          <a:lstStyle/>
          <a:p>
            <a:r>
              <a:rPr lang="zh-CN" altLang="en-US" dirty="0"/>
              <a:t>电子压力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ABCDA8-77E7-4A72-B7D2-0AE5FBE9202E}"/>
                  </a:ext>
                </a:extLst>
              </p:cNvPr>
              <p:cNvSpPr>
                <a:spLocks noGrp="1"/>
              </p:cNvSpPr>
              <p:nvPr>
                <p:ph idx="1"/>
              </p:nvPr>
            </p:nvSpPr>
            <p:spPr>
              <a:xfrm>
                <a:off x="838200" y="1480008"/>
                <a:ext cx="10515600" cy="4696955"/>
              </a:xfrm>
            </p:spPr>
            <p:txBody>
              <a:bodyPr/>
              <a:lstStyle/>
              <a:p>
                <a:r>
                  <a:rPr lang="zh-CN" altLang="en-US" dirty="0"/>
                  <a:t>令</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𝑅</m:t>
                        </m:r>
                      </m:den>
                    </m:f>
                    <m:r>
                      <a:rPr lang="zh-CN" altLang="en-US" i="1">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𝑙</m:t>
                        </m:r>
                      </m:num>
                      <m:den>
                        <m:r>
                          <a:rPr lang="en-US" altLang="zh-CN" b="0" i="1" smtClean="0">
                            <a:latin typeface="Cambria Math" panose="02040503050406030204" pitchFamily="18" charset="0"/>
                          </a:rPr>
                          <m:t>𝑅</m:t>
                        </m:r>
                      </m:den>
                    </m:f>
                    <m:r>
                      <a:rPr lang="zh-CN" altLang="en-US" i="1">
                        <a:latin typeface="Cambria Math" panose="02040503050406030204" pitchFamily="18" charset="0"/>
                      </a:rPr>
                      <m:t>，</m:t>
                    </m:r>
                    <m:r>
                      <a:rPr lang="zh-CN" altLang="en-US" i="1" smtClean="0">
                        <a:latin typeface="Cambria Math" panose="02040503050406030204" pitchFamily="18" charset="0"/>
                      </a:rPr>
                      <m:t>𝜌</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acc>
                      <m:accPr>
                        <m:chr m:val="̅"/>
                        <m:ctrlPr>
                          <a:rPr lang="zh-CN" altLang="en-US" i="1" dirty="0" smtClean="0">
                            <a:solidFill>
                              <a:srgbClr val="836967"/>
                            </a:solidFill>
                            <a:latin typeface="Cambria Math" panose="02040503050406030204" pitchFamily="18" charset="0"/>
                          </a:rPr>
                        </m:ctrlPr>
                      </m:accPr>
                      <m:e>
                        <m:r>
                          <a:rPr lang="zh-CN" altLang="en-US" i="1" dirty="0">
                            <a:latin typeface="Cambria Math" panose="02040503050406030204" pitchFamily="18" charset="0"/>
                          </a:rPr>
                          <m:t>𝜌</m:t>
                        </m:r>
                      </m:e>
                    </m:acc>
                    <m:r>
                      <a:rPr lang="zh-CN" altLang="en-US" i="1" dirty="0" smtClean="0">
                        <a:latin typeface="Cambria Math" panose="02040503050406030204" pitchFamily="18" charset="0"/>
                      </a:rPr>
                      <m:t>，</m:t>
                    </m:r>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𝑃</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h</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e>
                    </m:d>
                    <m:r>
                      <a:rPr lang="en-US" altLang="zh-CN" b="0" i="1" dirty="0" smtClean="0">
                        <a:latin typeface="Cambria Math" panose="02040503050406030204" pitchFamily="18" charset="0"/>
                      </a:rPr>
                      <m:t>𝑘</m:t>
                    </m:r>
                    <m:sSup>
                      <m:sSupPr>
                        <m:ctrlPr>
                          <a:rPr lang="en-US" altLang="zh-CN" i="1" dirty="0" smtClean="0">
                            <a:latin typeface="Cambria Math" panose="02040503050406030204" pitchFamily="18" charset="0"/>
                          </a:rPr>
                        </m:ctrlPr>
                      </m:sSupPr>
                      <m:e>
                        <m:acc>
                          <m:accPr>
                            <m:chr m:val="̅"/>
                            <m:ctrlPr>
                              <a:rPr lang="zh-CN" altLang="en-US" i="1" dirty="0">
                                <a:solidFill>
                                  <a:srgbClr val="836967"/>
                                </a:solidFill>
                                <a:latin typeface="Cambria Math" panose="02040503050406030204" pitchFamily="18" charset="0"/>
                              </a:rPr>
                            </m:ctrlPr>
                          </m:accPr>
                          <m:e>
                            <m:r>
                              <a:rPr lang="zh-CN" altLang="en-US" i="1" dirty="0">
                                <a:latin typeface="Cambria Math" panose="02040503050406030204" pitchFamily="18" charset="0"/>
                              </a:rPr>
                              <m:t>𝜌</m:t>
                            </m:r>
                          </m:e>
                        </m:acc>
                      </m:e>
                      <m:sup>
                        <m:f>
                          <m:fP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5</m:t>
                            </m:r>
                          </m:num>
                          <m:den>
                            <m:r>
                              <a:rPr lang="en-US" altLang="zh-CN" b="0" i="1" dirty="0" smtClean="0">
                                <a:latin typeface="Cambria Math" panose="02040503050406030204" pitchFamily="18" charset="0"/>
                              </a:rPr>
                              <m:t>3</m:t>
                            </m:r>
                          </m:den>
                        </m:f>
                      </m:sup>
                    </m:sSup>
                  </m:oMath>
                </a14:m>
                <a:r>
                  <a:rPr lang="en-US" altLang="zh-CN" dirty="0"/>
                  <a:t>,</a:t>
                </a:r>
                <a:r>
                  <a:rPr lang="zh-CN" altLang="en-US" dirty="0"/>
                  <a:t>而显然</a:t>
                </a:r>
                <a14:m>
                  <m:oMath xmlns:m="http://schemas.openxmlformats.org/officeDocument/2006/math">
                    <m:acc>
                      <m:accPr>
                        <m:chr m:val="̅"/>
                        <m:ctrlPr>
                          <a:rPr lang="zh-CN" altLang="en-US" i="1" dirty="0">
                            <a:solidFill>
                              <a:srgbClr val="836967"/>
                            </a:solidFill>
                            <a:latin typeface="Cambria Math" panose="02040503050406030204" pitchFamily="18" charset="0"/>
                          </a:rPr>
                        </m:ctrlPr>
                      </m:accPr>
                      <m:e>
                        <m:r>
                          <a:rPr lang="zh-CN" altLang="en-US" i="1" dirty="0">
                            <a:latin typeface="Cambria Math" panose="02040503050406030204" pitchFamily="18" charset="0"/>
                          </a:rPr>
                          <m:t>𝜌</m:t>
                        </m:r>
                      </m:e>
                    </m:acc>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𝑀</m:t>
                        </m:r>
                      </m:num>
                      <m:den>
                        <m:f>
                          <m:fPr>
                            <m:ctrlPr>
                              <a:rPr lang="en-US" altLang="zh-CN" i="1" dirty="0">
                                <a:latin typeface="Cambria Math" panose="02040503050406030204" pitchFamily="18" charset="0"/>
                              </a:rPr>
                            </m:ctrlPr>
                          </m:fPr>
                          <m:num>
                            <m:r>
                              <a:rPr lang="en-US" altLang="zh-CN" i="1" dirty="0">
                                <a:latin typeface="Cambria Math" panose="02040503050406030204" pitchFamily="18" charset="0"/>
                              </a:rPr>
                              <m:t>4</m:t>
                            </m:r>
                          </m:num>
                          <m:den>
                            <m:r>
                              <a:rPr lang="en-US" altLang="zh-CN" i="1" dirty="0">
                                <a:latin typeface="Cambria Math" panose="02040503050406030204" pitchFamily="18" charset="0"/>
                              </a:rPr>
                              <m:t>3</m:t>
                            </m:r>
                          </m:den>
                        </m:f>
                        <m:r>
                          <a:rPr lang="zh-CN" altLang="en-US" i="1" dirty="0">
                            <a:latin typeface="Cambria Math" panose="02040503050406030204" pitchFamily="18" charset="0"/>
                          </a:rPr>
                          <m:t>𝜋</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3</m:t>
                            </m:r>
                          </m:sup>
                        </m:sSup>
                      </m:den>
                    </m:f>
                  </m:oMath>
                </a14:m>
                <a:endParaRPr lang="en-US" altLang="zh-CN" dirty="0"/>
              </a:p>
              <a:p>
                <a:r>
                  <a:rPr lang="zh-CN" altLang="en-US" dirty="0"/>
                  <a:t>其中</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zh-CN" altLang="en-US" i="1">
                        <a:latin typeface="Cambria Math" panose="02040503050406030204" pitchFamily="18" charset="0"/>
                      </a:rPr>
                      <m:t>均</m:t>
                    </m:r>
                  </m:oMath>
                </a14:m>
                <a:r>
                  <a:rPr lang="zh-CN" altLang="en-US" dirty="0"/>
                  <a:t>是一个无量纲的参数，也就是他们与白矮星的半径无关</a:t>
                </a:r>
                <a:endParaRPr lang="en-US" altLang="zh-CN" dirty="0"/>
              </a:p>
              <a:p>
                <a:pPr>
                  <a:lnSpc>
                    <a:spcPct val="200000"/>
                  </a:lnSpc>
                </a:pPr>
                <a:r>
                  <a:rPr lang="zh-CN" altLang="en-US" dirty="0"/>
                  <a:t>将它们代入方程中并化简，我们可以得到：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4</m:t>
                                  </m:r>
                                  <m:r>
                                    <a:rPr lang="zh-CN" altLang="en-US" i="1">
                                      <a:latin typeface="Cambria Math" panose="02040503050406030204" pitchFamily="18" charset="0"/>
                                    </a:rPr>
                                    <m:t>𝜋</m:t>
                                  </m:r>
                                </m:den>
                              </m:f>
                            </m:e>
                          </m:d>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sup>
                      </m:s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𝑁𝑅</m:t>
                              </m:r>
                            </m:sub>
                          </m:sSub>
                        </m:num>
                        <m:den>
                          <m:r>
                            <a:rPr lang="en-US" altLang="zh-CN" b="0" i="1" smtClean="0">
                              <a:latin typeface="Cambria Math" panose="02040503050406030204" pitchFamily="18" charset="0"/>
                            </a:rPr>
                            <m:t>𝑏𝑔𝑓</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m:oMathPara>
                </a14:m>
                <a:endParaRPr lang="en-US" altLang="zh-CN" dirty="0"/>
              </a:p>
              <a:p>
                <a:pPr marL="0" indent="0">
                  <a:buNone/>
                </a:pPr>
                <a:r>
                  <a:rPr lang="zh-CN" altLang="en-US" dirty="0"/>
                  <a:t>这是一个非常关键的等式，它解释了在低速状态下，质量越大的白矮星半径越小，而若是没有相对论，白矮星不会存在质量上限。</a:t>
                </a:r>
              </a:p>
            </p:txBody>
          </p:sp>
        </mc:Choice>
        <mc:Fallback xmlns="">
          <p:sp>
            <p:nvSpPr>
              <p:cNvPr id="3" name="内容占位符 2">
                <a:extLst>
                  <a:ext uri="{FF2B5EF4-FFF2-40B4-BE49-F238E27FC236}">
                    <a16:creationId xmlns:a16="http://schemas.microsoft.com/office/drawing/2014/main" id="{48ABCDA8-77E7-4A72-B7D2-0AE5FBE9202E}"/>
                  </a:ext>
                </a:extLst>
              </p:cNvPr>
              <p:cNvSpPr>
                <a:spLocks noGrp="1" noRot="1" noChangeAspect="1" noMove="1" noResize="1" noEditPoints="1" noAdjustHandles="1" noChangeArrowheads="1" noChangeShapeType="1" noTextEdit="1"/>
              </p:cNvSpPr>
              <p:nvPr>
                <p:ph idx="1"/>
              </p:nvPr>
            </p:nvSpPr>
            <p:spPr>
              <a:xfrm>
                <a:off x="838200" y="1480008"/>
                <a:ext cx="10515600" cy="4696955"/>
              </a:xfrm>
              <a:blipFill>
                <a:blip r:embed="rId2"/>
                <a:stretch>
                  <a:fillRect l="-1217" t="-390" r="-812" b="-22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085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30750-75F5-4EC9-9614-86A844AC3AB3}"/>
              </a:ext>
            </a:extLst>
          </p:cNvPr>
          <p:cNvSpPr>
            <a:spLocks noGrp="1"/>
          </p:cNvSpPr>
          <p:nvPr>
            <p:ph type="title"/>
          </p:nvPr>
        </p:nvSpPr>
        <p:spPr/>
        <p:txBody>
          <a:bodyPr/>
          <a:lstStyle/>
          <a:p>
            <a:r>
              <a:rPr lang="zh-CN" altLang="en-US" dirty="0"/>
              <a:t>什么是白矮星</a:t>
            </a:r>
          </a:p>
        </p:txBody>
      </p:sp>
      <p:sp>
        <p:nvSpPr>
          <p:cNvPr id="5" name="文本框 4">
            <a:extLst>
              <a:ext uri="{FF2B5EF4-FFF2-40B4-BE49-F238E27FC236}">
                <a16:creationId xmlns:a16="http://schemas.microsoft.com/office/drawing/2014/main" id="{5EB0B735-7A20-4B04-83D2-7AB4983AE751}"/>
              </a:ext>
            </a:extLst>
          </p:cNvPr>
          <p:cNvSpPr txBox="1"/>
          <p:nvPr/>
        </p:nvSpPr>
        <p:spPr>
          <a:xfrm>
            <a:off x="967665" y="1413890"/>
            <a:ext cx="10182687" cy="954107"/>
          </a:xfrm>
          <a:prstGeom prst="rect">
            <a:avLst/>
          </a:prstGeom>
          <a:noFill/>
        </p:spPr>
        <p:txBody>
          <a:bodyPr wrap="square" rtlCol="0">
            <a:spAutoFit/>
          </a:bodyPr>
          <a:lstStyle/>
          <a:p>
            <a:r>
              <a:rPr lang="en-US" altLang="zh-CN" sz="2800" dirty="0"/>
              <a:t>	</a:t>
            </a:r>
            <a:r>
              <a:rPr lang="zh-CN" altLang="en-US" sz="2800" dirty="0"/>
              <a:t>在上世纪，天文学家们发现了一种天体，其拥有恒星的质量，却只有行星的体积大小，这意味着它的密度极其巨大。</a:t>
            </a:r>
          </a:p>
        </p:txBody>
      </p:sp>
      <p:pic>
        <p:nvPicPr>
          <p:cNvPr id="7" name="Picture 4">
            <a:extLst>
              <a:ext uri="{FF2B5EF4-FFF2-40B4-BE49-F238E27FC236}">
                <a16:creationId xmlns:a16="http://schemas.microsoft.com/office/drawing/2014/main" id="{CBC17F23-9B5F-494D-9CF2-819C901E9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665" y="3135540"/>
            <a:ext cx="476250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13E135FA-1AD9-4A94-B531-2FAF0F5B50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837" y="2892241"/>
            <a:ext cx="4580878" cy="3600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06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5F2BC-F488-449A-A111-DDF0E2807AF0}"/>
              </a:ext>
            </a:extLst>
          </p:cNvPr>
          <p:cNvSpPr>
            <a:spLocks noGrp="1"/>
          </p:cNvSpPr>
          <p:nvPr>
            <p:ph type="title"/>
          </p:nvPr>
        </p:nvSpPr>
        <p:spPr/>
        <p:txBody>
          <a:bodyPr/>
          <a:lstStyle/>
          <a:p>
            <a:r>
              <a:rPr lang="zh-CN" altLang="en-US" dirty="0"/>
              <a:t>电子压力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68E78F-9BF2-4288-80EA-9C40F0B09FC5}"/>
                  </a:ext>
                </a:extLst>
              </p:cNvPr>
              <p:cNvSpPr>
                <a:spLocks noGrp="1"/>
              </p:cNvSpPr>
              <p:nvPr>
                <p:ph idx="1"/>
              </p:nvPr>
            </p:nvSpPr>
            <p:spPr/>
            <p:txBody>
              <a:bodyPr>
                <a:normAutofit fontScale="92500" lnSpcReduction="10000"/>
              </a:bodyPr>
              <a:lstStyle/>
              <a:p>
                <a:r>
                  <a:rPr lang="zh-CN" altLang="en-US" dirty="0"/>
                  <a:t>然而，上述我们的计算没有考虑到相对论的情况</a:t>
                </a:r>
                <a:endParaRPr lang="en-US" altLang="zh-CN" dirty="0"/>
              </a:p>
              <a:p>
                <a:r>
                  <a:rPr lang="zh-CN" altLang="en-US" dirty="0"/>
                  <a:t>在相对论情况下，电子接近光速（可以视为就是光速），其质量会因为极高的速度而增大，所以我们需要重写一下公式</a:t>
                </a:r>
                <a:endParaRPr lang="en-US" altLang="zh-CN" dirty="0"/>
              </a:p>
              <a:p>
                <a:pPr marL="0" indent="0">
                  <a:lnSpc>
                    <a:spcPct val="2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𝑚𝑐</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ℏ</m:t>
                          </m:r>
                        </m:num>
                        <m:den>
                          <m:r>
                            <a:rPr lang="en-US" altLang="zh-CN" i="1">
                              <a:latin typeface="Cambria Math" panose="02040503050406030204" pitchFamily="18" charset="0"/>
                              <a:ea typeface="Cambria Math" panose="02040503050406030204" pitchFamily="18" charset="0"/>
                            </a:rPr>
                            <m:t>2</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𝑛</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e>
                        <m:sup>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3</m:t>
                              </m:r>
                            </m:den>
                          </m:f>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ℏ</m:t>
                          </m:r>
                        </m:num>
                        <m:den>
                          <m:r>
                            <a:rPr lang="en-US" altLang="zh-CN" i="1">
                              <a:latin typeface="Cambria Math" panose="02040503050406030204" pitchFamily="18" charset="0"/>
                              <a:ea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𝑐</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𝑛</m:t>
                              </m:r>
                            </m:num>
                            <m:den>
                              <m:r>
                                <a:rPr lang="en-US" altLang="zh-CN" i="1">
                                  <a:latin typeface="Cambria Math" panose="02040503050406030204" pitchFamily="18" charset="0"/>
                                  <a:ea typeface="Cambria Math" panose="02040503050406030204" pitchFamily="18" charset="0"/>
                                </a:rPr>
                                <m:t>2</m:t>
                              </m:r>
                            </m:den>
                          </m:f>
                          <m:r>
                            <a:rPr lang="en-US" altLang="zh-CN" i="1">
                              <a:latin typeface="Cambria Math" panose="02040503050406030204" pitchFamily="18" charset="0"/>
                              <a:ea typeface="Cambria Math" panose="02040503050406030204" pitchFamily="18" charset="0"/>
                            </a:rPr>
                            <m:t>)</m:t>
                          </m:r>
                        </m:e>
                        <m:sup>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1</m:t>
                              </m:r>
                            </m:num>
                            <m:den>
                              <m:r>
                                <a:rPr lang="en-US" altLang="zh-CN" i="1">
                                  <a:latin typeface="Cambria Math" panose="02040503050406030204" pitchFamily="18" charset="0"/>
                                  <a:ea typeface="Cambria Math" panose="02040503050406030204" pitchFamily="18" charset="0"/>
                                </a:rPr>
                                <m:t>3</m:t>
                              </m:r>
                            </m:den>
                          </m:f>
                        </m:sup>
                      </m:sSup>
                    </m:oMath>
                  </m:oMathPara>
                </a14:m>
                <a:endParaRPr lang="en-US" altLang="zh-CN" b="0" i="1" dirty="0">
                  <a:latin typeface="Cambria Math" panose="02040503050406030204" pitchFamily="18" charset="0"/>
                  <a:ea typeface="Cambria Math" panose="02040503050406030204" pitchFamily="18" charset="0"/>
                </a:endParaRPr>
              </a:p>
              <a:p>
                <a:pPr marL="0" indent="0">
                  <a:lnSpc>
                    <a:spcPct val="200000"/>
                  </a:lnSpc>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rPr>
                        <m:t>𝐹</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2</m:t>
                              </m:r>
                              <m:r>
                                <a:rPr lang="en-US" altLang="zh-CN" i="1">
                                  <a:latin typeface="Cambria Math" panose="02040503050406030204" pitchFamily="18" charset="0"/>
                                </a:rPr>
                                <m:t>𝑣</m:t>
                              </m:r>
                            </m:e>
                            <m:sup>
                              <m:r>
                                <a:rPr lang="en-US" altLang="zh-CN" i="1">
                                  <a:latin typeface="Cambria Math" panose="02040503050406030204" pitchFamily="18" charset="0"/>
                                </a:rPr>
                                <m:t>2</m:t>
                              </m:r>
                            </m:sup>
                          </m:sSup>
                          <m:r>
                            <a:rPr lang="en-US" altLang="zh-CN" i="1">
                              <a:latin typeface="Cambria Math" panose="02040503050406030204" pitchFamily="18" charset="0"/>
                            </a:rPr>
                            <m:t>𝑠𝑚𝑛</m:t>
                          </m:r>
                        </m:num>
                        <m:den>
                          <m:r>
                            <a:rPr lang="en-US" altLang="zh-CN" i="1">
                              <a:latin typeface="Cambria Math" panose="02040503050406030204" pitchFamily="18" charset="0"/>
                            </a:rPr>
                            <m:t>6</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i="1">
                                  <a:latin typeface="Cambria Math" panose="02040503050406030204" pitchFamily="18" charset="0"/>
                                </a:rPr>
                                <m:t>2</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2</m:t>
                              </m:r>
                            </m:sup>
                          </m:sSup>
                          <m:r>
                            <a:rPr lang="en-US" altLang="zh-CN" i="1">
                              <a:latin typeface="Cambria Math" panose="02040503050406030204" pitchFamily="18" charset="0"/>
                            </a:rPr>
                            <m:t>𝑚𝑛</m:t>
                          </m:r>
                        </m:num>
                        <m:den>
                          <m:r>
                            <a:rPr lang="en-US" altLang="zh-CN" i="1">
                              <a:latin typeface="Cambria Math" panose="02040503050406030204" pitchFamily="18" charset="0"/>
                            </a:rPr>
                            <m:t>3</m:t>
                          </m:r>
                        </m:den>
                      </m:f>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e>
                        <m:sup>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den>
                          </m:f>
                        </m:sup>
                      </m:sSup>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den>
                          </m:f>
                        </m:sup>
                      </m:sSup>
                    </m:oMath>
                  </m:oMathPara>
                </a14:m>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C868E78F-9BF2-4288-80EA-9C40F0B09FC5}"/>
                  </a:ext>
                </a:extLst>
              </p:cNvPr>
              <p:cNvSpPr>
                <a:spLocks noGrp="1" noRot="1" noChangeAspect="1" noMove="1" noResize="1" noEditPoints="1" noAdjustHandles="1" noChangeArrowheads="1" noChangeShapeType="1" noTextEdit="1"/>
              </p:cNvSpPr>
              <p:nvPr>
                <p:ph idx="1"/>
              </p:nvPr>
            </p:nvSpPr>
            <p:spPr>
              <a:blipFill>
                <a:blip r:embed="rId3"/>
                <a:stretch>
                  <a:fillRect l="-928"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4348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782CD-FA00-433E-8094-D07B91DDD650}"/>
              </a:ext>
            </a:extLst>
          </p:cNvPr>
          <p:cNvSpPr>
            <a:spLocks noGrp="1"/>
          </p:cNvSpPr>
          <p:nvPr>
            <p:ph type="title"/>
          </p:nvPr>
        </p:nvSpPr>
        <p:spPr/>
        <p:txBody>
          <a:bodyPr/>
          <a:lstStyle/>
          <a:p>
            <a:r>
              <a:rPr lang="zh-CN" altLang="en-US" dirty="0"/>
              <a:t>电子压力</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3E24A4-D144-4FA3-8CA5-1A7966044FCE}"/>
                  </a:ext>
                </a:extLst>
              </p:cNvPr>
              <p:cNvSpPr>
                <a:spLocks noGrp="1"/>
              </p:cNvSpPr>
              <p:nvPr>
                <p:ph idx="1"/>
              </p:nvPr>
            </p:nvSpPr>
            <p:spPr>
              <a:xfrm>
                <a:off x="545969" y="870170"/>
                <a:ext cx="11397792" cy="6619426"/>
              </a:xfrm>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e>
                        <m:sup>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den>
                          </m:f>
                        </m:sup>
                      </m:sSup>
                      <m:r>
                        <a:rPr lang="en-US" altLang="zh-CN" b="0" i="1" smtClean="0">
                          <a:latin typeface="Cambria Math" panose="02040503050406030204" pitchFamily="18" charset="0"/>
                        </a:rPr>
                        <m:t>𝑐</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den>
                          </m:f>
                        </m:sup>
                      </m:sSup>
                    </m:oMath>
                  </m:oMathPara>
                </a14:m>
                <a:endParaRPr lang="en-US" altLang="zh-CN" dirty="0"/>
              </a:p>
              <a:p>
                <a:pPr marL="0" indent="0">
                  <a:lnSpc>
                    <a:spcPct val="150000"/>
                  </a:lnSpc>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m:t>
                          </m:r>
                        </m:e>
                        <m:sup>
                          <m:f>
                            <m:fPr>
                              <m:ctrlPr>
                                <a:rPr lang="en-US" altLang="zh-CN" i="1">
                                  <a:latin typeface="Cambria Math" panose="02040503050406030204" pitchFamily="18" charset="0"/>
                                </a:rPr>
                              </m:ctrlPr>
                            </m:fPr>
                            <m:num>
                              <m:r>
                                <a:rPr lang="en-US" altLang="zh-CN" i="1">
                                  <a:latin typeface="Cambria Math" panose="02040503050406030204" pitchFamily="18" charset="0"/>
                                </a:rPr>
                                <m:t>4</m:t>
                              </m:r>
                            </m:num>
                            <m:den>
                              <m:r>
                                <a:rPr lang="en-US" altLang="zh-CN" i="1">
                                  <a:latin typeface="Cambria Math" panose="02040503050406030204" pitchFamily="18" charset="0"/>
                                </a:rPr>
                                <m:t>3</m:t>
                              </m:r>
                            </m:den>
                          </m:f>
                        </m:sup>
                      </m:sSup>
                      <m:r>
                        <a:rPr lang="en-US" altLang="zh-CN" i="1">
                          <a:latin typeface="Cambria Math" panose="02040503050406030204" pitchFamily="18" charset="0"/>
                        </a:rPr>
                        <m:t>𝑐</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f>
                            <m:fPr>
                              <m:ctrlPr>
                                <a:rPr lang="en-US" altLang="zh-CN" i="1">
                                  <a:latin typeface="Cambria Math" panose="02040503050406030204" pitchFamily="18" charset="0"/>
                                </a:rPr>
                              </m:ctrlPr>
                            </m:fPr>
                            <m:num>
                              <m:r>
                                <a:rPr lang="en-US" altLang="zh-CN" i="1">
                                  <a:latin typeface="Cambria Math" panose="02040503050406030204" pitchFamily="18" charset="0"/>
                                </a:rPr>
                                <m:t>4</m:t>
                              </m:r>
                            </m:num>
                            <m:den>
                              <m:r>
                                <a:rPr lang="en-US" altLang="zh-CN" i="1">
                                  <a:latin typeface="Cambria Math" panose="02040503050406030204" pitchFamily="18" charset="0"/>
                                </a:rPr>
                                <m:t>3</m:t>
                              </m:r>
                            </m:den>
                          </m:f>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𝑅</m:t>
                          </m:r>
                        </m:sub>
                      </m:sSub>
                      <m:sSup>
                        <m:sSupPr>
                          <m:ctrlPr>
                            <a:rPr lang="en-US" altLang="zh-CN" i="1">
                              <a:latin typeface="Cambria Math" panose="02040503050406030204" pitchFamily="18" charset="0"/>
                            </a:rPr>
                          </m:ctrlPr>
                        </m:sSupPr>
                        <m:e>
                          <m:r>
                            <a:rPr lang="zh-CN" altLang="en-US" i="1">
                              <a:latin typeface="Cambria Math" panose="02040503050406030204" pitchFamily="18" charset="0"/>
                            </a:rPr>
                            <m:t>𝜌</m:t>
                          </m:r>
                        </m:e>
                        <m:sup>
                          <m:f>
                            <m:fPr>
                              <m:ctrlPr>
                                <a:rPr lang="en-US" altLang="zh-CN" i="1">
                                  <a:latin typeface="Cambria Math" panose="02040503050406030204" pitchFamily="18" charset="0"/>
                                </a:rPr>
                              </m:ctrlPr>
                            </m:fPr>
                            <m:num>
                              <m:r>
                                <a:rPr lang="en-US" altLang="zh-CN" b="0" i="1" smtClean="0">
                                  <a:latin typeface="Cambria Math" panose="02040503050406030204" pitchFamily="18" charset="0"/>
                                </a:rPr>
                                <m:t>4</m:t>
                              </m:r>
                            </m:num>
                            <m:den>
                              <m:r>
                                <a:rPr lang="en-US" altLang="zh-CN" i="1">
                                  <a:latin typeface="Cambria Math" panose="02040503050406030204" pitchFamily="18" charset="0"/>
                                </a:rPr>
                                <m:t>3</m:t>
                              </m:r>
                            </m:den>
                          </m:f>
                        </m:sup>
                      </m:sSup>
                    </m:oMath>
                  </m:oMathPara>
                </a14:m>
                <a:endParaRPr lang="en-US" altLang="zh-CN" dirty="0"/>
              </a:p>
              <a:p>
                <a:r>
                  <a:rPr lang="zh-CN" altLang="en-US" dirty="0"/>
                  <a:t>当我们如法炮制，将其带入之前的平衡方程并无量纲化后可以得出：</a:t>
                </a:r>
                <a:endParaRPr lang="en-US" altLang="zh-CN" dirty="0"/>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h</m:t>
                      </m:r>
                      <m:sSup>
                        <m:sSupPr>
                          <m:ctrlPr>
                            <a:rPr lang="en-US" altLang="zh-CN" i="1" dirty="0">
                              <a:latin typeface="Cambria Math" panose="02040503050406030204" pitchFamily="18" charset="0"/>
                            </a:rPr>
                          </m:ctrlPr>
                        </m:sSupPr>
                        <m:e>
                          <m:acc>
                            <m:accPr>
                              <m:chr m:val="̅"/>
                              <m:ctrlPr>
                                <a:rPr lang="zh-CN" altLang="en-US" i="1" dirty="0">
                                  <a:solidFill>
                                    <a:srgbClr val="836967"/>
                                  </a:solidFill>
                                  <a:latin typeface="Cambria Math" panose="02040503050406030204" pitchFamily="18" charset="0"/>
                                </a:rPr>
                              </m:ctrlPr>
                            </m:accPr>
                            <m:e>
                              <m:r>
                                <a:rPr lang="zh-CN" altLang="en-US" i="1" dirty="0">
                                  <a:latin typeface="Cambria Math" panose="02040503050406030204" pitchFamily="18" charset="0"/>
                                </a:rPr>
                                <m:t>𝜌</m:t>
                              </m:r>
                            </m:e>
                          </m:acc>
                        </m:e>
                        <m:sup>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i="1" dirty="0">
                                  <a:latin typeface="Cambria Math" panose="02040503050406030204" pitchFamily="18" charset="0"/>
                                </a:rPr>
                                <m:t>3</m:t>
                              </m:r>
                            </m:den>
                          </m:f>
                        </m:sup>
                      </m:sSup>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𝐺𝑔𝑓</m:t>
                          </m:r>
                        </m:num>
                        <m:den>
                          <m:r>
                            <a:rPr lang="en-US" altLang="zh-CN" b="0" i="1" dirty="0" smtClean="0">
                              <a:latin typeface="Cambria Math" panose="02040503050406030204" pitchFamily="18" charset="0"/>
                            </a:rPr>
                            <m:t>𝑏𝑅</m:t>
                          </m:r>
                        </m:den>
                      </m:f>
                      <m:r>
                        <a:rPr lang="en-US" altLang="zh-CN" b="0" i="1" dirty="0" smtClean="0">
                          <a:latin typeface="Cambria Math" panose="02040503050406030204" pitchFamily="18" charset="0"/>
                        </a:rPr>
                        <m:t>𝑀</m:t>
                      </m:r>
                    </m:oMath>
                  </m:oMathPara>
                </a14:m>
                <a:endParaRPr lang="en-US" altLang="zh-CN"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𝑘</m:t>
                              </m:r>
                            </m:e>
                            <m:sub>
                              <m:r>
                                <a:rPr lang="en-US" altLang="zh-CN" b="0" i="1" smtClean="0">
                                  <a:latin typeface="Cambria Math" panose="02040503050406030204" pitchFamily="18" charset="0"/>
                                  <a:ea typeface="Cambria Math" panose="02040503050406030204" pitchFamily="18" charset="0"/>
                                </a:rPr>
                                <m:t>𝑅</m:t>
                              </m:r>
                            </m:sub>
                          </m:sSub>
                          <m:r>
                            <a:rPr lang="en-US" altLang="zh-CN" b="0" i="1" smtClean="0">
                              <a:latin typeface="Cambria Math" panose="02040503050406030204" pitchFamily="18" charset="0"/>
                              <a:ea typeface="Cambria Math" panose="02040503050406030204" pitchFamily="18" charset="0"/>
                            </a:rPr>
                            <m:t>h𝑏</m:t>
                          </m:r>
                        </m:num>
                        <m:den>
                          <m:r>
                            <a:rPr lang="en-US" altLang="zh-CN" b="0" i="1" smtClean="0">
                              <a:latin typeface="Cambria Math" panose="02040503050406030204" pitchFamily="18" charset="0"/>
                              <a:ea typeface="Cambria Math" panose="02040503050406030204" pitchFamily="18" charset="0"/>
                            </a:rPr>
                            <m:t>𝐺𝑔𝑓</m:t>
                          </m:r>
                        </m:den>
                      </m:f>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4</m:t>
                              </m:r>
                            </m:num>
                            <m:den>
                              <m:r>
                                <a:rPr lang="en-US" altLang="zh-CN" i="1">
                                  <a:latin typeface="Cambria Math" panose="02040503050406030204" pitchFamily="18" charset="0"/>
                                  <a:ea typeface="Cambria Math" panose="02040503050406030204" pitchFamily="18" charset="0"/>
                                </a:rPr>
                                <m:t>3</m:t>
                              </m:r>
                            </m:den>
                          </m:f>
                          <m:r>
                            <a:rPr lang="zh-CN" altLang="en-US" i="1">
                              <a:latin typeface="Cambria Math" panose="02040503050406030204" pitchFamily="18" charset="0"/>
                              <a:ea typeface="Cambria Math" panose="02040503050406030204" pitchFamily="18" charset="0"/>
                            </a:rPr>
                            <m:t>𝜋</m:t>
                          </m:r>
                          <m:r>
                            <a:rPr lang="en-US" altLang="zh-CN" i="1">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3</m:t>
                              </m:r>
                            </m:den>
                          </m:f>
                        </m:sup>
                      </m:sSup>
                    </m:oMath>
                  </m:oMathPara>
                </a14:m>
                <a:endParaRPr lang="en-US" altLang="zh-CN" dirty="0">
                  <a:ea typeface="Cambria Math" panose="02040503050406030204" pitchFamily="18" charset="0"/>
                </a:endParaRPr>
              </a:p>
              <a:p>
                <a:r>
                  <a:rPr lang="zh-CN" altLang="en-US" dirty="0"/>
                  <a:t>显然这是一个常数。</a:t>
                </a:r>
                <a:endParaRPr lang="en-US" altLang="zh-CN" dirty="0"/>
              </a:p>
            </p:txBody>
          </p:sp>
        </mc:Choice>
        <mc:Fallback xmlns="">
          <p:sp>
            <p:nvSpPr>
              <p:cNvPr id="3" name="内容占位符 2">
                <a:extLst>
                  <a:ext uri="{FF2B5EF4-FFF2-40B4-BE49-F238E27FC236}">
                    <a16:creationId xmlns:a16="http://schemas.microsoft.com/office/drawing/2014/main" id="{393E24A4-D144-4FA3-8CA5-1A7966044FCE}"/>
                  </a:ext>
                </a:extLst>
              </p:cNvPr>
              <p:cNvSpPr>
                <a:spLocks noGrp="1" noRot="1" noChangeAspect="1" noMove="1" noResize="1" noEditPoints="1" noAdjustHandles="1" noChangeArrowheads="1" noChangeShapeType="1" noTextEdit="1"/>
              </p:cNvSpPr>
              <p:nvPr>
                <p:ph idx="1"/>
              </p:nvPr>
            </p:nvSpPr>
            <p:spPr>
              <a:xfrm>
                <a:off x="545969" y="870170"/>
                <a:ext cx="11397792" cy="6619426"/>
              </a:xfrm>
              <a:blipFill>
                <a:blip r:embed="rId2"/>
                <a:stretch>
                  <a:fillRect l="-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15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5F12-325A-464F-89DD-6634A806117C}"/>
              </a:ext>
            </a:extLst>
          </p:cNvPr>
          <p:cNvSpPr>
            <a:spLocks noGrp="1"/>
          </p:cNvSpPr>
          <p:nvPr>
            <p:ph type="title"/>
          </p:nvPr>
        </p:nvSpPr>
        <p:spPr/>
        <p:txBody>
          <a:bodyPr/>
          <a:lstStyle/>
          <a:p>
            <a:r>
              <a:rPr lang="zh-CN" altLang="en-US" dirty="0"/>
              <a:t>钱德拉塞卡极限</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F5D4E3-D0F7-41D1-AC73-6B5585C18D45}"/>
                  </a:ext>
                </a:extLst>
              </p:cNvPr>
              <p:cNvSpPr>
                <a:spLocks noGrp="1"/>
              </p:cNvSpPr>
              <p:nvPr>
                <p:ph idx="1"/>
              </p:nvPr>
            </p:nvSpPr>
            <p:spPr>
              <a:xfrm>
                <a:off x="838200" y="1690688"/>
                <a:ext cx="10515600" cy="4351338"/>
              </a:xfrm>
            </p:spPr>
            <p:txBody>
              <a:bodyPr/>
              <a:lstStyle/>
              <a:p>
                <a:r>
                  <a:rPr lang="zh-CN" altLang="en-US" dirty="0"/>
                  <a:t>上面我们只是证明了这个极限的存在，由于证明它的过程涉及到大量的高等数学，我们直接给出上述的计算结果：</a:t>
                </a:r>
                <a:endParaRPr lang="en-US" altLang="zh-CN" dirty="0"/>
              </a:p>
              <a:p>
                <a:endParaRPr lang="en-US" altLang="zh-CN" dirty="0"/>
              </a:p>
              <a:p>
                <a:endParaRPr lang="en-US" altLang="zh-CN" dirty="0"/>
              </a:p>
              <a:p>
                <a:pPr marL="0" indent="0" algn="ctr">
                  <a:buNone/>
                </a:pPr>
                <a14:m>
                  <m:oMathPara xmlns:m="http://schemas.openxmlformats.org/officeDocument/2006/math">
                    <m:oMathParaPr>
                      <m:jc m:val="centerGroup"/>
                    </m:oMathParaPr>
                    <m:oMath xmlns:m="http://schemas.openxmlformats.org/officeDocument/2006/math">
                      <m:r>
                        <a:rPr lang="en-US" altLang="zh-CN" sz="4800" b="0" i="1" smtClean="0">
                          <a:latin typeface="Cambria Math" panose="02040503050406030204" pitchFamily="18" charset="0"/>
                        </a:rPr>
                        <m:t>𝑀</m:t>
                      </m:r>
                      <m:r>
                        <a:rPr lang="en-US" altLang="zh-CN" sz="4800" b="0" i="1" smtClean="0">
                          <a:latin typeface="Cambria Math" panose="02040503050406030204" pitchFamily="18" charset="0"/>
                        </a:rPr>
                        <m:t>=1.435</m:t>
                      </m:r>
                      <m:sSub>
                        <m:sSubPr>
                          <m:ctrlPr>
                            <a:rPr lang="en-US" altLang="zh-CN" sz="4800" b="0" i="1" smtClean="0">
                              <a:latin typeface="Cambria Math" panose="02040503050406030204" pitchFamily="18" charset="0"/>
                            </a:rPr>
                          </m:ctrlPr>
                        </m:sSubPr>
                        <m:e>
                          <m:r>
                            <a:rPr lang="en-US" altLang="zh-CN" sz="4800" b="0" i="1" smtClean="0">
                              <a:latin typeface="Cambria Math" panose="02040503050406030204" pitchFamily="18" charset="0"/>
                            </a:rPr>
                            <m:t>𝑀</m:t>
                          </m:r>
                        </m:e>
                        <m:sub>
                          <m:r>
                            <a:rPr lang="en-US" altLang="zh-CN" sz="4800" i="1">
                              <a:latin typeface="Cambria Math" panose="02040503050406030204" pitchFamily="18" charset="0"/>
                              <a:ea typeface="Cambria Math" panose="02040503050406030204" pitchFamily="18" charset="0"/>
                            </a:rPr>
                            <m:t>⨀</m:t>
                          </m:r>
                        </m:sub>
                      </m:sSub>
                    </m:oMath>
                  </m:oMathPara>
                </a14:m>
                <a:endParaRPr lang="en-US" altLang="zh-CN" sz="4800" dirty="0"/>
              </a:p>
              <a:p>
                <a:endParaRPr lang="en-US" altLang="zh-CN" dirty="0"/>
              </a:p>
            </p:txBody>
          </p:sp>
        </mc:Choice>
        <mc:Fallback xmlns="">
          <p:sp>
            <p:nvSpPr>
              <p:cNvPr id="3" name="内容占位符 2">
                <a:extLst>
                  <a:ext uri="{FF2B5EF4-FFF2-40B4-BE49-F238E27FC236}">
                    <a16:creationId xmlns:a16="http://schemas.microsoft.com/office/drawing/2014/main" id="{BBF5D4E3-D0F7-41D1-AC73-6B5585C18D45}"/>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527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0763D-C0EB-4541-AFCB-318B3F30BB9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E862BF5-359F-436A-A9C4-0AF3A37DACAD}"/>
              </a:ext>
            </a:extLst>
          </p:cNvPr>
          <p:cNvSpPr>
            <a:spLocks noGrp="1"/>
          </p:cNvSpPr>
          <p:nvPr>
            <p:ph idx="1"/>
          </p:nvPr>
        </p:nvSpPr>
        <p:spPr/>
        <p:txBody>
          <a:bodyPr/>
          <a:lstStyle/>
          <a:p>
            <a:pPr marL="514350" indent="-514350">
              <a:buFont typeface="+mj-lt"/>
              <a:buAutoNum type="arabicPeriod"/>
            </a:pPr>
            <a:r>
              <a:rPr lang="zh-CN" altLang="en-US" dirty="0"/>
              <a:t>了解了白矮星</a:t>
            </a:r>
            <a:endParaRPr lang="en-US" altLang="zh-CN" dirty="0"/>
          </a:p>
          <a:p>
            <a:pPr marL="514350" indent="-514350">
              <a:buFont typeface="+mj-lt"/>
              <a:buAutoNum type="arabicPeriod"/>
            </a:pPr>
            <a:r>
              <a:rPr lang="zh-CN" altLang="en-US" dirty="0"/>
              <a:t>了解了对于大质量天体的物理分析手段</a:t>
            </a:r>
            <a:endParaRPr lang="en-US" altLang="zh-CN" dirty="0"/>
          </a:p>
          <a:p>
            <a:pPr marL="514350" indent="-514350">
              <a:buFont typeface="+mj-lt"/>
              <a:buAutoNum type="arabicPeriod"/>
            </a:pPr>
            <a:r>
              <a:rPr lang="zh-CN" altLang="en-US" dirty="0"/>
              <a:t>方法：建立模型；无量纲化</a:t>
            </a:r>
            <a:endParaRPr lang="en-US" altLang="zh-CN" dirty="0"/>
          </a:p>
          <a:p>
            <a:pPr marL="514350" indent="-514350">
              <a:buFont typeface="+mj-lt"/>
              <a:buAutoNum type="arabicPeriod"/>
            </a:pPr>
            <a:r>
              <a:rPr lang="zh-CN" altLang="en-US" dirty="0"/>
              <a:t>数学基础是物理的先决条件</a:t>
            </a:r>
            <a:endParaRPr lang="en-US" altLang="zh-CN" dirty="0"/>
          </a:p>
          <a:p>
            <a:pPr marL="514350" indent="-514350">
              <a:buFont typeface="+mj-lt"/>
              <a:buAutoNum type="arabicPeriod"/>
            </a:pPr>
            <a:r>
              <a:rPr lang="zh-CN" altLang="en-US"/>
              <a:t>退</a:t>
            </a:r>
            <a:r>
              <a:rPr lang="zh-CN" altLang="en-US" dirty="0"/>
              <a:t>选罢（悲</a:t>
            </a:r>
            <a:endParaRPr lang="en-US" altLang="zh-CN" dirty="0"/>
          </a:p>
          <a:p>
            <a:pPr marL="514350" indent="-514350">
              <a:buFont typeface="+mj-lt"/>
              <a:buAutoNum type="arabicPeriod"/>
            </a:pPr>
            <a:endParaRPr lang="zh-CN" altLang="en-US" dirty="0"/>
          </a:p>
        </p:txBody>
      </p:sp>
      <p:pic>
        <p:nvPicPr>
          <p:cNvPr id="4" name="图片 3">
            <a:extLst>
              <a:ext uri="{FF2B5EF4-FFF2-40B4-BE49-F238E27FC236}">
                <a16:creationId xmlns:a16="http://schemas.microsoft.com/office/drawing/2014/main" id="{9F9C679E-6EAB-4C7A-BF02-3D516183D037}"/>
              </a:ext>
            </a:extLst>
          </p:cNvPr>
          <p:cNvPicPr>
            <a:picLocks noChangeAspect="1"/>
          </p:cNvPicPr>
          <p:nvPr/>
        </p:nvPicPr>
        <p:blipFill>
          <a:blip r:embed="rId2"/>
          <a:stretch>
            <a:fillRect/>
          </a:stretch>
        </p:blipFill>
        <p:spPr>
          <a:xfrm>
            <a:off x="8118147" y="1506033"/>
            <a:ext cx="1940252" cy="1176780"/>
          </a:xfrm>
          <a:prstGeom prst="rect">
            <a:avLst/>
          </a:prstGeom>
        </p:spPr>
      </p:pic>
      <p:pic>
        <p:nvPicPr>
          <p:cNvPr id="5" name="图片 4">
            <a:extLst>
              <a:ext uri="{FF2B5EF4-FFF2-40B4-BE49-F238E27FC236}">
                <a16:creationId xmlns:a16="http://schemas.microsoft.com/office/drawing/2014/main" id="{3B7CF7E5-A06F-47D2-A5C9-D07E8D09A1C1}"/>
              </a:ext>
            </a:extLst>
          </p:cNvPr>
          <p:cNvPicPr>
            <a:picLocks noChangeAspect="1"/>
          </p:cNvPicPr>
          <p:nvPr/>
        </p:nvPicPr>
        <p:blipFill>
          <a:blip r:embed="rId3"/>
          <a:stretch>
            <a:fillRect/>
          </a:stretch>
        </p:blipFill>
        <p:spPr>
          <a:xfrm>
            <a:off x="9926424" y="1433796"/>
            <a:ext cx="1563570" cy="1321255"/>
          </a:xfrm>
          <a:prstGeom prst="rect">
            <a:avLst/>
          </a:prstGeom>
        </p:spPr>
      </p:pic>
    </p:spTree>
    <p:extLst>
      <p:ext uri="{BB962C8B-B14F-4D97-AF65-F5344CB8AC3E}">
        <p14:creationId xmlns:p14="http://schemas.microsoft.com/office/powerpoint/2010/main" val="957029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47DB75D-A5EA-4EAF-B50C-4DD5766F427E}"/>
              </a:ext>
            </a:extLst>
          </p:cNvPr>
          <p:cNvSpPr>
            <a:spLocks noGrp="1"/>
          </p:cNvSpPr>
          <p:nvPr>
            <p:ph type="title"/>
          </p:nvPr>
        </p:nvSpPr>
        <p:spPr>
          <a:xfrm>
            <a:off x="838200" y="2962422"/>
            <a:ext cx="10515600" cy="933156"/>
          </a:xfrm>
        </p:spPr>
        <p:txBody>
          <a:bodyPr/>
          <a:lstStyle/>
          <a:p>
            <a:pPr algn="ctr"/>
            <a:r>
              <a:rPr lang="zh-CN" altLang="en-US" dirty="0"/>
              <a:t>谢谢大家</a:t>
            </a:r>
          </a:p>
        </p:txBody>
      </p:sp>
      <p:sp>
        <p:nvSpPr>
          <p:cNvPr id="5" name="文本占位符 4">
            <a:extLst>
              <a:ext uri="{FF2B5EF4-FFF2-40B4-BE49-F238E27FC236}">
                <a16:creationId xmlns:a16="http://schemas.microsoft.com/office/drawing/2014/main" id="{491A600C-07BE-4EBC-822A-FD7784E9A3E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9053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EF70545-E6EF-452F-A324-BA181FF21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6844" y="227460"/>
            <a:ext cx="5715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BC76AC0B-8898-4A7C-8202-B1B3E2CEE7CC}"/>
              </a:ext>
            </a:extLst>
          </p:cNvPr>
          <p:cNvSpPr>
            <a:spLocks noGrp="1"/>
          </p:cNvSpPr>
          <p:nvPr>
            <p:ph type="title"/>
          </p:nvPr>
        </p:nvSpPr>
        <p:spPr>
          <a:xfrm>
            <a:off x="838200" y="2766218"/>
            <a:ext cx="10515600" cy="1325563"/>
          </a:xfrm>
        </p:spPr>
        <p:txBody>
          <a:bodyPr>
            <a:normAutofit fontScale="90000"/>
          </a:bodyPr>
          <a:lstStyle/>
          <a:p>
            <a:r>
              <a:rPr lang="zh-CN" altLang="en-US" dirty="0"/>
              <a:t>名</a:t>
            </a:r>
            <a:br>
              <a:rPr lang="en-US" altLang="zh-CN" dirty="0"/>
            </a:br>
            <a:r>
              <a:rPr lang="zh-CN" altLang="en-US" dirty="0"/>
              <a:t>字</a:t>
            </a:r>
            <a:br>
              <a:rPr lang="en-US" altLang="zh-CN" dirty="0"/>
            </a:br>
            <a:r>
              <a:rPr lang="zh-CN" altLang="en-US" dirty="0"/>
              <a:t>由</a:t>
            </a:r>
            <a:br>
              <a:rPr lang="en-US" altLang="zh-CN" dirty="0"/>
            </a:br>
            <a:r>
              <a:rPr lang="zh-CN" altLang="en-US" dirty="0"/>
              <a:t>来</a:t>
            </a:r>
          </a:p>
        </p:txBody>
      </p:sp>
      <p:sp>
        <p:nvSpPr>
          <p:cNvPr id="5" name="箭头: 右 4">
            <a:extLst>
              <a:ext uri="{FF2B5EF4-FFF2-40B4-BE49-F238E27FC236}">
                <a16:creationId xmlns:a16="http://schemas.microsoft.com/office/drawing/2014/main" id="{03082E89-083C-452F-8120-97652B296E2A}"/>
              </a:ext>
            </a:extLst>
          </p:cNvPr>
          <p:cNvSpPr/>
          <p:nvPr/>
        </p:nvSpPr>
        <p:spPr>
          <a:xfrm rot="5400000">
            <a:off x="7226052" y="2893720"/>
            <a:ext cx="4856087" cy="382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BB8DE047-B1EC-408F-841E-DF0A63E8174D}"/>
              </a:ext>
            </a:extLst>
          </p:cNvPr>
          <p:cNvSpPr/>
          <p:nvPr/>
        </p:nvSpPr>
        <p:spPr>
          <a:xfrm rot="10800000">
            <a:off x="3818506" y="6248061"/>
            <a:ext cx="4856087" cy="382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8CEAD41-2EE1-4D1A-B3CD-6892B45A3C15}"/>
              </a:ext>
            </a:extLst>
          </p:cNvPr>
          <p:cNvSpPr txBox="1"/>
          <p:nvPr/>
        </p:nvSpPr>
        <p:spPr>
          <a:xfrm>
            <a:off x="9978829" y="5015853"/>
            <a:ext cx="595035" cy="584775"/>
          </a:xfrm>
          <a:prstGeom prst="rect">
            <a:avLst/>
          </a:prstGeom>
          <a:noFill/>
        </p:spPr>
        <p:txBody>
          <a:bodyPr wrap="none" rtlCol="0">
            <a:spAutoFit/>
          </a:bodyPr>
          <a:lstStyle/>
          <a:p>
            <a:r>
              <a:rPr lang="zh-CN" altLang="en-US" sz="3200" dirty="0"/>
              <a:t>矮</a:t>
            </a:r>
          </a:p>
        </p:txBody>
      </p:sp>
      <p:sp>
        <p:nvSpPr>
          <p:cNvPr id="11" name="文本框 10">
            <a:extLst>
              <a:ext uri="{FF2B5EF4-FFF2-40B4-BE49-F238E27FC236}">
                <a16:creationId xmlns:a16="http://schemas.microsoft.com/office/drawing/2014/main" id="{64712D1E-6C72-4A54-83E4-CAC21A684196}"/>
              </a:ext>
            </a:extLst>
          </p:cNvPr>
          <p:cNvSpPr txBox="1"/>
          <p:nvPr/>
        </p:nvSpPr>
        <p:spPr>
          <a:xfrm>
            <a:off x="2869295" y="6146913"/>
            <a:ext cx="595035" cy="584775"/>
          </a:xfrm>
          <a:prstGeom prst="rect">
            <a:avLst/>
          </a:prstGeom>
          <a:noFill/>
        </p:spPr>
        <p:txBody>
          <a:bodyPr wrap="none" rtlCol="0">
            <a:spAutoFit/>
          </a:bodyPr>
          <a:lstStyle/>
          <a:p>
            <a:r>
              <a:rPr lang="zh-CN" altLang="en-US" sz="3200" dirty="0"/>
              <a:t>白</a:t>
            </a:r>
          </a:p>
        </p:txBody>
      </p:sp>
    </p:spTree>
    <p:extLst>
      <p:ext uri="{BB962C8B-B14F-4D97-AF65-F5344CB8AC3E}">
        <p14:creationId xmlns:p14="http://schemas.microsoft.com/office/powerpoint/2010/main" val="279383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50FA78-53E8-439F-BD2F-0FFF3A59F7DB}"/>
              </a:ext>
            </a:extLst>
          </p:cNvPr>
          <p:cNvSpPr txBox="1"/>
          <p:nvPr/>
        </p:nvSpPr>
        <p:spPr>
          <a:xfrm>
            <a:off x="621437" y="399495"/>
            <a:ext cx="6383043" cy="584775"/>
          </a:xfrm>
          <a:prstGeom prst="rect">
            <a:avLst/>
          </a:prstGeom>
          <a:noFill/>
        </p:spPr>
        <p:txBody>
          <a:bodyPr wrap="square" rtlCol="0">
            <a:spAutoFit/>
          </a:bodyPr>
          <a:lstStyle/>
          <a:p>
            <a:r>
              <a:rPr lang="zh-CN" altLang="en-US" sz="3200" dirty="0"/>
              <a:t>为什么会存在白矮星</a:t>
            </a:r>
          </a:p>
        </p:txBody>
      </p:sp>
      <p:sp>
        <p:nvSpPr>
          <p:cNvPr id="3" name="文本框 2">
            <a:extLst>
              <a:ext uri="{FF2B5EF4-FFF2-40B4-BE49-F238E27FC236}">
                <a16:creationId xmlns:a16="http://schemas.microsoft.com/office/drawing/2014/main" id="{2B9FA149-3D91-4344-A113-93837F6F9C6F}"/>
              </a:ext>
            </a:extLst>
          </p:cNvPr>
          <p:cNvSpPr txBox="1"/>
          <p:nvPr/>
        </p:nvSpPr>
        <p:spPr>
          <a:xfrm>
            <a:off x="720138" y="1281521"/>
            <a:ext cx="5131293" cy="523220"/>
          </a:xfrm>
          <a:prstGeom prst="rect">
            <a:avLst/>
          </a:prstGeom>
          <a:noFill/>
        </p:spPr>
        <p:txBody>
          <a:bodyPr wrap="square" rtlCol="0">
            <a:spAutoFit/>
          </a:bodyPr>
          <a:lstStyle/>
          <a:p>
            <a:r>
              <a:rPr lang="zh-CN" altLang="en-US" sz="2800" dirty="0"/>
              <a:t>对一颗正常恒星受力分析：</a:t>
            </a:r>
          </a:p>
        </p:txBody>
      </p:sp>
      <p:sp>
        <p:nvSpPr>
          <p:cNvPr id="7" name="文本框 6">
            <a:extLst>
              <a:ext uri="{FF2B5EF4-FFF2-40B4-BE49-F238E27FC236}">
                <a16:creationId xmlns:a16="http://schemas.microsoft.com/office/drawing/2014/main" id="{C77CE910-7584-4B60-9BD5-7B35B1DE7980}"/>
              </a:ext>
            </a:extLst>
          </p:cNvPr>
          <p:cNvSpPr txBox="1"/>
          <p:nvPr/>
        </p:nvSpPr>
        <p:spPr>
          <a:xfrm>
            <a:off x="1538056" y="1905358"/>
            <a:ext cx="6094520" cy="523220"/>
          </a:xfrm>
          <a:prstGeom prst="rect">
            <a:avLst/>
          </a:prstGeom>
          <a:noFill/>
        </p:spPr>
        <p:txBody>
          <a:bodyPr wrap="square">
            <a:spAutoFit/>
          </a:bodyPr>
          <a:lstStyle/>
          <a:p>
            <a:r>
              <a:rPr lang="zh-CN" altLang="en-US" sz="2800" dirty="0"/>
              <a:t>向内：引力</a:t>
            </a:r>
          </a:p>
        </p:txBody>
      </p:sp>
      <p:sp>
        <p:nvSpPr>
          <p:cNvPr id="9" name="文本框 8">
            <a:extLst>
              <a:ext uri="{FF2B5EF4-FFF2-40B4-BE49-F238E27FC236}">
                <a16:creationId xmlns:a16="http://schemas.microsoft.com/office/drawing/2014/main" id="{76833F65-FB32-4D55-A294-7938C88EEFE4}"/>
              </a:ext>
            </a:extLst>
          </p:cNvPr>
          <p:cNvSpPr txBox="1"/>
          <p:nvPr/>
        </p:nvSpPr>
        <p:spPr>
          <a:xfrm>
            <a:off x="1538056" y="3578157"/>
            <a:ext cx="6094520" cy="523220"/>
          </a:xfrm>
          <a:prstGeom prst="rect">
            <a:avLst/>
          </a:prstGeom>
          <a:noFill/>
        </p:spPr>
        <p:txBody>
          <a:bodyPr wrap="square">
            <a:spAutoFit/>
          </a:bodyPr>
          <a:lstStyle/>
          <a:p>
            <a:r>
              <a:rPr lang="zh-CN" altLang="en-US" sz="2800" dirty="0"/>
              <a:t>向外：核聚变辐射产生压力</a:t>
            </a:r>
          </a:p>
        </p:txBody>
      </p:sp>
      <p:pic>
        <p:nvPicPr>
          <p:cNvPr id="1026" name="Picture 2" descr="preview">
            <a:extLst>
              <a:ext uri="{FF2B5EF4-FFF2-40B4-BE49-F238E27FC236}">
                <a16:creationId xmlns:a16="http://schemas.microsoft.com/office/drawing/2014/main" id="{1EACCC73-39DE-4BCC-8487-986632470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480" y="1039688"/>
            <a:ext cx="4167942" cy="338973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043D188-053F-4A65-B50B-15715C43B5E1}"/>
              </a:ext>
            </a:extLst>
          </p:cNvPr>
          <p:cNvSpPr txBox="1"/>
          <p:nvPr/>
        </p:nvSpPr>
        <p:spPr>
          <a:xfrm>
            <a:off x="720137" y="1281521"/>
            <a:ext cx="5131293" cy="523220"/>
          </a:xfrm>
          <a:prstGeom prst="rect">
            <a:avLst/>
          </a:prstGeom>
          <a:noFill/>
        </p:spPr>
        <p:txBody>
          <a:bodyPr wrap="square" rtlCol="0">
            <a:spAutoFit/>
          </a:bodyPr>
          <a:lstStyle/>
          <a:p>
            <a:r>
              <a:rPr lang="zh-CN" altLang="en-US" sz="2800" dirty="0"/>
              <a:t>对一颗白矮星受力分析：</a:t>
            </a:r>
          </a:p>
        </p:txBody>
      </p:sp>
      <p:sp>
        <p:nvSpPr>
          <p:cNvPr id="13" name="文本框 12">
            <a:extLst>
              <a:ext uri="{FF2B5EF4-FFF2-40B4-BE49-F238E27FC236}">
                <a16:creationId xmlns:a16="http://schemas.microsoft.com/office/drawing/2014/main" id="{40C567FE-608B-4ADC-B17F-53343C35BFDE}"/>
              </a:ext>
            </a:extLst>
          </p:cNvPr>
          <p:cNvSpPr txBox="1"/>
          <p:nvPr/>
        </p:nvSpPr>
        <p:spPr>
          <a:xfrm>
            <a:off x="1538056" y="3578157"/>
            <a:ext cx="6094520" cy="523220"/>
          </a:xfrm>
          <a:prstGeom prst="rect">
            <a:avLst/>
          </a:prstGeom>
          <a:noFill/>
        </p:spPr>
        <p:txBody>
          <a:bodyPr wrap="square">
            <a:spAutoFit/>
          </a:bodyPr>
          <a:lstStyle/>
          <a:p>
            <a:r>
              <a:rPr lang="zh-CN" altLang="en-US" sz="2800" dirty="0"/>
              <a:t>向外：电磁力？ 热压力？</a:t>
            </a:r>
          </a:p>
        </p:txBody>
      </p:sp>
      <p:sp>
        <p:nvSpPr>
          <p:cNvPr id="10" name="文本框 9">
            <a:extLst>
              <a:ext uri="{FF2B5EF4-FFF2-40B4-BE49-F238E27FC236}">
                <a16:creationId xmlns:a16="http://schemas.microsoft.com/office/drawing/2014/main" id="{FB6389AD-DD2A-4292-AA20-6450318E9BCC}"/>
              </a:ext>
            </a:extLst>
          </p:cNvPr>
          <p:cNvSpPr txBox="1"/>
          <p:nvPr/>
        </p:nvSpPr>
        <p:spPr>
          <a:xfrm>
            <a:off x="1538056" y="3573532"/>
            <a:ext cx="6094520" cy="523220"/>
          </a:xfrm>
          <a:prstGeom prst="rect">
            <a:avLst/>
          </a:prstGeom>
          <a:noFill/>
        </p:spPr>
        <p:txBody>
          <a:bodyPr wrap="square">
            <a:spAutoFit/>
          </a:bodyPr>
          <a:lstStyle/>
          <a:p>
            <a:r>
              <a:rPr lang="zh-CN" altLang="en-US" sz="2800" dirty="0"/>
              <a:t>向外：？</a:t>
            </a:r>
          </a:p>
        </p:txBody>
      </p:sp>
    </p:spTree>
    <p:extLst>
      <p:ext uri="{BB962C8B-B14F-4D97-AF65-F5344CB8AC3E}">
        <p14:creationId xmlns:p14="http://schemas.microsoft.com/office/powerpoint/2010/main" val="72494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1000"/>
                                        <p:tgtEl>
                                          <p:spTgt spid="3"/>
                                        </p:tgtEl>
                                      </p:cBhvr>
                                    </p:animEffect>
                                    <p:set>
                                      <p:cBhvr>
                                        <p:cTn id="21" dur="1" fill="hold">
                                          <p:stCondLst>
                                            <p:cond delay="999"/>
                                          </p:stCondLst>
                                        </p:cTn>
                                        <p:tgtEl>
                                          <p:spTgt spid="3"/>
                                        </p:tgtEl>
                                        <p:attrNameLst>
                                          <p:attrName>style.visibility</p:attrName>
                                        </p:attrNameLst>
                                      </p:cBhvr>
                                      <p:to>
                                        <p:strVal val="hidden"/>
                                      </p:to>
                                    </p:set>
                                  </p:childTnLst>
                                </p:cTn>
                              </p:par>
                              <p:par>
                                <p:cTn id="22" presetID="10" presetClass="entr" presetSubtype="0" fill="hold" grpId="1"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026"/>
                                        </p:tgtEl>
                                      </p:cBhvr>
                                    </p:animEffect>
                                    <p:set>
                                      <p:cBhvr>
                                        <p:cTn id="32" dur="1" fill="hold">
                                          <p:stCondLst>
                                            <p:cond delay="499"/>
                                          </p:stCondLst>
                                        </p:cTn>
                                        <p:tgtEl>
                                          <p:spTgt spid="10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9" grpId="1"/>
      <p:bldP spid="11" grpId="1"/>
      <p:bldP spid="13" grpId="0"/>
      <p:bldP spid="13" grpId="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C0815-7E38-4D4B-AC0D-FC4162A5AC7D}"/>
              </a:ext>
            </a:extLst>
          </p:cNvPr>
          <p:cNvSpPr>
            <a:spLocks noGrp="1"/>
          </p:cNvSpPr>
          <p:nvPr>
            <p:ph type="title"/>
          </p:nvPr>
        </p:nvSpPr>
        <p:spPr/>
        <p:txBody>
          <a:bodyPr/>
          <a:lstStyle/>
          <a:p>
            <a:r>
              <a:rPr lang="zh-CN" altLang="en-US" dirty="0"/>
              <a:t>电子简并压力</a:t>
            </a:r>
          </a:p>
        </p:txBody>
      </p:sp>
      <p:sp>
        <p:nvSpPr>
          <p:cNvPr id="6" name="文本框 5">
            <a:extLst>
              <a:ext uri="{FF2B5EF4-FFF2-40B4-BE49-F238E27FC236}">
                <a16:creationId xmlns:a16="http://schemas.microsoft.com/office/drawing/2014/main" id="{988FD441-C3F7-4743-915F-053319690128}"/>
              </a:ext>
            </a:extLst>
          </p:cNvPr>
          <p:cNvSpPr txBox="1"/>
          <p:nvPr/>
        </p:nvSpPr>
        <p:spPr>
          <a:xfrm>
            <a:off x="1391920" y="1538288"/>
            <a:ext cx="8575040" cy="461665"/>
          </a:xfrm>
          <a:prstGeom prst="rect">
            <a:avLst/>
          </a:prstGeom>
          <a:noFill/>
        </p:spPr>
        <p:txBody>
          <a:bodyPr wrap="square" rtlCol="0">
            <a:spAutoFit/>
          </a:bodyPr>
          <a:lstStyle/>
          <a:p>
            <a:r>
              <a:rPr lang="zh-CN" altLang="en-US" sz="2400" dirty="0"/>
              <a:t>电子亚层：同一轨道上只能拥有两个自旋不同的电子</a:t>
            </a:r>
          </a:p>
        </p:txBody>
      </p:sp>
      <p:sp>
        <p:nvSpPr>
          <p:cNvPr id="7" name="文本框 6">
            <a:extLst>
              <a:ext uri="{FF2B5EF4-FFF2-40B4-BE49-F238E27FC236}">
                <a16:creationId xmlns:a16="http://schemas.microsoft.com/office/drawing/2014/main" id="{6F12CF9F-EEBD-4761-9D62-F8E9E552D811}"/>
              </a:ext>
            </a:extLst>
          </p:cNvPr>
          <p:cNvSpPr txBox="1"/>
          <p:nvPr/>
        </p:nvSpPr>
        <p:spPr>
          <a:xfrm>
            <a:off x="1198880" y="1926828"/>
            <a:ext cx="8575040" cy="830997"/>
          </a:xfrm>
          <a:prstGeom prst="rect">
            <a:avLst/>
          </a:prstGeom>
          <a:noFill/>
        </p:spPr>
        <p:txBody>
          <a:bodyPr wrap="square" rtlCol="0">
            <a:spAutoFit/>
          </a:bodyPr>
          <a:lstStyle/>
          <a:p>
            <a:r>
              <a:rPr lang="en-US" altLang="zh-CN" sz="2400" dirty="0">
                <a:sym typeface="Wingdings" panose="05000000000000000000" pitchFamily="2" charset="2"/>
              </a:rPr>
              <a:t></a:t>
            </a:r>
            <a:r>
              <a:rPr lang="zh-CN" altLang="en-US" sz="2400" dirty="0">
                <a:sym typeface="Wingdings" panose="05000000000000000000" pitchFamily="2" charset="2"/>
              </a:rPr>
              <a:t>泡利不相容原理：</a:t>
            </a:r>
            <a:r>
              <a:rPr lang="zh-CN" altLang="en-US" sz="2400" dirty="0"/>
              <a:t>在一个原子里不可能存在着电子层、电子亚层、轨道的空间伸展方向和自旋状况完全相同的两个电子。</a:t>
            </a:r>
          </a:p>
        </p:txBody>
      </p:sp>
      <p:sp>
        <p:nvSpPr>
          <p:cNvPr id="8" name="文本框 7">
            <a:extLst>
              <a:ext uri="{FF2B5EF4-FFF2-40B4-BE49-F238E27FC236}">
                <a16:creationId xmlns:a16="http://schemas.microsoft.com/office/drawing/2014/main" id="{61E6FF71-918D-421D-9A32-5AA21B0600B6}"/>
              </a:ext>
            </a:extLst>
          </p:cNvPr>
          <p:cNvSpPr txBox="1"/>
          <p:nvPr/>
        </p:nvSpPr>
        <p:spPr>
          <a:xfrm>
            <a:off x="1203960" y="3200936"/>
            <a:ext cx="10149840" cy="1477328"/>
          </a:xfrm>
          <a:prstGeom prst="rect">
            <a:avLst/>
          </a:prstGeom>
          <a:noFill/>
        </p:spPr>
        <p:txBody>
          <a:bodyPr wrap="square" rtlCol="0">
            <a:spAutoFit/>
          </a:bodyPr>
          <a:lstStyle/>
          <a:p>
            <a:r>
              <a:rPr lang="zh-CN" altLang="en-US" sz="2400" dirty="0"/>
              <a:t>海森堡不确定原理：</a:t>
            </a:r>
            <a:endParaRPr lang="en-US" altLang="zh-CN" sz="2400" dirty="0"/>
          </a:p>
          <a:p>
            <a:r>
              <a:rPr lang="en-US" altLang="zh-CN" sz="2400" dirty="0"/>
              <a:t>	</a:t>
            </a:r>
            <a:r>
              <a:rPr lang="zh-CN" altLang="en-US" sz="2400" dirty="0"/>
              <a:t>量子力学中，我们认为物质粒子拥有波粒二象性</a:t>
            </a:r>
            <a:endParaRPr lang="en-US" altLang="zh-CN" sz="2400" dirty="0"/>
          </a:p>
          <a:p>
            <a:r>
              <a:rPr lang="en-US" altLang="zh-CN" sz="2400" dirty="0"/>
              <a:t>	</a:t>
            </a:r>
            <a:r>
              <a:rPr lang="zh-CN" altLang="en-US" sz="2400" dirty="0"/>
              <a:t>而物质的波属性决定了它的动量和位置近似成反比关系</a:t>
            </a:r>
            <a:endParaRPr lang="en-US" altLang="zh-CN" sz="2400" dirty="0"/>
          </a:p>
          <a:p>
            <a:r>
              <a:rPr lang="en-US" altLang="zh-CN" dirty="0"/>
              <a:t>		</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3167879-D4C1-442B-B0EE-9D838C4B8F8B}"/>
                  </a:ext>
                </a:extLst>
              </p:cNvPr>
              <p:cNvSpPr txBox="1"/>
              <p:nvPr/>
            </p:nvSpPr>
            <p:spPr>
              <a:xfrm>
                <a:off x="3302904" y="4813598"/>
                <a:ext cx="4164696" cy="12055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4000" i="1" smtClean="0">
                          <a:latin typeface="Cambria Math" panose="02040503050406030204" pitchFamily="18" charset="0"/>
                        </a:rPr>
                        <m:t>∆</m:t>
                      </m:r>
                      <m:r>
                        <m:rPr>
                          <m:sty m:val="p"/>
                        </m:rPr>
                        <a:rPr lang="en-US" altLang="zh-CN" sz="4000" i="1">
                          <a:latin typeface="Cambria Math" panose="02040503050406030204" pitchFamily="18" charset="0"/>
                        </a:rPr>
                        <m:t>p</m:t>
                      </m:r>
                      <m:r>
                        <a:rPr lang="en-US" altLang="zh-CN" sz="4000">
                          <a:latin typeface="Cambria Math" panose="02040503050406030204" pitchFamily="18" charset="0"/>
                          <a:ea typeface="Cambria Math" panose="02040503050406030204" pitchFamily="18" charset="0"/>
                        </a:rPr>
                        <m:t>×</m:t>
                      </m:r>
                      <m:r>
                        <a:rPr lang="en-US" altLang="zh-CN" sz="4000" i="1" smtClean="0">
                          <a:latin typeface="Cambria Math" panose="02040503050406030204" pitchFamily="18" charset="0"/>
                          <a:ea typeface="Cambria Math" panose="02040503050406030204" pitchFamily="18" charset="0"/>
                        </a:rPr>
                        <m:t>∆</m:t>
                      </m:r>
                      <m:r>
                        <a:rPr lang="en-US" altLang="zh-CN" sz="4000" b="0" i="1" smtClean="0">
                          <a:latin typeface="Cambria Math" panose="02040503050406030204" pitchFamily="18" charset="0"/>
                          <a:ea typeface="Cambria Math" panose="02040503050406030204" pitchFamily="18" charset="0"/>
                        </a:rPr>
                        <m:t>𝑥</m:t>
                      </m:r>
                      <m:r>
                        <a:rPr lang="en-US" altLang="zh-CN" sz="4000" b="0" i="1" smtClean="0">
                          <a:latin typeface="Cambria Math" panose="02040503050406030204" pitchFamily="18" charset="0"/>
                          <a:ea typeface="Cambria Math" panose="02040503050406030204" pitchFamily="18" charset="0"/>
                        </a:rPr>
                        <m:t>≥</m:t>
                      </m:r>
                      <m:f>
                        <m:fPr>
                          <m:ctrlPr>
                            <a:rPr lang="en-US" altLang="zh-CN" sz="4000" b="0" i="1" smtClean="0">
                              <a:latin typeface="Cambria Math" panose="02040503050406030204" pitchFamily="18" charset="0"/>
                              <a:ea typeface="Cambria Math" panose="02040503050406030204" pitchFamily="18" charset="0"/>
                            </a:rPr>
                          </m:ctrlPr>
                        </m:fPr>
                        <m:num>
                          <m:r>
                            <a:rPr lang="en-US" altLang="zh-CN" sz="4000" i="1">
                              <a:latin typeface="Cambria Math" panose="02040503050406030204" pitchFamily="18" charset="0"/>
                              <a:ea typeface="Cambria Math" panose="02040503050406030204" pitchFamily="18" charset="0"/>
                            </a:rPr>
                            <m:t>ℏ</m:t>
                          </m:r>
                        </m:num>
                        <m:den>
                          <m:r>
                            <a:rPr lang="en-US" altLang="zh-CN" sz="4000" i="1">
                              <a:latin typeface="Cambria Math" panose="02040503050406030204" pitchFamily="18" charset="0"/>
                              <a:ea typeface="Cambria Math" panose="02040503050406030204" pitchFamily="18" charset="0"/>
                            </a:rPr>
                            <m:t>2</m:t>
                          </m:r>
                        </m:den>
                      </m:f>
                    </m:oMath>
                  </m:oMathPara>
                </a14:m>
                <a:endParaRPr lang="zh-CN" altLang="en-US" sz="4000" dirty="0"/>
              </a:p>
            </p:txBody>
          </p:sp>
        </mc:Choice>
        <mc:Fallback xmlns="">
          <p:sp>
            <p:nvSpPr>
              <p:cNvPr id="9" name="文本框 8">
                <a:extLst>
                  <a:ext uri="{FF2B5EF4-FFF2-40B4-BE49-F238E27FC236}">
                    <a16:creationId xmlns:a16="http://schemas.microsoft.com/office/drawing/2014/main" id="{03167879-D4C1-442B-B0EE-9D838C4B8F8B}"/>
                  </a:ext>
                </a:extLst>
              </p:cNvPr>
              <p:cNvSpPr txBox="1">
                <a:spLocks noRot="1" noChangeAspect="1" noMove="1" noResize="1" noEditPoints="1" noAdjustHandles="1" noChangeArrowheads="1" noChangeShapeType="1" noTextEdit="1"/>
              </p:cNvSpPr>
              <p:nvPr/>
            </p:nvSpPr>
            <p:spPr>
              <a:xfrm>
                <a:off x="3302904" y="4813598"/>
                <a:ext cx="4164696" cy="120558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58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CF4BD-10BC-451B-B26A-69018087930C}"/>
              </a:ext>
            </a:extLst>
          </p:cNvPr>
          <p:cNvSpPr>
            <a:spLocks noGrp="1"/>
          </p:cNvSpPr>
          <p:nvPr>
            <p:ph type="title"/>
          </p:nvPr>
        </p:nvSpPr>
        <p:spPr/>
        <p:txBody>
          <a:bodyPr/>
          <a:lstStyle/>
          <a:p>
            <a:r>
              <a:rPr lang="zh-CN" altLang="en-US" dirty="0"/>
              <a:t>电子简并压力</a:t>
            </a:r>
          </a:p>
        </p:txBody>
      </p:sp>
      <p:sp>
        <p:nvSpPr>
          <p:cNvPr id="4" name="文本框 3">
            <a:extLst>
              <a:ext uri="{FF2B5EF4-FFF2-40B4-BE49-F238E27FC236}">
                <a16:creationId xmlns:a16="http://schemas.microsoft.com/office/drawing/2014/main" id="{AD912FA0-A78A-4C3D-B769-D6AA1085EED4}"/>
              </a:ext>
            </a:extLst>
          </p:cNvPr>
          <p:cNvSpPr txBox="1"/>
          <p:nvPr/>
        </p:nvSpPr>
        <p:spPr>
          <a:xfrm>
            <a:off x="965200" y="1551186"/>
            <a:ext cx="10292080" cy="2677656"/>
          </a:xfrm>
          <a:prstGeom prst="rect">
            <a:avLst/>
          </a:prstGeom>
          <a:noFill/>
        </p:spPr>
        <p:txBody>
          <a:bodyPr wrap="square" rtlCol="0">
            <a:spAutoFit/>
          </a:bodyPr>
          <a:lstStyle/>
          <a:p>
            <a:r>
              <a:rPr lang="zh-CN" altLang="en-US" sz="2400" dirty="0"/>
              <a:t>在白矮星中，物质被极其剧烈地挤压了，以至于两个原子之间的电子也开始相互影响</a:t>
            </a:r>
            <a:endParaRPr lang="en-US" altLang="zh-CN" sz="2400" dirty="0"/>
          </a:p>
          <a:p>
            <a:endParaRPr lang="en-US" altLang="zh-CN" sz="2400" dirty="0"/>
          </a:p>
          <a:p>
            <a:r>
              <a:rPr lang="zh-CN" altLang="en-US" sz="2400" dirty="0"/>
              <a:t>根据泡利不相容原理，此时电子的位置被限定了，而再依照海森堡的不确定性原理，我们很容易得出电子拥有了极大的动量</a:t>
            </a:r>
            <a:endParaRPr lang="en-US" altLang="zh-CN" sz="2400" dirty="0"/>
          </a:p>
          <a:p>
            <a:endParaRPr lang="en-US" altLang="zh-CN" sz="2400" dirty="0"/>
          </a:p>
          <a:p>
            <a:r>
              <a:rPr lang="zh-CN" altLang="en-US" sz="2400" dirty="0"/>
              <a:t>而这，便是使得白矮星不继续坍缩的支撑力</a:t>
            </a:r>
            <a:endParaRPr lang="en-US" altLang="zh-CN" sz="2400" dirty="0"/>
          </a:p>
        </p:txBody>
      </p:sp>
    </p:spTree>
    <p:extLst>
      <p:ext uri="{BB962C8B-B14F-4D97-AF65-F5344CB8AC3E}">
        <p14:creationId xmlns:p14="http://schemas.microsoft.com/office/powerpoint/2010/main" val="70247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50FA78-53E8-439F-BD2F-0FFF3A59F7DB}"/>
              </a:ext>
            </a:extLst>
          </p:cNvPr>
          <p:cNvSpPr txBox="1"/>
          <p:nvPr/>
        </p:nvSpPr>
        <p:spPr>
          <a:xfrm>
            <a:off x="621437" y="399495"/>
            <a:ext cx="6383043" cy="584775"/>
          </a:xfrm>
          <a:prstGeom prst="rect">
            <a:avLst/>
          </a:prstGeom>
          <a:noFill/>
        </p:spPr>
        <p:txBody>
          <a:bodyPr wrap="square" rtlCol="0">
            <a:spAutoFit/>
          </a:bodyPr>
          <a:lstStyle/>
          <a:p>
            <a:r>
              <a:rPr lang="zh-CN" altLang="en-US" sz="3200" dirty="0"/>
              <a:t>为什么会存在白矮星</a:t>
            </a:r>
          </a:p>
        </p:txBody>
      </p:sp>
      <p:sp>
        <p:nvSpPr>
          <p:cNvPr id="7" name="文本框 6">
            <a:extLst>
              <a:ext uri="{FF2B5EF4-FFF2-40B4-BE49-F238E27FC236}">
                <a16:creationId xmlns:a16="http://schemas.microsoft.com/office/drawing/2014/main" id="{C77CE910-7584-4B60-9BD5-7B35B1DE7980}"/>
              </a:ext>
            </a:extLst>
          </p:cNvPr>
          <p:cNvSpPr txBox="1"/>
          <p:nvPr/>
        </p:nvSpPr>
        <p:spPr>
          <a:xfrm>
            <a:off x="1538056" y="1905358"/>
            <a:ext cx="6094520" cy="523220"/>
          </a:xfrm>
          <a:prstGeom prst="rect">
            <a:avLst/>
          </a:prstGeom>
          <a:noFill/>
        </p:spPr>
        <p:txBody>
          <a:bodyPr wrap="square">
            <a:spAutoFit/>
          </a:bodyPr>
          <a:lstStyle/>
          <a:p>
            <a:r>
              <a:rPr lang="zh-CN" altLang="en-US" sz="2800" dirty="0"/>
              <a:t>向内：引力</a:t>
            </a:r>
          </a:p>
        </p:txBody>
      </p:sp>
      <p:sp>
        <p:nvSpPr>
          <p:cNvPr id="11" name="文本框 10">
            <a:extLst>
              <a:ext uri="{FF2B5EF4-FFF2-40B4-BE49-F238E27FC236}">
                <a16:creationId xmlns:a16="http://schemas.microsoft.com/office/drawing/2014/main" id="{E043D188-053F-4A65-B50B-15715C43B5E1}"/>
              </a:ext>
            </a:extLst>
          </p:cNvPr>
          <p:cNvSpPr txBox="1"/>
          <p:nvPr/>
        </p:nvSpPr>
        <p:spPr>
          <a:xfrm>
            <a:off x="621437" y="1215274"/>
            <a:ext cx="5131293" cy="523220"/>
          </a:xfrm>
          <a:prstGeom prst="rect">
            <a:avLst/>
          </a:prstGeom>
          <a:noFill/>
        </p:spPr>
        <p:txBody>
          <a:bodyPr wrap="square" rtlCol="0">
            <a:spAutoFit/>
          </a:bodyPr>
          <a:lstStyle/>
          <a:p>
            <a:r>
              <a:rPr lang="zh-CN" altLang="en-US" sz="2800" dirty="0"/>
              <a:t>对一颗白矮星受力分析：</a:t>
            </a:r>
          </a:p>
        </p:txBody>
      </p:sp>
      <p:sp>
        <p:nvSpPr>
          <p:cNvPr id="13" name="文本框 12">
            <a:extLst>
              <a:ext uri="{FF2B5EF4-FFF2-40B4-BE49-F238E27FC236}">
                <a16:creationId xmlns:a16="http://schemas.microsoft.com/office/drawing/2014/main" id="{40C567FE-608B-4ADC-B17F-53343C35BFDE}"/>
              </a:ext>
            </a:extLst>
          </p:cNvPr>
          <p:cNvSpPr txBox="1"/>
          <p:nvPr/>
        </p:nvSpPr>
        <p:spPr>
          <a:xfrm>
            <a:off x="1538056" y="4167813"/>
            <a:ext cx="6094520" cy="523220"/>
          </a:xfrm>
          <a:prstGeom prst="rect">
            <a:avLst/>
          </a:prstGeom>
          <a:noFill/>
        </p:spPr>
        <p:txBody>
          <a:bodyPr wrap="square">
            <a:spAutoFit/>
          </a:bodyPr>
          <a:lstStyle/>
          <a:p>
            <a:r>
              <a:rPr lang="zh-CN" altLang="en-US" sz="2800" dirty="0"/>
              <a:t>向外：电子简并压力</a:t>
            </a:r>
          </a:p>
        </p:txBody>
      </p:sp>
    </p:spTree>
    <p:extLst>
      <p:ext uri="{BB962C8B-B14F-4D97-AF65-F5344CB8AC3E}">
        <p14:creationId xmlns:p14="http://schemas.microsoft.com/office/powerpoint/2010/main" val="83440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14522431-902C-4A36-A971-870200783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351" y="2002748"/>
            <a:ext cx="2969788" cy="380132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4D426B43-C041-4AC6-93DF-DD3A90488EB4}"/>
              </a:ext>
            </a:extLst>
          </p:cNvPr>
          <p:cNvSpPr txBox="1"/>
          <p:nvPr/>
        </p:nvSpPr>
        <p:spPr>
          <a:xfrm>
            <a:off x="1935332" y="6075581"/>
            <a:ext cx="3400148" cy="646331"/>
          </a:xfrm>
          <a:prstGeom prst="rect">
            <a:avLst/>
          </a:prstGeom>
          <a:noFill/>
        </p:spPr>
        <p:txBody>
          <a:bodyPr wrap="square" rtlCol="0">
            <a:spAutoFit/>
          </a:bodyPr>
          <a:lstStyle/>
          <a:p>
            <a:r>
              <a:rPr lang="zh-CN" altLang="en-US" sz="3600" dirty="0"/>
              <a:t>钱德拉塞卡</a:t>
            </a:r>
          </a:p>
        </p:txBody>
      </p:sp>
      <p:sp>
        <p:nvSpPr>
          <p:cNvPr id="7" name="文本框 6">
            <a:extLst>
              <a:ext uri="{FF2B5EF4-FFF2-40B4-BE49-F238E27FC236}">
                <a16:creationId xmlns:a16="http://schemas.microsoft.com/office/drawing/2014/main" id="{B4032782-ADFC-40F8-BA66-CBE615D13D0B}"/>
              </a:ext>
            </a:extLst>
          </p:cNvPr>
          <p:cNvSpPr txBox="1"/>
          <p:nvPr/>
        </p:nvSpPr>
        <p:spPr>
          <a:xfrm>
            <a:off x="8577480" y="1205695"/>
            <a:ext cx="1607530" cy="646331"/>
          </a:xfrm>
          <a:prstGeom prst="rect">
            <a:avLst/>
          </a:prstGeom>
          <a:noFill/>
        </p:spPr>
        <p:txBody>
          <a:bodyPr wrap="square" rtlCol="0">
            <a:spAutoFit/>
          </a:bodyPr>
          <a:lstStyle/>
          <a:p>
            <a:r>
              <a:rPr lang="zh-CN" altLang="en-US" sz="3600" dirty="0"/>
              <a:t>爱丁顿</a:t>
            </a:r>
          </a:p>
        </p:txBody>
      </p:sp>
      <p:sp>
        <p:nvSpPr>
          <p:cNvPr id="3" name="AutoShape 4">
            <a:extLst>
              <a:ext uri="{FF2B5EF4-FFF2-40B4-BE49-F238E27FC236}">
                <a16:creationId xmlns:a16="http://schemas.microsoft.com/office/drawing/2014/main" id="{284BB864-531A-4DF4-8E40-1ED84BB1ECE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a:extLst>
              <a:ext uri="{FF2B5EF4-FFF2-40B4-BE49-F238E27FC236}">
                <a16:creationId xmlns:a16="http://schemas.microsoft.com/office/drawing/2014/main" id="{E29B59D0-1214-4291-AAA6-541AB89A970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Image result for 钱德拉塞卡">
            <a:extLst>
              <a:ext uri="{FF2B5EF4-FFF2-40B4-BE49-F238E27FC236}">
                <a16:creationId xmlns:a16="http://schemas.microsoft.com/office/drawing/2014/main" id="{90751C57-9A6C-47BC-9069-DD091C179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16" y="1895382"/>
            <a:ext cx="6555179" cy="380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5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A4B8E-B1C2-45FE-98C4-A38C730D0CBE}"/>
              </a:ext>
            </a:extLst>
          </p:cNvPr>
          <p:cNvSpPr>
            <a:spLocks noGrp="1"/>
          </p:cNvSpPr>
          <p:nvPr>
            <p:ph type="title"/>
          </p:nvPr>
        </p:nvSpPr>
        <p:spPr/>
        <p:txBody>
          <a:bodyPr/>
          <a:lstStyle/>
          <a:p>
            <a:r>
              <a:rPr lang="zh-CN" altLang="en-US" dirty="0"/>
              <a:t>物理学的伟大胜利</a:t>
            </a:r>
            <a:r>
              <a:rPr lang="en-US" altLang="zh-CN" dirty="0"/>
              <a:t>——</a:t>
            </a:r>
            <a:r>
              <a:rPr lang="zh-CN" altLang="en-US" dirty="0"/>
              <a:t>钱德拉塞卡极限</a:t>
            </a:r>
          </a:p>
        </p:txBody>
      </p:sp>
      <p:sp>
        <p:nvSpPr>
          <p:cNvPr id="4" name="文本框 3">
            <a:extLst>
              <a:ext uri="{FF2B5EF4-FFF2-40B4-BE49-F238E27FC236}">
                <a16:creationId xmlns:a16="http://schemas.microsoft.com/office/drawing/2014/main" id="{9560C7BA-CB68-496A-AC1B-0002436654FF}"/>
              </a:ext>
            </a:extLst>
          </p:cNvPr>
          <p:cNvSpPr txBox="1"/>
          <p:nvPr/>
        </p:nvSpPr>
        <p:spPr>
          <a:xfrm>
            <a:off x="4099560" y="3260577"/>
            <a:ext cx="3647440" cy="523220"/>
          </a:xfrm>
          <a:prstGeom prst="rect">
            <a:avLst/>
          </a:prstGeom>
          <a:noFill/>
        </p:spPr>
        <p:txBody>
          <a:bodyPr wrap="square" rtlCol="0">
            <a:spAutoFit/>
          </a:bodyPr>
          <a:lstStyle/>
          <a:p>
            <a:r>
              <a:rPr lang="zh-CN" altLang="en-US" sz="2800" dirty="0"/>
              <a:t>电子简并压力</a:t>
            </a:r>
            <a:r>
              <a:rPr lang="en-US" altLang="zh-CN" sz="2800" dirty="0"/>
              <a:t>V.S.</a:t>
            </a:r>
            <a:r>
              <a:rPr lang="zh-CN" altLang="en-US" sz="2800" dirty="0"/>
              <a:t>引力</a:t>
            </a:r>
          </a:p>
        </p:txBody>
      </p:sp>
    </p:spTree>
    <p:extLst>
      <p:ext uri="{BB962C8B-B14F-4D97-AF65-F5344CB8AC3E}">
        <p14:creationId xmlns:p14="http://schemas.microsoft.com/office/powerpoint/2010/main" val="19091592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1042</Words>
  <Application>Microsoft Office PowerPoint</Application>
  <PresentationFormat>宽屏</PresentationFormat>
  <Paragraphs>125</Paragraphs>
  <Slides>24</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Cambria Math</vt:lpstr>
      <vt:lpstr>Office 主题​​</vt:lpstr>
      <vt:lpstr>白矮星</vt:lpstr>
      <vt:lpstr>什么是白矮星</vt:lpstr>
      <vt:lpstr>名 字 由 来</vt:lpstr>
      <vt:lpstr>PowerPoint 演示文稿</vt:lpstr>
      <vt:lpstr>电子简并压力</vt:lpstr>
      <vt:lpstr>电子简并压力</vt:lpstr>
      <vt:lpstr>PowerPoint 演示文稿</vt:lpstr>
      <vt:lpstr>PowerPoint 演示文稿</vt:lpstr>
      <vt:lpstr>物理学的伟大胜利——钱德拉塞卡极限</vt:lpstr>
      <vt:lpstr>恒星静力学分析</vt:lpstr>
      <vt:lpstr>PowerPoint 演示文稿</vt:lpstr>
      <vt:lpstr>PowerPoint 演示文稿</vt:lpstr>
      <vt:lpstr>引力的计算</vt:lpstr>
      <vt:lpstr>电子压力</vt:lpstr>
      <vt:lpstr>电子压力</vt:lpstr>
      <vt:lpstr>电子压力</vt:lpstr>
      <vt:lpstr>电子压力</vt:lpstr>
      <vt:lpstr>电子压力</vt:lpstr>
      <vt:lpstr>电子压力</vt:lpstr>
      <vt:lpstr>电子压力</vt:lpstr>
      <vt:lpstr>电子压力</vt:lpstr>
      <vt:lpstr>钱德拉塞卡极限</vt:lpstr>
      <vt:lpstr>总结</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韦 斐然</dc:creator>
  <cp:lastModifiedBy>韦 斐然</cp:lastModifiedBy>
  <cp:revision>54</cp:revision>
  <dcterms:created xsi:type="dcterms:W3CDTF">2021-05-11T09:17:32Z</dcterms:created>
  <dcterms:modified xsi:type="dcterms:W3CDTF">2021-05-29T07:08:28Z</dcterms:modified>
</cp:coreProperties>
</file>