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3" r:id="rId2"/>
  </p:sldMasterIdLst>
  <p:sldIdLst>
    <p:sldId id="256" r:id="rId3"/>
    <p:sldId id="377" r:id="rId4"/>
    <p:sldId id="378" r:id="rId5"/>
    <p:sldId id="379" r:id="rId6"/>
    <p:sldId id="380" r:id="rId7"/>
    <p:sldId id="389" r:id="rId8"/>
    <p:sldId id="390" r:id="rId9"/>
    <p:sldId id="391" r:id="rId10"/>
    <p:sldId id="392" r:id="rId11"/>
    <p:sldId id="393" r:id="rId12"/>
    <p:sldId id="381" r:id="rId13"/>
    <p:sldId id="382" r:id="rId14"/>
    <p:sldId id="384" r:id="rId15"/>
    <p:sldId id="383" r:id="rId16"/>
    <p:sldId id="385" r:id="rId17"/>
    <p:sldId id="386" r:id="rId18"/>
    <p:sldId id="388" r:id="rId19"/>
    <p:sldId id="387" r:id="rId20"/>
    <p:sldId id="394" r:id="rId21"/>
    <p:sldId id="399" r:id="rId22"/>
    <p:sldId id="398" r:id="rId23"/>
    <p:sldId id="395" r:id="rId24"/>
    <p:sldId id="396" r:id="rId25"/>
    <p:sldId id="397" r:id="rId26"/>
    <p:sldId id="40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AA36F228-BC82-44E4-9595-43F9C29C596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63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F228-BC82-44E4-9595-43F9C29C596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62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F228-BC82-44E4-9595-43F9C29C596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813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706E-61E2-4EE5-A8CD-A2608D013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61642-59F6-47C3-ADFC-5AD2E8C74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85621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3FA9-52C6-4243-808F-D1C93E7A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C6355-EB15-4E7C-90D5-7A76D4E310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33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ED87-B6B5-45D2-92F2-7AAD4279465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AEDE4-7C30-4280-9DCA-1BFE77CB7423}"/>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3198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6CEB-EC37-4E22-B189-6E8999355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3B4AF-AFA9-4112-AE67-FFFA69784EB0}"/>
              </a:ext>
            </a:extLst>
          </p:cNvPr>
          <p:cNvSpPr>
            <a:spLocks noGrp="1"/>
          </p:cNvSpPr>
          <p:nvPr>
            <p:ph sz="half" idx="1"/>
          </p:nvPr>
        </p:nvSpPr>
        <p:spPr>
          <a:xfrm>
            <a:off x="914400" y="1676400"/>
            <a:ext cx="50800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0D7E5-C14D-4B4C-BBC4-0C27F43A0D1C}"/>
              </a:ext>
            </a:extLst>
          </p:cNvPr>
          <p:cNvSpPr>
            <a:spLocks noGrp="1"/>
          </p:cNvSpPr>
          <p:nvPr>
            <p:ph sz="half" idx="2"/>
          </p:nvPr>
        </p:nvSpPr>
        <p:spPr>
          <a:xfrm>
            <a:off x="6197600" y="1676400"/>
            <a:ext cx="50800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9222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40A1-3767-4501-9BC0-949ED64134F1}"/>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550521-553E-4F65-9F7A-28821FB3D620}"/>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F9200B-0F90-4504-B237-48E2DDBDF929}"/>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5CC35-5DD4-422C-8769-A3B9291FC52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B16D83-8CA8-4CC8-A733-5A6D4639C8DA}"/>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338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3073-AAAC-45E3-B3E1-A62393CF8E0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223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138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B7F7-224F-457B-A9E0-F92FDC88B7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5E374-BECF-4631-8BC5-CA762CE28445}"/>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27E68-61DB-4542-BF35-D24B3EE4FC8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7274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F228-BC82-44E4-9595-43F9C29C596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011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6F49-4CE6-41A2-9293-5199786DDA4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9DC33-B21E-49DD-8845-B4234B99D022}"/>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a:extLst>
              <a:ext uri="{FF2B5EF4-FFF2-40B4-BE49-F238E27FC236}">
                <a16:creationId xmlns:a16="http://schemas.microsoft.com/office/drawing/2014/main" id="{D9FA0DBD-2E9C-489E-A987-6DC25EFCDCE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50228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8414-09A7-46D5-B8FE-56EE29E496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29DEC1-0F41-4772-A049-8D03E07581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576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7E65D-BF94-4F0E-9469-5D270F93275A}"/>
              </a:ext>
            </a:extLst>
          </p:cNvPr>
          <p:cNvSpPr>
            <a:spLocks noGrp="1"/>
          </p:cNvSpPr>
          <p:nvPr>
            <p:ph type="title" orient="vert"/>
          </p:nvPr>
        </p:nvSpPr>
        <p:spPr>
          <a:xfrm>
            <a:off x="8686800" y="228600"/>
            <a:ext cx="2590800" cy="6096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38EA8-9792-4708-883D-D71FCCBE47BD}"/>
              </a:ext>
            </a:extLst>
          </p:cNvPr>
          <p:cNvSpPr>
            <a:spLocks noGrp="1"/>
          </p:cNvSpPr>
          <p:nvPr>
            <p:ph type="body" orient="vert" idx="1"/>
          </p:nvPr>
        </p:nvSpPr>
        <p:spPr>
          <a:xfrm>
            <a:off x="914400" y="228600"/>
            <a:ext cx="75692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26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F228-BC82-44E4-9595-43F9C29C596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18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6F228-BC82-44E4-9595-43F9C29C596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013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36F228-BC82-44E4-9595-43F9C29C596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936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36F228-BC82-44E4-9595-43F9C29C596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99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36F228-BC82-44E4-9595-43F9C29C5964}" type="slidenum">
              <a:rPr lang="en-US" smtClean="0"/>
              <a:t>‹#›</a:t>
            </a:fld>
            <a:endParaRPr lang="en-US" dirty="0"/>
          </a:p>
        </p:txBody>
      </p:sp>
    </p:spTree>
    <p:extLst>
      <p:ext uri="{BB962C8B-B14F-4D97-AF65-F5344CB8AC3E}">
        <p14:creationId xmlns:p14="http://schemas.microsoft.com/office/powerpoint/2010/main" val="228191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616B7-9E95-418A-BFD5-95C9F4DD3E62}" type="datetimeFigureOut">
              <a:rPr lang="en-US" smtClean="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6F228-BC82-44E4-9595-43F9C29C596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71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A616B7-9E95-418A-BFD5-95C9F4DD3E62}" type="datetimeFigureOut">
              <a:rPr lang="en-US" smtClean="0"/>
              <a:t>3/1/2019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A36F228-BC82-44E4-9595-43F9C29C596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8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A616B7-9E95-418A-BFD5-95C9F4DD3E62}" type="datetimeFigureOut">
              <a:rPr lang="en-US" smtClean="0"/>
              <a:t>3/1/2019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36F228-BC82-44E4-9595-43F9C29C596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67885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7666B8-EB76-4DAA-83F5-13FECA959DFB}"/>
              </a:ext>
            </a:extLst>
          </p:cNvPr>
          <p:cNvSpPr>
            <a:spLocks noGrp="1" noChangeArrowheads="1"/>
          </p:cNvSpPr>
          <p:nvPr>
            <p:ph type="title"/>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3234B0-B059-494E-B196-97645341B331}"/>
              </a:ext>
            </a:extLst>
          </p:cNvPr>
          <p:cNvSpPr>
            <a:spLocks noGrp="1" noChangeArrowheads="1"/>
          </p:cNvSpPr>
          <p:nvPr>
            <p:ph type="body" idx="1"/>
          </p:nvPr>
        </p:nvSpPr>
        <p:spPr bwMode="auto">
          <a:xfrm>
            <a:off x="914400" y="1676400"/>
            <a:ext cx="10363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4" descr="C:\Program Files\Common Files\Microsoft Shared\Clipart\themes1\Lines\BD10358_.GIF">
            <a:extLst>
              <a:ext uri="{FF2B5EF4-FFF2-40B4-BE49-F238E27FC236}">
                <a16:creationId xmlns:a16="http://schemas.microsoft.com/office/drawing/2014/main" id="{3FCF2800-E0FD-430E-9FAB-5F3769479E6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1219200"/>
            <a:ext cx="9144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5">
            <a:extLst>
              <a:ext uri="{FF2B5EF4-FFF2-40B4-BE49-F238E27FC236}">
                <a16:creationId xmlns:a16="http://schemas.microsoft.com/office/drawing/2014/main" id="{E9EA7EF6-A997-4814-A0A7-C0BE69FCCD16}"/>
              </a:ext>
            </a:extLst>
          </p:cNvPr>
          <p:cNvSpPr txBox="1">
            <a:spLocks noChangeArrowheads="1"/>
          </p:cNvSpPr>
          <p:nvPr/>
        </p:nvSpPr>
        <p:spPr bwMode="auto">
          <a:xfrm>
            <a:off x="11256434" y="6308726"/>
            <a:ext cx="335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6121F581-7F4C-4CC8-840C-A5BF57F44B12}" type="slidenum">
              <a:rPr lang="en-US" altLang="en-US" sz="1000">
                <a:latin typeface="Times New Roman" panose="02020603050405020304" pitchFamily="18" charset="0"/>
              </a:rPr>
              <a:pPr eaLnBrk="1" hangingPunct="1"/>
              <a:t>‹#›</a:t>
            </a:fld>
            <a:endParaRPr lang="en-US" altLang="en-US" sz="1000" dirty="0">
              <a:latin typeface="Times New Roman" panose="02020603050405020304" pitchFamily="18" charset="0"/>
            </a:endParaRPr>
          </a:p>
        </p:txBody>
      </p:sp>
    </p:spTree>
    <p:extLst>
      <p:ext uri="{BB962C8B-B14F-4D97-AF65-F5344CB8AC3E}">
        <p14:creationId xmlns:p14="http://schemas.microsoft.com/office/powerpoint/2010/main" val="264993567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eaLnBrk="0" fontAlgn="base" hangingPunct="0">
        <a:spcBef>
          <a:spcPct val="0"/>
        </a:spcBef>
        <a:spcAft>
          <a:spcPct val="0"/>
        </a:spcAft>
        <a:defRPr sz="4400" kern="1200">
          <a:solidFill>
            <a:srgbClr val="003399"/>
          </a:solidFill>
          <a:latin typeface="+mj-lt"/>
          <a:ea typeface="+mj-ea"/>
          <a:cs typeface="+mj-cs"/>
        </a:defRPr>
      </a:lvl1pPr>
      <a:lvl2pPr algn="ctr" rtl="0" eaLnBrk="0" fontAlgn="base" hangingPunct="0">
        <a:spcBef>
          <a:spcPct val="0"/>
        </a:spcBef>
        <a:spcAft>
          <a:spcPct val="0"/>
        </a:spcAft>
        <a:defRPr sz="4400">
          <a:solidFill>
            <a:srgbClr val="003399"/>
          </a:solidFill>
          <a:latin typeface="Times New Roman" panose="02020603050405020304" pitchFamily="18" charset="0"/>
        </a:defRPr>
      </a:lvl2pPr>
      <a:lvl3pPr algn="ctr" rtl="0" eaLnBrk="0" fontAlgn="base" hangingPunct="0">
        <a:spcBef>
          <a:spcPct val="0"/>
        </a:spcBef>
        <a:spcAft>
          <a:spcPct val="0"/>
        </a:spcAft>
        <a:defRPr sz="4400">
          <a:solidFill>
            <a:srgbClr val="003399"/>
          </a:solidFill>
          <a:latin typeface="Times New Roman" panose="02020603050405020304" pitchFamily="18" charset="0"/>
        </a:defRPr>
      </a:lvl3pPr>
      <a:lvl4pPr algn="ctr" rtl="0" eaLnBrk="0" fontAlgn="base" hangingPunct="0">
        <a:spcBef>
          <a:spcPct val="0"/>
        </a:spcBef>
        <a:spcAft>
          <a:spcPct val="0"/>
        </a:spcAft>
        <a:defRPr sz="4400">
          <a:solidFill>
            <a:srgbClr val="003399"/>
          </a:solidFill>
          <a:latin typeface="Times New Roman" panose="02020603050405020304" pitchFamily="18" charset="0"/>
        </a:defRPr>
      </a:lvl4pPr>
      <a:lvl5pPr algn="ctr" rtl="0" eaLnBrk="0" fontAlgn="base" hangingPunct="0">
        <a:spcBef>
          <a:spcPct val="0"/>
        </a:spcBef>
        <a:spcAft>
          <a:spcPct val="0"/>
        </a:spcAft>
        <a:defRPr sz="4400">
          <a:solidFill>
            <a:srgbClr val="003399"/>
          </a:solidFill>
          <a:latin typeface="Times New Roman" panose="02020603050405020304" pitchFamily="18" charset="0"/>
        </a:defRPr>
      </a:lvl5pPr>
      <a:lvl6pPr marL="457200" algn="ctr" rtl="0" fontAlgn="base">
        <a:spcBef>
          <a:spcPct val="0"/>
        </a:spcBef>
        <a:spcAft>
          <a:spcPct val="0"/>
        </a:spcAft>
        <a:defRPr sz="4400">
          <a:solidFill>
            <a:srgbClr val="003399"/>
          </a:solidFill>
          <a:latin typeface="Times New Roman" panose="02020603050405020304" pitchFamily="18" charset="0"/>
        </a:defRPr>
      </a:lvl6pPr>
      <a:lvl7pPr marL="914400" algn="ctr" rtl="0" fontAlgn="base">
        <a:spcBef>
          <a:spcPct val="0"/>
        </a:spcBef>
        <a:spcAft>
          <a:spcPct val="0"/>
        </a:spcAft>
        <a:defRPr sz="4400">
          <a:solidFill>
            <a:srgbClr val="003399"/>
          </a:solidFill>
          <a:latin typeface="Times New Roman" panose="02020603050405020304" pitchFamily="18" charset="0"/>
        </a:defRPr>
      </a:lvl7pPr>
      <a:lvl8pPr marL="1371600" algn="ctr" rtl="0" fontAlgn="base">
        <a:spcBef>
          <a:spcPct val="0"/>
        </a:spcBef>
        <a:spcAft>
          <a:spcPct val="0"/>
        </a:spcAft>
        <a:defRPr sz="4400">
          <a:solidFill>
            <a:srgbClr val="003399"/>
          </a:solidFill>
          <a:latin typeface="Times New Roman" panose="02020603050405020304" pitchFamily="18" charset="0"/>
        </a:defRPr>
      </a:lvl8pPr>
      <a:lvl9pPr marL="1828800" algn="ctr" rtl="0" fontAlgn="base">
        <a:spcBef>
          <a:spcPct val="0"/>
        </a:spcBef>
        <a:spcAft>
          <a:spcPct val="0"/>
        </a:spcAft>
        <a:defRPr sz="4400">
          <a:solidFill>
            <a:srgbClr val="003399"/>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003399"/>
        </a:buClr>
        <a:buSzPct val="8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7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669900"/>
        </a:buClr>
        <a:buSzPct val="65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C0099"/>
        </a:buClr>
        <a:buSzPct val="45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llvm.org/" TargetMode="External"/><Relationship Id="rId2" Type="http://schemas.openxmlformats.org/officeDocument/2006/relationships/hyperlink" Target="https://llvm.org/docs/LangRef.htm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lld.llvm.org/#id2"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C740-482A-4CC4-9D52-40F940D2F223}"/>
              </a:ext>
            </a:extLst>
          </p:cNvPr>
          <p:cNvSpPr>
            <a:spLocks noGrp="1"/>
          </p:cNvSpPr>
          <p:nvPr>
            <p:ph type="ctrTitle"/>
          </p:nvPr>
        </p:nvSpPr>
        <p:spPr/>
        <p:txBody>
          <a:bodyPr/>
          <a:lstStyle/>
          <a:p>
            <a:r>
              <a:rPr lang="en-US" dirty="0"/>
              <a:t> LLVM LTO SESSION</a:t>
            </a:r>
          </a:p>
        </p:txBody>
      </p:sp>
      <p:sp>
        <p:nvSpPr>
          <p:cNvPr id="3" name="Subtitle 2">
            <a:extLst>
              <a:ext uri="{FF2B5EF4-FFF2-40B4-BE49-F238E27FC236}">
                <a16:creationId xmlns:a16="http://schemas.microsoft.com/office/drawing/2014/main" id="{65D1FC54-0A5A-4A0D-AB89-036B988F4A6C}"/>
              </a:ext>
            </a:extLst>
          </p:cNvPr>
          <p:cNvSpPr>
            <a:spLocks noGrp="1"/>
          </p:cNvSpPr>
          <p:nvPr>
            <p:ph type="subTitle" idx="1"/>
          </p:nvPr>
        </p:nvSpPr>
        <p:spPr>
          <a:xfrm>
            <a:off x="2417780" y="3531204"/>
            <a:ext cx="8637072" cy="1478118"/>
          </a:xfrm>
        </p:spPr>
        <p:txBody>
          <a:bodyPr>
            <a:noAutofit/>
          </a:bodyPr>
          <a:lstStyle/>
          <a:p>
            <a:r>
              <a:rPr lang="en-US" sz="2800" dirty="0"/>
              <a:t>							By </a:t>
            </a:r>
          </a:p>
          <a:p>
            <a:r>
              <a:rPr lang="en-US" sz="2800" dirty="0"/>
              <a:t>							Bala</a:t>
            </a:r>
          </a:p>
        </p:txBody>
      </p:sp>
    </p:spTree>
    <p:extLst>
      <p:ext uri="{BB962C8B-B14F-4D97-AF65-F5344CB8AC3E}">
        <p14:creationId xmlns:p14="http://schemas.microsoft.com/office/powerpoint/2010/main" val="253874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dirty="0"/>
              <a:t>Downsides of LTO</a:t>
            </a:r>
            <a:endParaRPr lang="en-US" altLang="en-US" dirty="0"/>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a:bodyPr>
          <a:lstStyle/>
          <a:p>
            <a:pPr eaLnBrk="1" hangingPunct="1"/>
            <a:r>
              <a:rPr lang="en-US" dirty="0">
                <a:solidFill>
                  <a:srgbClr val="009900"/>
                </a:solidFill>
                <a:ea typeface="굴림" panose="020B0600000101010101" pitchFamily="34" charset="-127"/>
              </a:rPr>
              <a:t>Increased compile time</a:t>
            </a:r>
          </a:p>
          <a:p>
            <a:pPr marL="0" indent="0" eaLnBrk="1" hangingPunct="1">
              <a:buNone/>
            </a:pPr>
            <a:endParaRPr lang="en-US"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a:t>
            </a:r>
          </a:p>
          <a:p>
            <a:pPr eaLnBrk="1" hangingPunct="1"/>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240215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Types of LTO</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fontScale="92500" lnSpcReduction="20000"/>
          </a:bodyPr>
          <a:lstStyle/>
          <a:p>
            <a:pPr eaLnBrk="1" hangingPunct="1"/>
            <a:r>
              <a:rPr lang="en-US" altLang="ko-KR" dirty="0">
                <a:solidFill>
                  <a:srgbClr val="009900"/>
                </a:solidFill>
                <a:ea typeface="굴림" panose="020B0600000101010101" pitchFamily="34" charset="-127"/>
              </a:rPr>
              <a:t>Full LTO</a:t>
            </a:r>
          </a:p>
          <a:p>
            <a:pPr lvl="1" eaLnBrk="1" hangingPunct="1"/>
            <a:r>
              <a:rPr lang="en-US" sz="2100" dirty="0">
                <a:solidFill>
                  <a:srgbClr val="009900"/>
                </a:solidFill>
                <a:ea typeface="굴림" panose="020B0600000101010101" pitchFamily="34" charset="-127"/>
              </a:rPr>
              <a:t>Full LTO combines all LLVM IR code of the separate object files into one big LLVM module, and then optimizes that and generates machine code as usual.</a:t>
            </a:r>
            <a:endParaRPr lang="en-US" altLang="ko-KR" sz="2100" dirty="0">
              <a:solidFill>
                <a:srgbClr val="009900"/>
              </a:solidFill>
              <a:ea typeface="굴림" panose="020B0600000101010101" pitchFamily="34" charset="-127"/>
            </a:endParaRPr>
          </a:p>
          <a:p>
            <a:pPr lvl="1" eaLnBrk="1" hangingPunct="1"/>
            <a:r>
              <a:rPr lang="en-US" altLang="ko-KR" dirty="0">
                <a:solidFill>
                  <a:srgbClr val="009900"/>
                </a:solidFill>
                <a:ea typeface="굴림" panose="020B0600000101010101" pitchFamily="34" charset="-127"/>
              </a:rPr>
              <a:t>For full LTO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=full), only the semantic analysis is done in parallel, but the optimization and machine </a:t>
            </a:r>
            <a:r>
              <a:rPr lang="en-US" altLang="ko-KR" dirty="0" err="1">
                <a:solidFill>
                  <a:srgbClr val="009900"/>
                </a:solidFill>
                <a:ea typeface="굴림" panose="020B0600000101010101" pitchFamily="34" charset="-127"/>
              </a:rPr>
              <a:t>codegen</a:t>
            </a:r>
            <a:r>
              <a:rPr lang="en-US" altLang="ko-KR" dirty="0">
                <a:solidFill>
                  <a:srgbClr val="009900"/>
                </a:solidFill>
                <a:ea typeface="굴림" panose="020B0600000101010101" pitchFamily="34" charset="-127"/>
              </a:rPr>
              <a:t> is done in a single thread.</a:t>
            </a:r>
          </a:p>
          <a:p>
            <a:pPr lvl="1" eaLnBrk="1" hangingPunct="1"/>
            <a:endParaRPr lang="en-US" altLang="ko-KR" dirty="0">
              <a:solidFill>
                <a:srgbClr val="009900"/>
              </a:solidFill>
              <a:ea typeface="굴림" panose="020B0600000101010101" pitchFamily="34" charset="-127"/>
            </a:endParaRPr>
          </a:p>
          <a:p>
            <a:pPr eaLnBrk="1" hangingPunct="1"/>
            <a:r>
              <a:rPr lang="en-US" altLang="ko-KR" dirty="0">
                <a:solidFill>
                  <a:srgbClr val="009900"/>
                </a:solidFill>
                <a:ea typeface="굴림" panose="020B0600000101010101" pitchFamily="34" charset="-127"/>
              </a:rPr>
              <a:t>Thin LTO</a:t>
            </a:r>
          </a:p>
          <a:p>
            <a:pPr lvl="1" eaLnBrk="1" hangingPunct="1"/>
            <a:r>
              <a:rPr lang="en-US" sz="2100" dirty="0" err="1">
                <a:solidFill>
                  <a:srgbClr val="009900"/>
                </a:solidFill>
                <a:ea typeface="굴림" panose="020B0600000101010101" pitchFamily="34" charset="-127"/>
              </a:rPr>
              <a:t>ThinLTO</a:t>
            </a:r>
            <a:r>
              <a:rPr lang="en-US" sz="2100" dirty="0">
                <a:solidFill>
                  <a:srgbClr val="009900"/>
                </a:solidFill>
                <a:ea typeface="굴림" panose="020B0600000101010101" pitchFamily="34" charset="-127"/>
              </a:rPr>
              <a:t>” keeps the modules separate, but imports functions as needed from other modules and does optimization and </a:t>
            </a:r>
            <a:r>
              <a:rPr lang="en-US" sz="2100" dirty="0" err="1">
                <a:solidFill>
                  <a:srgbClr val="009900"/>
                </a:solidFill>
                <a:ea typeface="굴림" panose="020B0600000101010101" pitchFamily="34" charset="-127"/>
              </a:rPr>
              <a:t>machinecodegen</a:t>
            </a:r>
            <a:r>
              <a:rPr lang="en-US" sz="2100" dirty="0">
                <a:solidFill>
                  <a:srgbClr val="009900"/>
                </a:solidFill>
                <a:ea typeface="굴림" panose="020B0600000101010101" pitchFamily="34" charset="-127"/>
              </a:rPr>
              <a:t> in parallel. </a:t>
            </a:r>
            <a:endParaRPr lang="en-US" altLang="ko-KR" sz="2100" dirty="0">
              <a:solidFill>
                <a:srgbClr val="009900"/>
              </a:solidFill>
              <a:ea typeface="굴림" panose="020B0600000101010101" pitchFamily="34" charset="-127"/>
            </a:endParaRPr>
          </a:p>
          <a:p>
            <a:pPr lvl="1" eaLnBrk="1" hangingPunct="1"/>
            <a:r>
              <a:rPr lang="en-US" altLang="ko-KR" dirty="0">
                <a:solidFill>
                  <a:srgbClr val="009900"/>
                </a:solidFill>
                <a:ea typeface="굴림" panose="020B0600000101010101" pitchFamily="34" charset="-127"/>
              </a:rPr>
              <a:t>For </a:t>
            </a:r>
            <a:r>
              <a:rPr lang="en-US" altLang="ko-KR" dirty="0" err="1">
                <a:solidFill>
                  <a:srgbClr val="009900"/>
                </a:solidFill>
                <a:ea typeface="굴림" panose="020B0600000101010101" pitchFamily="34" charset="-127"/>
              </a:rPr>
              <a:t>ThinLTO</a:t>
            </a:r>
            <a:r>
              <a:rPr lang="en-US" altLang="ko-KR" dirty="0">
                <a:solidFill>
                  <a:srgbClr val="009900"/>
                </a:solidFill>
                <a:ea typeface="굴림" panose="020B0600000101010101" pitchFamily="34" charset="-127"/>
              </a:rPr>
              <a:t>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=thin), all steps are done in parallel except for a global analysis step.</a:t>
            </a:r>
          </a:p>
          <a:p>
            <a:pPr lvl="1" eaLnBrk="1" hangingPunct="1"/>
            <a:endParaRPr lang="en-US" altLang="ko-KR" dirty="0">
              <a:solidFill>
                <a:srgbClr val="009900"/>
              </a:solidFill>
              <a:ea typeface="굴림" panose="020B0600000101010101" pitchFamily="34" charset="-127"/>
            </a:endParaRPr>
          </a:p>
          <a:p>
            <a:pPr eaLnBrk="1" hangingPunct="1"/>
            <a:r>
              <a:rPr lang="en-US" altLang="ko-KR" dirty="0">
                <a:solidFill>
                  <a:srgbClr val="009900"/>
                </a:solidFill>
                <a:ea typeface="굴림" panose="020B0600000101010101" pitchFamily="34" charset="-127"/>
              </a:rPr>
              <a:t>Full Vs Thin</a:t>
            </a:r>
          </a:p>
          <a:p>
            <a:pPr lvl="1" eaLnBrk="1" hangingPunct="1"/>
            <a:r>
              <a:rPr lang="en-US" altLang="ko-KR" dirty="0" err="1">
                <a:solidFill>
                  <a:srgbClr val="009900"/>
                </a:solidFill>
                <a:ea typeface="굴림" panose="020B0600000101010101" pitchFamily="34" charset="-127"/>
              </a:rPr>
              <a:t>ThinLTO</a:t>
            </a:r>
            <a:r>
              <a:rPr lang="en-US" altLang="ko-KR" dirty="0">
                <a:solidFill>
                  <a:srgbClr val="009900"/>
                </a:solidFill>
                <a:ea typeface="굴림" panose="020B0600000101010101" pitchFamily="34" charset="-127"/>
              </a:rPr>
              <a:t> is therefore much faster than full LTO or all-at-once compilation, especially if you have a machine with many cores available.</a:t>
            </a:r>
          </a:p>
          <a:p>
            <a:pPr marL="457200" lvl="1" indent="0" eaLnBrk="1" hangingPunct="1">
              <a:buNone/>
            </a:pPr>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219915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Examples</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fontScale="70000" lnSpcReduction="20000"/>
          </a:bodyPr>
          <a:lstStyle/>
          <a:p>
            <a:pPr marL="0" indent="0" eaLnBrk="1" hangingPunct="1">
              <a:buNone/>
            </a:pPr>
            <a:r>
              <a:rPr lang="en-US" altLang="ko-KR" b="1" u="sng" dirty="0">
                <a:solidFill>
                  <a:srgbClr val="009900"/>
                </a:solidFill>
                <a:ea typeface="굴림" panose="020B0600000101010101" pitchFamily="34" charset="-127"/>
              </a:rPr>
              <a:t>example1.c:</a:t>
            </a: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r>
              <a:rPr lang="en-US" altLang="ko-KR" sz="2300" dirty="0">
                <a:solidFill>
                  <a:srgbClr val="009900"/>
                </a:solidFill>
                <a:ea typeface="굴림" panose="020B0600000101010101" pitchFamily="34" charset="-127"/>
              </a:rPr>
              <a:t>extern void fun();</a:t>
            </a:r>
          </a:p>
          <a:p>
            <a:pPr marL="0" indent="0" eaLnBrk="1" hangingPunct="1">
              <a:buNone/>
            </a:pPr>
            <a:endParaRPr lang="en-US" altLang="ko-KR" sz="2300" dirty="0">
              <a:solidFill>
                <a:srgbClr val="009900"/>
              </a:solidFill>
              <a:ea typeface="굴림" panose="020B0600000101010101" pitchFamily="34" charset="-127"/>
            </a:endParaRPr>
          </a:p>
          <a:p>
            <a:pPr marL="0" indent="0" eaLnBrk="1" hangingPunct="1">
              <a:buNone/>
            </a:pPr>
            <a:r>
              <a:rPr lang="en-US" altLang="ko-KR" sz="2300" dirty="0">
                <a:solidFill>
                  <a:srgbClr val="009900"/>
                </a:solidFill>
                <a:ea typeface="굴림" panose="020B0600000101010101" pitchFamily="34" charset="-127"/>
              </a:rPr>
              <a:t>int main()</a:t>
            </a:r>
          </a:p>
          <a:p>
            <a:pPr marL="0" indent="0" eaLnBrk="1" hangingPunct="1">
              <a:buNone/>
            </a:pPr>
            <a:r>
              <a:rPr lang="en-US" altLang="ko-KR" sz="2300" dirty="0">
                <a:solidFill>
                  <a:srgbClr val="009900"/>
                </a:solidFill>
                <a:ea typeface="굴림" panose="020B0600000101010101" pitchFamily="34" charset="-127"/>
              </a:rPr>
              <a:t>{</a:t>
            </a:r>
          </a:p>
          <a:p>
            <a:pPr marL="0" indent="0" eaLnBrk="1" hangingPunct="1">
              <a:buNone/>
            </a:pPr>
            <a:r>
              <a:rPr lang="en-US" altLang="ko-KR" sz="2300" dirty="0">
                <a:solidFill>
                  <a:srgbClr val="009900"/>
                </a:solidFill>
                <a:ea typeface="굴림" panose="020B0600000101010101" pitchFamily="34" charset="-127"/>
              </a:rPr>
              <a:t>        unsigned long </a:t>
            </a:r>
            <a:r>
              <a:rPr lang="en-US" altLang="ko-KR" sz="2300" dirty="0" err="1">
                <a:solidFill>
                  <a:srgbClr val="009900"/>
                </a:solidFill>
                <a:ea typeface="굴림" panose="020B0600000101010101" pitchFamily="34" charset="-127"/>
              </a:rPr>
              <a:t>i</a:t>
            </a:r>
            <a:r>
              <a:rPr lang="en-US" altLang="ko-KR" sz="2300" dirty="0">
                <a:solidFill>
                  <a:srgbClr val="009900"/>
                </a:solidFill>
                <a:ea typeface="굴림" panose="020B0600000101010101" pitchFamily="34" charset="-127"/>
              </a:rPr>
              <a:t>, j, k;</a:t>
            </a:r>
          </a:p>
          <a:p>
            <a:pPr marL="0" indent="0" eaLnBrk="1" hangingPunct="1">
              <a:buNone/>
            </a:pPr>
            <a:endParaRPr lang="en-US" altLang="ko-KR" sz="2300" dirty="0">
              <a:solidFill>
                <a:srgbClr val="009900"/>
              </a:solidFill>
              <a:ea typeface="굴림" panose="020B0600000101010101" pitchFamily="34" charset="-127"/>
            </a:endParaRPr>
          </a:p>
          <a:p>
            <a:pPr marL="0" indent="0" eaLnBrk="1" hangingPunct="1">
              <a:buNone/>
            </a:pPr>
            <a:r>
              <a:rPr lang="en-US" altLang="ko-KR" sz="2300" dirty="0">
                <a:solidFill>
                  <a:srgbClr val="009900"/>
                </a:solidFill>
                <a:ea typeface="굴림" panose="020B0600000101010101" pitchFamily="34" charset="-127"/>
              </a:rPr>
              <a:t>        for (</a:t>
            </a:r>
            <a:r>
              <a:rPr lang="en-US" altLang="ko-KR" sz="2300" dirty="0" err="1">
                <a:solidFill>
                  <a:srgbClr val="009900"/>
                </a:solidFill>
                <a:ea typeface="굴림" panose="020B0600000101010101" pitchFamily="34" charset="-127"/>
              </a:rPr>
              <a:t>i</a:t>
            </a:r>
            <a:r>
              <a:rPr lang="en-US" altLang="ko-KR" sz="2300" dirty="0">
                <a:solidFill>
                  <a:srgbClr val="009900"/>
                </a:solidFill>
                <a:ea typeface="굴림" panose="020B0600000101010101" pitchFamily="34" charset="-127"/>
              </a:rPr>
              <a:t>=0; </a:t>
            </a:r>
            <a:r>
              <a:rPr lang="en-US" altLang="ko-KR" sz="2300" dirty="0" err="1">
                <a:solidFill>
                  <a:srgbClr val="009900"/>
                </a:solidFill>
                <a:ea typeface="굴림" panose="020B0600000101010101" pitchFamily="34" charset="-127"/>
              </a:rPr>
              <a:t>i</a:t>
            </a:r>
            <a:r>
              <a:rPr lang="en-US" altLang="ko-KR" sz="2300" dirty="0">
                <a:solidFill>
                  <a:srgbClr val="009900"/>
                </a:solidFill>
                <a:ea typeface="굴림" panose="020B0600000101010101" pitchFamily="34" charset="-127"/>
              </a:rPr>
              <a:t>&lt;1000000000;i++)</a:t>
            </a:r>
          </a:p>
          <a:p>
            <a:pPr marL="0" indent="0" eaLnBrk="1" hangingPunct="1">
              <a:buNone/>
            </a:pPr>
            <a:r>
              <a:rPr lang="en-US" altLang="ko-KR" sz="2300" dirty="0">
                <a:solidFill>
                  <a:srgbClr val="009900"/>
                </a:solidFill>
                <a:ea typeface="굴림" panose="020B0600000101010101" pitchFamily="34" charset="-127"/>
              </a:rPr>
              <a:t>        {</a:t>
            </a:r>
          </a:p>
          <a:p>
            <a:pPr marL="0" indent="0" eaLnBrk="1" hangingPunct="1">
              <a:buNone/>
            </a:pPr>
            <a:r>
              <a:rPr lang="en-US" altLang="ko-KR" sz="2300" dirty="0">
                <a:solidFill>
                  <a:srgbClr val="009900"/>
                </a:solidFill>
                <a:ea typeface="굴림" panose="020B0600000101010101" pitchFamily="34" charset="-127"/>
              </a:rPr>
              <a:t>                fun();</a:t>
            </a:r>
          </a:p>
          <a:p>
            <a:pPr marL="0" indent="0" eaLnBrk="1" hangingPunct="1">
              <a:buNone/>
            </a:pPr>
            <a:r>
              <a:rPr lang="en-US" altLang="ko-KR" sz="2300" dirty="0">
                <a:solidFill>
                  <a:srgbClr val="009900"/>
                </a:solidFill>
                <a:ea typeface="굴림" panose="020B0600000101010101" pitchFamily="34" charset="-127"/>
              </a:rPr>
              <a:t>        }</a:t>
            </a:r>
          </a:p>
          <a:p>
            <a:pPr marL="0" indent="0" eaLnBrk="1" hangingPunct="1">
              <a:buNone/>
            </a:pPr>
            <a:endParaRPr lang="en-US" altLang="ko-KR" sz="2300" dirty="0">
              <a:solidFill>
                <a:srgbClr val="009900"/>
              </a:solidFill>
              <a:ea typeface="굴림" panose="020B0600000101010101" pitchFamily="34" charset="-127"/>
            </a:endParaRPr>
          </a:p>
          <a:p>
            <a:pPr marL="0" indent="0" eaLnBrk="1" hangingPunct="1">
              <a:buNone/>
            </a:pPr>
            <a:r>
              <a:rPr lang="en-US" altLang="ko-KR" sz="2300" dirty="0">
                <a:solidFill>
                  <a:srgbClr val="009900"/>
                </a:solidFill>
                <a:ea typeface="굴림" panose="020B0600000101010101" pitchFamily="34" charset="-127"/>
              </a:rPr>
              <a:t>        return 0;</a:t>
            </a:r>
          </a:p>
          <a:p>
            <a:pPr marL="0" indent="0" eaLnBrk="1" hangingPunct="1">
              <a:buNone/>
            </a:pPr>
            <a:r>
              <a:rPr lang="en-US" altLang="ko-KR" sz="2300" dirty="0">
                <a:solidFill>
                  <a:srgbClr val="009900"/>
                </a:solidFill>
                <a:ea typeface="굴림" panose="020B0600000101010101" pitchFamily="34" charset="-127"/>
              </a:rPr>
              <a:t>}</a:t>
            </a: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r>
              <a:rPr lang="en-US" altLang="ko-KR" b="1" u="sng" dirty="0">
                <a:solidFill>
                  <a:srgbClr val="009900"/>
                </a:solidFill>
                <a:ea typeface="굴림" panose="020B0600000101010101" pitchFamily="34" charset="-127"/>
              </a:rPr>
              <a:t>example1a.c:</a:t>
            </a:r>
          </a:p>
          <a:p>
            <a:pPr marL="0" indent="0" eaLnBrk="1" hangingPunct="1">
              <a:buNone/>
            </a:pPr>
            <a:endParaRPr lang="en-US" altLang="ko-KR" b="1" u="sng" dirty="0">
              <a:solidFill>
                <a:srgbClr val="009900"/>
              </a:solidFill>
              <a:ea typeface="굴림" panose="020B0600000101010101" pitchFamily="34" charset="-127"/>
            </a:endParaRPr>
          </a:p>
          <a:p>
            <a:pPr marL="0" indent="0" eaLnBrk="1" hangingPunct="1">
              <a:buNone/>
            </a:pPr>
            <a:r>
              <a:rPr lang="en-US" altLang="ko-KR" sz="2300" dirty="0">
                <a:solidFill>
                  <a:srgbClr val="009900"/>
                </a:solidFill>
                <a:ea typeface="굴림" panose="020B0600000101010101" pitchFamily="34" charset="-127"/>
              </a:rPr>
              <a:t>extern void fun() {}</a:t>
            </a: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363458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Execution time status</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594338"/>
            <a:ext cx="8382000" cy="5181600"/>
          </a:xfrm>
        </p:spPr>
        <p:txBody>
          <a:bodyPr>
            <a:normAutofit fontScale="40000" lnSpcReduction="20000"/>
          </a:bodyPr>
          <a:lstStyle/>
          <a:p>
            <a:pPr marL="457200" lvl="1" indent="0" eaLnBrk="1" hangingPunct="1">
              <a:buNone/>
            </a:pPr>
            <a:r>
              <a:rPr lang="en-US" altLang="ko-KR" b="1" u="sng" dirty="0">
                <a:solidFill>
                  <a:srgbClr val="009900"/>
                </a:solidFill>
                <a:ea typeface="굴림" panose="020B0600000101010101" pitchFamily="34" charset="-127"/>
              </a:rPr>
              <a:t>Without LTO</a:t>
            </a:r>
          </a:p>
          <a:p>
            <a:pPr marL="457200" lvl="1" indent="0" eaLnBrk="1" hangingPunct="1">
              <a:buNone/>
            </a:pPr>
            <a:r>
              <a:rPr lang="en-US" altLang="ko-KR" dirty="0">
                <a:solidFill>
                  <a:srgbClr val="009900"/>
                </a:solidFill>
                <a:ea typeface="굴림" panose="020B0600000101010101" pitchFamily="34" charset="-127"/>
              </a:rPr>
              <a:t>clang -O3 example1a.c -c -o example1a.o</a:t>
            </a:r>
          </a:p>
          <a:p>
            <a:pPr marL="457200" lvl="1" indent="0" eaLnBrk="1" hangingPunct="1">
              <a:buNone/>
            </a:pPr>
            <a:r>
              <a:rPr lang="en-US" altLang="ko-KR" dirty="0">
                <a:solidFill>
                  <a:srgbClr val="009900"/>
                </a:solidFill>
                <a:ea typeface="굴림" panose="020B0600000101010101" pitchFamily="34" charset="-127"/>
              </a:rPr>
              <a:t>clang -O3 example1.c example1a.o -o a1.out</a:t>
            </a:r>
          </a:p>
          <a:p>
            <a:pPr marL="457200" lvl="1" indent="0" eaLnBrk="1" hangingPunct="1">
              <a:buNone/>
            </a:pPr>
            <a:r>
              <a:rPr lang="en-US" altLang="ko-KR" dirty="0">
                <a:solidFill>
                  <a:srgbClr val="009900"/>
                </a:solidFill>
                <a:ea typeface="굴림" panose="020B0600000101010101" pitchFamily="34" charset="-127"/>
              </a:rPr>
              <a:t>time ./a1.out</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	real     0m1.229s</a:t>
            </a:r>
          </a:p>
          <a:p>
            <a:pPr marL="457200" lvl="1" indent="0" eaLnBrk="1" hangingPunct="1">
              <a:buNone/>
            </a:pPr>
            <a:r>
              <a:rPr lang="en-US" altLang="ko-KR" dirty="0">
                <a:solidFill>
                  <a:srgbClr val="009900"/>
                </a:solidFill>
                <a:ea typeface="굴림" panose="020B0600000101010101" pitchFamily="34" charset="-127"/>
              </a:rPr>
              <a:t>	user    0m1.229s</a:t>
            </a:r>
          </a:p>
          <a:p>
            <a:pPr marL="457200" lvl="1" indent="0" eaLnBrk="1" hangingPunct="1">
              <a:buNone/>
            </a:pPr>
            <a:r>
              <a:rPr lang="en-US" altLang="ko-KR" dirty="0">
                <a:solidFill>
                  <a:srgbClr val="009900"/>
                </a:solidFill>
                <a:ea typeface="굴림" panose="020B0600000101010101" pitchFamily="34" charset="-127"/>
              </a:rPr>
              <a:t>	sys     0m0.000s</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b="1" u="sng" dirty="0">
                <a:solidFill>
                  <a:srgbClr val="009900"/>
                </a:solidFill>
                <a:ea typeface="굴림" panose="020B0600000101010101" pitchFamily="34" charset="-127"/>
              </a:rPr>
              <a:t>With LTO</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clang -O3 -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 example1a.c -c -o example1a.o</a:t>
            </a:r>
          </a:p>
          <a:p>
            <a:pPr marL="457200" lvl="1" indent="0" eaLnBrk="1" hangingPunct="1">
              <a:buNone/>
            </a:pPr>
            <a:r>
              <a:rPr lang="en-US" altLang="ko-KR" dirty="0">
                <a:solidFill>
                  <a:srgbClr val="009900"/>
                </a:solidFill>
                <a:ea typeface="굴림" panose="020B0600000101010101" pitchFamily="34" charset="-127"/>
              </a:rPr>
              <a:t>clang -O3 -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 example1.c example1a.o -o a2.out</a:t>
            </a:r>
          </a:p>
          <a:p>
            <a:pPr marL="457200" lvl="1" indent="0" eaLnBrk="1" hangingPunct="1">
              <a:buNone/>
            </a:pPr>
            <a:r>
              <a:rPr lang="en-US" altLang="ko-KR" dirty="0">
                <a:solidFill>
                  <a:srgbClr val="009900"/>
                </a:solidFill>
                <a:ea typeface="굴림" panose="020B0600000101010101" pitchFamily="34" charset="-127"/>
              </a:rPr>
              <a:t>time ./a2.out</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	real     0m0.002s</a:t>
            </a:r>
          </a:p>
          <a:p>
            <a:pPr marL="457200" lvl="1" indent="0" eaLnBrk="1" hangingPunct="1">
              <a:buNone/>
            </a:pPr>
            <a:r>
              <a:rPr lang="en-US" altLang="ko-KR" dirty="0">
                <a:solidFill>
                  <a:srgbClr val="009900"/>
                </a:solidFill>
                <a:ea typeface="굴림" panose="020B0600000101010101" pitchFamily="34" charset="-127"/>
              </a:rPr>
              <a:t>	user    0m0.002s</a:t>
            </a:r>
          </a:p>
          <a:p>
            <a:pPr marL="457200" lvl="1" indent="0" eaLnBrk="1" hangingPunct="1">
              <a:buNone/>
            </a:pPr>
            <a:r>
              <a:rPr lang="en-US" altLang="ko-KR" dirty="0">
                <a:solidFill>
                  <a:srgbClr val="009900"/>
                </a:solidFill>
                <a:ea typeface="굴림" panose="020B0600000101010101" pitchFamily="34" charset="-127"/>
              </a:rPr>
              <a:t>	sys     0m0.000s</a:t>
            </a:r>
          </a:p>
          <a:p>
            <a:pPr marL="457200" lvl="1" indent="0" eaLnBrk="1" hangingPunct="1">
              <a:buNone/>
            </a:pPr>
            <a:r>
              <a:rPr lang="en-US" altLang="ko-KR" dirty="0">
                <a:solidFill>
                  <a:srgbClr val="009900"/>
                </a:solidFill>
                <a:ea typeface="굴림" panose="020B0600000101010101" pitchFamily="34" charset="-127"/>
              </a:rPr>
              <a:t>	</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b="1" u="sng" dirty="0">
                <a:solidFill>
                  <a:srgbClr val="009900"/>
                </a:solidFill>
                <a:ea typeface="굴림" panose="020B0600000101010101" pitchFamily="34" charset="-127"/>
              </a:rPr>
              <a:t>With LTO(full) </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clang -O3 -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=full example1a.c -c -o example1a.o</a:t>
            </a:r>
          </a:p>
          <a:p>
            <a:pPr marL="457200" lvl="1" indent="0" eaLnBrk="1" hangingPunct="1">
              <a:buNone/>
            </a:pPr>
            <a:r>
              <a:rPr lang="en-US" altLang="ko-KR" dirty="0">
                <a:solidFill>
                  <a:srgbClr val="009900"/>
                </a:solidFill>
                <a:ea typeface="굴림" panose="020B0600000101010101" pitchFamily="34" charset="-127"/>
              </a:rPr>
              <a:t>clang -O3 -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=full example1.c example1a.o -o a3.out</a:t>
            </a:r>
          </a:p>
          <a:p>
            <a:pPr marL="457200" lvl="1" indent="0" eaLnBrk="1" hangingPunct="1">
              <a:buNone/>
            </a:pPr>
            <a:r>
              <a:rPr lang="en-US" altLang="ko-KR" dirty="0">
                <a:solidFill>
                  <a:srgbClr val="009900"/>
                </a:solidFill>
                <a:ea typeface="굴림" panose="020B0600000101010101" pitchFamily="34" charset="-127"/>
              </a:rPr>
              <a:t>time ./a3.out</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	real     0m0.002s</a:t>
            </a:r>
          </a:p>
          <a:p>
            <a:pPr marL="457200" lvl="1" indent="0" eaLnBrk="1" hangingPunct="1">
              <a:buNone/>
            </a:pPr>
            <a:r>
              <a:rPr lang="en-US" altLang="ko-KR" dirty="0">
                <a:solidFill>
                  <a:srgbClr val="009900"/>
                </a:solidFill>
                <a:ea typeface="굴림" panose="020B0600000101010101" pitchFamily="34" charset="-127"/>
              </a:rPr>
              <a:t>	user    0m0.002s</a:t>
            </a:r>
          </a:p>
          <a:p>
            <a:pPr marL="457200" lvl="1" indent="0" eaLnBrk="1" hangingPunct="1">
              <a:buNone/>
            </a:pPr>
            <a:r>
              <a:rPr lang="en-US" altLang="ko-KR" dirty="0">
                <a:solidFill>
                  <a:srgbClr val="009900"/>
                </a:solidFill>
                <a:ea typeface="굴림" panose="020B0600000101010101" pitchFamily="34" charset="-127"/>
              </a:rPr>
              <a:t>	sys      0m0.000s</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b="1" u="sng" dirty="0">
                <a:solidFill>
                  <a:srgbClr val="009900"/>
                </a:solidFill>
                <a:ea typeface="굴림" panose="020B0600000101010101" pitchFamily="34" charset="-127"/>
              </a:rPr>
              <a:t>With LTO(thin)</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clang -O3 -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=thin example1a.c -c -o example1a.o</a:t>
            </a:r>
          </a:p>
          <a:p>
            <a:pPr marL="457200" lvl="1" indent="0" eaLnBrk="1" hangingPunct="1">
              <a:buNone/>
            </a:pPr>
            <a:r>
              <a:rPr lang="en-US" altLang="ko-KR" dirty="0">
                <a:solidFill>
                  <a:srgbClr val="009900"/>
                </a:solidFill>
                <a:ea typeface="굴림" panose="020B0600000101010101" pitchFamily="34" charset="-127"/>
              </a:rPr>
              <a:t>clang -O3 -</a:t>
            </a:r>
            <a:r>
              <a:rPr lang="en-US" altLang="ko-KR" dirty="0" err="1">
                <a:solidFill>
                  <a:srgbClr val="009900"/>
                </a:solidFill>
                <a:ea typeface="굴림" panose="020B0600000101010101" pitchFamily="34" charset="-127"/>
              </a:rPr>
              <a:t>flto</a:t>
            </a:r>
            <a:r>
              <a:rPr lang="en-US" altLang="ko-KR" dirty="0">
                <a:solidFill>
                  <a:srgbClr val="009900"/>
                </a:solidFill>
                <a:ea typeface="굴림" panose="020B0600000101010101" pitchFamily="34" charset="-127"/>
              </a:rPr>
              <a:t>=thin example1.c example1a.c -o a4.out</a:t>
            </a:r>
          </a:p>
          <a:p>
            <a:pPr marL="457200" lvl="1" indent="0" eaLnBrk="1" hangingPunct="1">
              <a:buNone/>
            </a:pPr>
            <a:r>
              <a:rPr lang="en-US" altLang="ko-KR" dirty="0">
                <a:solidFill>
                  <a:srgbClr val="009900"/>
                </a:solidFill>
                <a:ea typeface="굴림" panose="020B0600000101010101" pitchFamily="34" charset="-127"/>
              </a:rPr>
              <a:t>time ./a4.out</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dirty="0">
                <a:solidFill>
                  <a:srgbClr val="009900"/>
                </a:solidFill>
                <a:ea typeface="굴림" panose="020B0600000101010101" pitchFamily="34" charset="-127"/>
              </a:rPr>
              <a:t>	real    0m0.002s</a:t>
            </a:r>
          </a:p>
          <a:p>
            <a:pPr marL="457200" lvl="1" indent="0" eaLnBrk="1" hangingPunct="1">
              <a:buNone/>
            </a:pPr>
            <a:r>
              <a:rPr lang="en-US" altLang="ko-KR" dirty="0">
                <a:solidFill>
                  <a:srgbClr val="009900"/>
                </a:solidFill>
                <a:ea typeface="굴림" panose="020B0600000101010101" pitchFamily="34" charset="-127"/>
              </a:rPr>
              <a:t>	user   0m0.001s</a:t>
            </a:r>
          </a:p>
          <a:p>
            <a:pPr marL="457200" lvl="1" indent="0" eaLnBrk="1" hangingPunct="1">
              <a:buNone/>
            </a:pPr>
            <a:r>
              <a:rPr lang="en-US" altLang="ko-KR" dirty="0">
                <a:solidFill>
                  <a:srgbClr val="009900"/>
                </a:solidFill>
                <a:ea typeface="굴림" panose="020B0600000101010101" pitchFamily="34" charset="-127"/>
              </a:rPr>
              <a:t>	sys     0m0.001s	</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201244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Verify symbols status post linking</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fontScale="92500" lnSpcReduction="10000"/>
          </a:bodyPr>
          <a:lstStyle/>
          <a:p>
            <a:pPr marL="457200" lvl="1" indent="0" eaLnBrk="1" hangingPunct="1">
              <a:buNone/>
            </a:pPr>
            <a:r>
              <a:rPr lang="en-US" altLang="ko-KR" b="1" u="sng" dirty="0">
                <a:solidFill>
                  <a:srgbClr val="009900"/>
                </a:solidFill>
                <a:ea typeface="굴림" panose="020B0600000101010101" pitchFamily="34" charset="-127"/>
              </a:rPr>
              <a:t>Without LTO</a:t>
            </a:r>
          </a:p>
          <a:p>
            <a:pPr marL="457200" lvl="1" indent="0" eaLnBrk="1" hangingPunct="1">
              <a:buNone/>
            </a:pPr>
            <a:r>
              <a:rPr lang="en-US" altLang="ko-KR" dirty="0">
                <a:solidFill>
                  <a:srgbClr val="009900"/>
                </a:solidFill>
                <a:ea typeface="굴림" panose="020B0600000101010101" pitchFamily="34" charset="-127"/>
              </a:rPr>
              <a:t>$nm a1.out | grep fun</a:t>
            </a:r>
          </a:p>
          <a:p>
            <a:pPr marL="457200" lvl="1" indent="0" eaLnBrk="1" hangingPunct="1">
              <a:buNone/>
            </a:pPr>
            <a:r>
              <a:rPr lang="en-US" altLang="ko-KR" dirty="0">
                <a:solidFill>
                  <a:srgbClr val="009900"/>
                </a:solidFill>
                <a:ea typeface="굴림" panose="020B0600000101010101" pitchFamily="34" charset="-127"/>
              </a:rPr>
              <a:t>00000000004005a0 T fun</a:t>
            </a:r>
          </a:p>
          <a:p>
            <a:pPr marL="457200" lvl="1" indent="0" eaLnBrk="1" hangingPunct="1">
              <a:buNone/>
            </a:pPr>
            <a:endParaRPr lang="en-US" altLang="ko-KR" dirty="0">
              <a:solidFill>
                <a:srgbClr val="009900"/>
              </a:solidFill>
              <a:ea typeface="굴림" panose="020B0600000101010101" pitchFamily="34" charset="-127"/>
            </a:endParaRPr>
          </a:p>
          <a:p>
            <a:pPr marL="457200" lvl="1" indent="0" eaLnBrk="1" hangingPunct="1">
              <a:buNone/>
            </a:pPr>
            <a:r>
              <a:rPr lang="en-US" altLang="ko-KR" b="1" u="sng" dirty="0">
                <a:solidFill>
                  <a:srgbClr val="009900"/>
                </a:solidFill>
                <a:ea typeface="굴림" panose="020B0600000101010101" pitchFamily="34" charset="-127"/>
              </a:rPr>
              <a:t>With LTO</a:t>
            </a:r>
          </a:p>
          <a:p>
            <a:pPr marL="457200" lvl="1" indent="0" eaLnBrk="1" hangingPunct="1">
              <a:buNone/>
            </a:pPr>
            <a:r>
              <a:rPr lang="en-US" altLang="ko-KR" dirty="0">
                <a:solidFill>
                  <a:srgbClr val="009900"/>
                </a:solidFill>
                <a:ea typeface="굴림" panose="020B0600000101010101" pitchFamily="34" charset="-127"/>
              </a:rPr>
              <a:t>$nm a2.out | grep fun</a:t>
            </a:r>
          </a:p>
          <a:p>
            <a:pPr marL="457200" lvl="1" indent="0" eaLnBrk="1" hangingPunct="1">
              <a:buNone/>
            </a:pPr>
            <a:r>
              <a:rPr lang="en-US" altLang="ko-KR" dirty="0">
                <a:solidFill>
                  <a:srgbClr val="009900"/>
                </a:solidFill>
                <a:ea typeface="굴림" panose="020B0600000101010101" pitchFamily="34" charset="-127"/>
              </a:rPr>
              <a:t>$</a:t>
            </a:r>
          </a:p>
          <a:p>
            <a:pPr marL="457200" lvl="1" indent="0" eaLnBrk="1" hangingPunct="1">
              <a:buNone/>
            </a:pPr>
            <a:r>
              <a:rPr lang="en-US" altLang="ko-KR" dirty="0">
                <a:solidFill>
                  <a:srgbClr val="009900"/>
                </a:solidFill>
                <a:ea typeface="굴림" panose="020B0600000101010101" pitchFamily="34" charset="-127"/>
              </a:rPr>
              <a:t>	</a:t>
            </a:r>
          </a:p>
          <a:p>
            <a:pPr marL="457200" lvl="1" indent="0" eaLnBrk="1" hangingPunct="1">
              <a:buNone/>
            </a:pPr>
            <a:r>
              <a:rPr lang="en-US" altLang="ko-KR" b="1" u="sng" dirty="0">
                <a:solidFill>
                  <a:srgbClr val="009900"/>
                </a:solidFill>
                <a:ea typeface="굴림" panose="020B0600000101010101" pitchFamily="34" charset="-127"/>
              </a:rPr>
              <a:t>With LTO(full) </a:t>
            </a:r>
          </a:p>
          <a:p>
            <a:pPr marL="457200" lvl="1" indent="0" eaLnBrk="1" hangingPunct="1">
              <a:buNone/>
            </a:pPr>
            <a:r>
              <a:rPr lang="en-US" altLang="ko-KR" dirty="0">
                <a:solidFill>
                  <a:srgbClr val="009900"/>
                </a:solidFill>
                <a:ea typeface="굴림" panose="020B0600000101010101" pitchFamily="34" charset="-127"/>
              </a:rPr>
              <a:t>$nm a3.out | grep fun</a:t>
            </a:r>
          </a:p>
          <a:p>
            <a:pPr marL="457200" lvl="1" indent="0" eaLnBrk="1" hangingPunct="1">
              <a:buNone/>
            </a:pPr>
            <a:r>
              <a:rPr lang="en-US" altLang="ko-KR" dirty="0">
                <a:solidFill>
                  <a:srgbClr val="009900"/>
                </a:solidFill>
                <a:ea typeface="굴림" panose="020B0600000101010101" pitchFamily="34" charset="-127"/>
              </a:rPr>
              <a:t>$</a:t>
            </a:r>
          </a:p>
          <a:p>
            <a:pPr marL="457200" lvl="1" indent="0" eaLnBrk="1" hangingPunct="1">
              <a:buNone/>
            </a:pPr>
            <a:endParaRPr lang="en-US" altLang="ko-KR" b="1" u="sng" dirty="0">
              <a:solidFill>
                <a:srgbClr val="009900"/>
              </a:solidFill>
              <a:ea typeface="굴림" panose="020B0600000101010101" pitchFamily="34" charset="-127"/>
            </a:endParaRPr>
          </a:p>
          <a:p>
            <a:pPr marL="457200" lvl="1" indent="0" eaLnBrk="1" hangingPunct="1">
              <a:buNone/>
            </a:pPr>
            <a:r>
              <a:rPr lang="en-US" altLang="ko-KR" b="1" u="sng" dirty="0">
                <a:solidFill>
                  <a:srgbClr val="009900"/>
                </a:solidFill>
                <a:ea typeface="굴림" panose="020B0600000101010101" pitchFamily="34" charset="-127"/>
              </a:rPr>
              <a:t>With LTO(thin)</a:t>
            </a:r>
            <a:r>
              <a:rPr lang="en-US" altLang="ko-KR" b="1" u="sng" dirty="0">
                <a:solidFill>
                  <a:srgbClr val="FF0000"/>
                </a:solidFill>
                <a:ea typeface="굴림" panose="020B0600000101010101" pitchFamily="34" charset="-127"/>
              </a:rPr>
              <a:t>?</a:t>
            </a:r>
          </a:p>
          <a:p>
            <a:pPr marL="0" indent="0" eaLnBrk="1" hangingPunct="1">
              <a:buNone/>
            </a:pPr>
            <a:r>
              <a:rPr lang="en-US" altLang="ko-KR" dirty="0">
                <a:solidFill>
                  <a:srgbClr val="009900"/>
                </a:solidFill>
                <a:ea typeface="굴림" panose="020B0600000101010101" pitchFamily="34" charset="-127"/>
              </a:rPr>
              <a:t>      </a:t>
            </a:r>
            <a:r>
              <a:rPr lang="en-US" altLang="ko-KR" sz="2100" dirty="0">
                <a:solidFill>
                  <a:srgbClr val="009900"/>
                </a:solidFill>
                <a:ea typeface="굴림" panose="020B0600000101010101" pitchFamily="34" charset="-127"/>
              </a:rPr>
              <a:t>$nm a4.out | grep fun</a:t>
            </a:r>
          </a:p>
          <a:p>
            <a:pPr marL="0" indent="0" eaLnBrk="1" hangingPunct="1">
              <a:buNone/>
            </a:pPr>
            <a:r>
              <a:rPr lang="en-US" altLang="ko-KR" sz="2100" dirty="0">
                <a:solidFill>
                  <a:srgbClr val="009900"/>
                </a:solidFill>
                <a:ea typeface="굴림" panose="020B0600000101010101" pitchFamily="34" charset="-127"/>
              </a:rPr>
              <a:t>      0000000000400580 T fun</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34695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a:bodyPr>
          <a:lstStyle/>
          <a:p>
            <a:pPr eaLnBrk="1" hangingPunct="1"/>
            <a:r>
              <a:rPr lang="en-US" dirty="0">
                <a:hlinkClick r:id="rId2"/>
              </a:rPr>
              <a:t>LLVM IR</a:t>
            </a:r>
            <a:r>
              <a:rPr lang="en-US" dirty="0"/>
              <a:t> is a low-level intermediate representation used by the </a:t>
            </a:r>
            <a:r>
              <a:rPr lang="en-US" dirty="0">
                <a:hlinkClick r:id="rId3"/>
              </a:rPr>
              <a:t>LLVM compiler framework</a:t>
            </a:r>
            <a:r>
              <a:rPr lang="en-US" dirty="0"/>
              <a:t>. You can think of LLVM IR as a platform-independent assembly language with an infinite number of function local registers.</a:t>
            </a:r>
          </a:p>
          <a:p>
            <a:pPr eaLnBrk="1" hangingPunct="1"/>
            <a:endParaRPr lang="en-US" altLang="ko-KR" dirty="0">
              <a:solidFill>
                <a:srgbClr val="009900"/>
              </a:solidFill>
              <a:ea typeface="굴림" panose="020B0600000101010101" pitchFamily="34" charset="-127"/>
            </a:endParaRPr>
          </a:p>
          <a:p>
            <a:r>
              <a:rPr lang="en-US" dirty="0"/>
              <a:t>Compilers are therefore often split into three components, the front-end, middle-end and back-end; each with a specific task that takes IR as input and/or produces IR as output.</a:t>
            </a:r>
          </a:p>
          <a:p>
            <a:r>
              <a:rPr lang="en-US" b="1" dirty="0"/>
              <a:t>Front-end</a:t>
            </a:r>
            <a:r>
              <a:rPr lang="en-US" dirty="0"/>
              <a:t>: compiles source language to IR.</a:t>
            </a:r>
          </a:p>
          <a:p>
            <a:r>
              <a:rPr lang="en-US" b="1" dirty="0"/>
              <a:t>Middle-end</a:t>
            </a:r>
            <a:r>
              <a:rPr lang="en-US" dirty="0"/>
              <a:t>: optimizes IR.</a:t>
            </a:r>
          </a:p>
          <a:p>
            <a:r>
              <a:rPr lang="en-US" b="1" dirty="0"/>
              <a:t>Back-end</a:t>
            </a:r>
            <a:r>
              <a:rPr lang="en-US" dirty="0"/>
              <a:t>: compiles IR to machine code.</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336704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6296172" cy="3766841"/>
          </a:xfrm>
        </p:spPr>
        <p:txBody>
          <a:bodyPr>
            <a:normAutofit/>
          </a:bodyPr>
          <a:lstStyle/>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pic>
        <p:nvPicPr>
          <p:cNvPr id="1026" name="Picture 2" descr="LLVM compiler pipeline">
            <a:extLst>
              <a:ext uri="{FF2B5EF4-FFF2-40B4-BE49-F238E27FC236}">
                <a16:creationId xmlns:a16="http://schemas.microsoft.com/office/drawing/2014/main" id="{23946D62-A005-4ED1-80D5-53B970B22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11113477" cy="466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0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fontScale="25000" lnSpcReduction="20000"/>
          </a:bodyPr>
          <a:lstStyle/>
          <a:p>
            <a:pPr eaLnBrk="1" hangingPunct="1"/>
            <a:r>
              <a:rPr lang="en-US" sz="5600" dirty="0">
                <a:solidFill>
                  <a:srgbClr val="009900"/>
                </a:solidFill>
                <a:ea typeface="굴림" panose="020B0600000101010101" pitchFamily="34" charset="-127"/>
              </a:rPr>
              <a:t>LLVM IR can be stored on disk in two formats.</a:t>
            </a:r>
          </a:p>
          <a:p>
            <a:pPr lvl="1" eaLnBrk="1" hangingPunct="1"/>
            <a:r>
              <a:rPr lang="en-US" sz="5600" dirty="0">
                <a:solidFill>
                  <a:srgbClr val="009900"/>
                </a:solidFill>
                <a:ea typeface="굴림" panose="020B0600000101010101" pitchFamily="34" charset="-127"/>
              </a:rPr>
              <a:t>Bit code</a:t>
            </a:r>
          </a:p>
          <a:p>
            <a:pPr lvl="1" eaLnBrk="1" hangingPunct="1"/>
            <a:r>
              <a:rPr lang="en-US" sz="5600" dirty="0">
                <a:solidFill>
                  <a:srgbClr val="009900"/>
                </a:solidFill>
                <a:ea typeface="굴림" panose="020B0600000101010101" pitchFamily="34" charset="-127"/>
              </a:rPr>
              <a:t>assembly text</a:t>
            </a:r>
          </a:p>
          <a:p>
            <a:pPr eaLnBrk="1" hangingPunct="1"/>
            <a:endParaRPr lang="en-US" altLang="ko-KR" sz="5600" dirty="0">
              <a:solidFill>
                <a:srgbClr val="009900"/>
              </a:solidFill>
              <a:ea typeface="굴림" panose="020B0600000101010101" pitchFamily="34" charset="-127"/>
            </a:endParaRPr>
          </a:p>
          <a:p>
            <a:pPr eaLnBrk="1" hangingPunct="1"/>
            <a:r>
              <a:rPr lang="en-US" altLang="ko-KR" sz="5600" dirty="0">
                <a:solidFill>
                  <a:srgbClr val="009900"/>
                </a:solidFill>
                <a:ea typeface="굴림" panose="020B0600000101010101" pitchFamily="34" charset="-127"/>
              </a:rPr>
              <a:t>How to generate Bit code?</a:t>
            </a:r>
          </a:p>
          <a:p>
            <a:pPr lvl="1" eaLnBrk="1" hangingPunct="1"/>
            <a:r>
              <a:rPr lang="en-US" altLang="ko-KR" sz="5600" dirty="0">
                <a:solidFill>
                  <a:srgbClr val="009900"/>
                </a:solidFill>
                <a:ea typeface="굴림" panose="020B0600000101010101" pitchFamily="34" charset="-127"/>
              </a:rPr>
              <a:t>clang </a:t>
            </a:r>
            <a:r>
              <a:rPr lang="en-US" altLang="ko-KR" sz="5600" dirty="0" err="1">
                <a:solidFill>
                  <a:srgbClr val="009900"/>
                </a:solidFill>
                <a:ea typeface="굴림" panose="020B0600000101010101" pitchFamily="34" charset="-127"/>
              </a:rPr>
              <a:t>ret.c</a:t>
            </a:r>
            <a:r>
              <a:rPr lang="en-US" altLang="ko-KR" sz="5600" dirty="0">
                <a:solidFill>
                  <a:srgbClr val="009900"/>
                </a:solidFill>
                <a:ea typeface="굴림" panose="020B0600000101010101" pitchFamily="34" charset="-127"/>
              </a:rPr>
              <a:t> -emit-</a:t>
            </a:r>
            <a:r>
              <a:rPr lang="en-US" altLang="ko-KR" sz="5600" dirty="0" err="1">
                <a:solidFill>
                  <a:srgbClr val="009900"/>
                </a:solidFill>
                <a:ea typeface="굴림" panose="020B0600000101010101" pitchFamily="34" charset="-127"/>
              </a:rPr>
              <a:t>llvm</a:t>
            </a:r>
            <a:r>
              <a:rPr lang="en-US" altLang="ko-KR" sz="5600" dirty="0">
                <a:solidFill>
                  <a:srgbClr val="009900"/>
                </a:solidFill>
                <a:ea typeface="굴림" panose="020B0600000101010101" pitchFamily="34" charset="-127"/>
              </a:rPr>
              <a:t> -c  -o </a:t>
            </a:r>
            <a:r>
              <a:rPr lang="en-US" altLang="ko-KR" sz="5600" dirty="0" err="1">
                <a:solidFill>
                  <a:srgbClr val="009900"/>
                </a:solidFill>
                <a:ea typeface="굴림" panose="020B0600000101010101" pitchFamily="34" charset="-127"/>
              </a:rPr>
              <a:t>ret.bc</a:t>
            </a:r>
            <a:endParaRPr lang="en-US" altLang="ko-KR" sz="5600" dirty="0">
              <a:solidFill>
                <a:srgbClr val="009900"/>
              </a:solidFill>
              <a:ea typeface="굴림" panose="020B0600000101010101" pitchFamily="34" charset="-127"/>
            </a:endParaRPr>
          </a:p>
          <a:p>
            <a:pPr marL="457200" lvl="1" indent="0" eaLnBrk="1" hangingPunct="1">
              <a:buNone/>
            </a:pPr>
            <a:endParaRPr lang="en-US" altLang="ko-KR" sz="5600" dirty="0">
              <a:solidFill>
                <a:srgbClr val="009900"/>
              </a:solidFill>
              <a:ea typeface="굴림" panose="020B0600000101010101" pitchFamily="34" charset="-127"/>
            </a:endParaRPr>
          </a:p>
          <a:p>
            <a:pPr marL="457200" lvl="1" indent="0" eaLnBrk="1" hangingPunct="1">
              <a:buNone/>
            </a:pPr>
            <a:endParaRPr lang="en-US" altLang="ko-KR" sz="5600" dirty="0">
              <a:solidFill>
                <a:srgbClr val="009900"/>
              </a:solidFill>
              <a:ea typeface="굴림" panose="020B0600000101010101" pitchFamily="34" charset="-127"/>
            </a:endParaRPr>
          </a:p>
          <a:p>
            <a:pPr eaLnBrk="1" hangingPunct="1"/>
            <a:r>
              <a:rPr lang="en-US" sz="5600" dirty="0">
                <a:solidFill>
                  <a:srgbClr val="009900"/>
                </a:solidFill>
                <a:ea typeface="굴림" panose="020B0600000101010101" pitchFamily="34" charset="-127"/>
              </a:rPr>
              <a:t>How to generate the assembly representation?</a:t>
            </a:r>
          </a:p>
          <a:p>
            <a:pPr lvl="1" eaLnBrk="1" hangingPunct="1"/>
            <a:r>
              <a:rPr lang="pt-BR" altLang="ko-KR" sz="5600" dirty="0">
                <a:solidFill>
                  <a:srgbClr val="009900"/>
                </a:solidFill>
                <a:ea typeface="굴림" panose="020B0600000101010101" pitchFamily="34" charset="-127"/>
              </a:rPr>
              <a:t>clang -S ret.c -emit-llvm -o ret.ii</a:t>
            </a:r>
          </a:p>
          <a:p>
            <a:pPr marL="457200" lvl="1" indent="0" eaLnBrk="1" hangingPunct="1">
              <a:buNone/>
            </a:pPr>
            <a:endParaRPr lang="pt-BR" altLang="ko-KR" sz="5600" dirty="0">
              <a:solidFill>
                <a:srgbClr val="009900"/>
              </a:solidFill>
              <a:ea typeface="굴림" panose="020B0600000101010101" pitchFamily="34" charset="-127"/>
            </a:endParaRPr>
          </a:p>
          <a:p>
            <a:pPr marL="457200" lvl="1" indent="0" eaLnBrk="1" hangingPunct="1">
              <a:buNone/>
            </a:pPr>
            <a:endParaRPr lang="pt-BR" altLang="ko-KR" sz="5600" dirty="0">
              <a:solidFill>
                <a:srgbClr val="009900"/>
              </a:solidFill>
              <a:ea typeface="굴림" panose="020B0600000101010101" pitchFamily="34" charset="-127"/>
            </a:endParaRPr>
          </a:p>
          <a:p>
            <a:pPr eaLnBrk="1" hangingPunct="1"/>
            <a:r>
              <a:rPr lang="en-US" sz="5600" dirty="0">
                <a:solidFill>
                  <a:srgbClr val="009900"/>
                </a:solidFill>
                <a:ea typeface="굴림" panose="020B0600000101010101" pitchFamily="34" charset="-127"/>
              </a:rPr>
              <a:t>How to convert Bit code into Assembly?</a:t>
            </a:r>
          </a:p>
          <a:p>
            <a:pPr lvl="1" eaLnBrk="1" hangingPunct="1"/>
            <a:r>
              <a:rPr lang="pt-BR" sz="5600" dirty="0">
                <a:solidFill>
                  <a:srgbClr val="009900"/>
                </a:solidFill>
                <a:ea typeface="굴림" panose="020B0600000101010101" pitchFamily="34" charset="-127"/>
              </a:rPr>
              <a:t>llvm-dis ret.bc -o tmp.ii</a:t>
            </a:r>
            <a:endParaRPr lang="en-US" sz="5600" dirty="0">
              <a:solidFill>
                <a:srgbClr val="009900"/>
              </a:solidFill>
              <a:ea typeface="굴림" panose="020B0600000101010101" pitchFamily="34" charset="-127"/>
            </a:endParaRPr>
          </a:p>
          <a:p>
            <a:pPr eaLnBrk="1" hangingPunct="1"/>
            <a:endParaRPr lang="en-US" sz="5600" dirty="0">
              <a:solidFill>
                <a:srgbClr val="009900"/>
              </a:solidFill>
              <a:ea typeface="굴림" panose="020B0600000101010101" pitchFamily="34" charset="-127"/>
            </a:endParaRPr>
          </a:p>
          <a:p>
            <a:pPr eaLnBrk="1" hangingPunct="1"/>
            <a:r>
              <a:rPr lang="en-US" sz="5600" dirty="0">
                <a:solidFill>
                  <a:srgbClr val="009900"/>
                </a:solidFill>
                <a:ea typeface="굴림" panose="020B0600000101010101" pitchFamily="34" charset="-127"/>
              </a:rPr>
              <a:t>How to convert Assembly into Bit code?</a:t>
            </a:r>
          </a:p>
          <a:p>
            <a:pPr lvl="1" eaLnBrk="1" hangingPunct="1"/>
            <a:r>
              <a:rPr lang="pt-BR" sz="5600" dirty="0">
                <a:solidFill>
                  <a:srgbClr val="009900"/>
                </a:solidFill>
                <a:ea typeface="굴림" panose="020B0600000101010101" pitchFamily="34" charset="-127"/>
              </a:rPr>
              <a:t>llvm-as ret.ii -o tmp.bc</a:t>
            </a:r>
            <a:endParaRPr lang="en-US" sz="5600" dirty="0">
              <a:solidFill>
                <a:srgbClr val="009900"/>
              </a:solidFill>
              <a:ea typeface="굴림" panose="020B0600000101010101" pitchFamily="34" charset="-127"/>
            </a:endParaRPr>
          </a:p>
          <a:p>
            <a:pPr marL="457200" lvl="1" indent="0" eaLnBrk="1" hangingPunct="1">
              <a:buNone/>
            </a:pPr>
            <a:endParaRPr lang="en-US" sz="5600" dirty="0"/>
          </a:p>
          <a:p>
            <a:pPr eaLnBrk="1" hangingPunct="1"/>
            <a:r>
              <a:rPr lang="en-US" altLang="ko-KR" sz="5600" dirty="0">
                <a:solidFill>
                  <a:srgbClr val="009900"/>
                </a:solidFill>
                <a:ea typeface="굴림" panose="020B0600000101010101" pitchFamily="34" charset="-127"/>
              </a:rPr>
              <a:t>Sample Source code:</a:t>
            </a:r>
          </a:p>
          <a:p>
            <a:pPr marL="400050" lvl="1" indent="0" eaLnBrk="1" hangingPunct="1">
              <a:buNone/>
            </a:pPr>
            <a:r>
              <a:rPr lang="en-US" altLang="ko-KR" sz="5600" dirty="0">
                <a:solidFill>
                  <a:srgbClr val="009900"/>
                </a:solidFill>
                <a:ea typeface="굴림" panose="020B0600000101010101" pitchFamily="34" charset="-127"/>
              </a:rPr>
              <a:t>int main()</a:t>
            </a:r>
          </a:p>
          <a:p>
            <a:pPr marL="400050" lvl="1" indent="0" eaLnBrk="1" hangingPunct="1">
              <a:buNone/>
            </a:pPr>
            <a:r>
              <a:rPr lang="en-US" altLang="ko-KR" sz="5600" dirty="0">
                <a:solidFill>
                  <a:srgbClr val="009900"/>
                </a:solidFill>
                <a:ea typeface="굴림" panose="020B0600000101010101" pitchFamily="34" charset="-127"/>
              </a:rPr>
              <a:t>{</a:t>
            </a:r>
          </a:p>
          <a:p>
            <a:pPr marL="400050" lvl="1" indent="0" eaLnBrk="1" hangingPunct="1">
              <a:buNone/>
            </a:pPr>
            <a:r>
              <a:rPr lang="en-US" altLang="ko-KR" sz="5600" dirty="0">
                <a:solidFill>
                  <a:srgbClr val="009900"/>
                </a:solidFill>
                <a:ea typeface="굴림" panose="020B0600000101010101" pitchFamily="34" charset="-127"/>
              </a:rPr>
              <a:t>  return 0;</a:t>
            </a:r>
          </a:p>
          <a:p>
            <a:pPr marL="400050" lvl="1" indent="0" eaLnBrk="1" hangingPunct="1">
              <a:buNone/>
            </a:pPr>
            <a:r>
              <a:rPr lang="en-US" altLang="ko-KR" sz="5600" dirty="0">
                <a:solidFill>
                  <a:srgbClr val="009900"/>
                </a:solidFill>
                <a:ea typeface="굴림" panose="020B0600000101010101" pitchFamily="34" charset="-127"/>
              </a:rPr>
              <a:t>}</a:t>
            </a:r>
          </a:p>
          <a:p>
            <a:pPr marL="0" indent="0" eaLnBrk="1" hangingPunct="1">
              <a:buNone/>
            </a:pPr>
            <a:endParaRPr lang="en-US" altLang="ko-KR" sz="2000" dirty="0"/>
          </a:p>
          <a:p>
            <a:pPr marL="0" indent="0" eaLnBrk="1" hangingPunct="1">
              <a:buNone/>
            </a:pPr>
            <a:endParaRPr lang="en-US" altLang="ko-KR" sz="2000" dirty="0"/>
          </a:p>
          <a:p>
            <a:pPr marL="0" indent="0" eaLnBrk="1" hangingPunct="1">
              <a:buNone/>
            </a:pPr>
            <a:r>
              <a:rPr lang="en-US" altLang="ko-KR" sz="2000" dirty="0"/>
              <a:t>	</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57069347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371600"/>
            <a:ext cx="8382000" cy="5095461"/>
          </a:xfrm>
        </p:spPr>
        <p:txBody>
          <a:bodyPr>
            <a:normAutofit fontScale="55000" lnSpcReduction="20000"/>
          </a:bodyPr>
          <a:lstStyle/>
          <a:p>
            <a:pPr eaLnBrk="1" hangingPunct="1"/>
            <a:r>
              <a:rPr lang="en-US" b="1" dirty="0">
                <a:solidFill>
                  <a:srgbClr val="009900"/>
                </a:solidFill>
                <a:ea typeface="굴림" panose="020B0600000101010101" pitchFamily="34" charset="-127"/>
              </a:rPr>
              <a:t>LLVM IR assembly file ‘</a:t>
            </a:r>
            <a:r>
              <a:rPr lang="en-US" altLang="ko-KR" b="1" dirty="0" err="1">
                <a:solidFill>
                  <a:srgbClr val="009900"/>
                </a:solidFill>
                <a:ea typeface="굴림" panose="020B0600000101010101" pitchFamily="34" charset="-127"/>
              </a:rPr>
              <a:t>ret.ii</a:t>
            </a:r>
            <a:r>
              <a:rPr lang="en-US" altLang="ko-KR" b="1" dirty="0">
                <a:solidFill>
                  <a:srgbClr val="009900"/>
                </a:solidFill>
                <a:ea typeface="굴림" panose="020B0600000101010101" pitchFamily="34" charset="-127"/>
              </a:rPr>
              <a:t>’</a:t>
            </a:r>
          </a:p>
          <a:p>
            <a:pPr marL="0" indent="0" eaLnBrk="1" hangingPunct="1">
              <a:buNone/>
            </a:pPr>
            <a:endParaRPr lang="en-US" altLang="ko-KR" b="1"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a:t>
            </a:r>
            <a:r>
              <a:rPr lang="en-US" altLang="ko-KR" dirty="0" err="1">
                <a:solidFill>
                  <a:srgbClr val="009900"/>
                </a:solidFill>
                <a:ea typeface="굴림" panose="020B0600000101010101" pitchFamily="34" charset="-127"/>
              </a:rPr>
              <a:t>ModuleID</a:t>
            </a:r>
            <a:r>
              <a:rPr lang="en-US" altLang="ko-KR" dirty="0">
                <a:solidFill>
                  <a:srgbClr val="009900"/>
                </a:solidFill>
                <a:ea typeface="굴림" panose="020B0600000101010101" pitchFamily="34" charset="-127"/>
              </a:rPr>
              <a:t> = '</a:t>
            </a:r>
            <a:r>
              <a:rPr lang="en-US" altLang="ko-KR" dirty="0" err="1">
                <a:solidFill>
                  <a:srgbClr val="009900"/>
                </a:solidFill>
                <a:ea typeface="굴림" panose="020B0600000101010101" pitchFamily="34" charset="-127"/>
              </a:rPr>
              <a:t>ret.c</a:t>
            </a:r>
            <a:r>
              <a:rPr lang="en-US" altLang="ko-KR" dirty="0">
                <a:solidFill>
                  <a:srgbClr val="009900"/>
                </a:solidFill>
                <a:ea typeface="굴림" panose="020B0600000101010101" pitchFamily="34" charset="-127"/>
              </a:rPr>
              <a:t>'</a:t>
            </a:r>
          </a:p>
          <a:p>
            <a:pPr marL="0" indent="0" eaLnBrk="1" hangingPunct="1">
              <a:buNone/>
            </a:pPr>
            <a:r>
              <a:rPr lang="en-US" altLang="ko-KR" dirty="0" err="1">
                <a:solidFill>
                  <a:srgbClr val="009900"/>
                </a:solidFill>
                <a:ea typeface="굴림" panose="020B0600000101010101" pitchFamily="34" charset="-127"/>
              </a:rPr>
              <a:t>source_filename</a:t>
            </a:r>
            <a:r>
              <a:rPr lang="en-US" altLang="ko-KR" dirty="0">
                <a:solidFill>
                  <a:srgbClr val="009900"/>
                </a:solidFill>
                <a:ea typeface="굴림" panose="020B0600000101010101" pitchFamily="34" charset="-127"/>
              </a:rPr>
              <a:t> = "</a:t>
            </a:r>
            <a:r>
              <a:rPr lang="en-US" altLang="ko-KR" dirty="0" err="1">
                <a:solidFill>
                  <a:srgbClr val="009900"/>
                </a:solidFill>
                <a:ea typeface="굴림" panose="020B0600000101010101" pitchFamily="34" charset="-127"/>
              </a:rPr>
              <a:t>ret.c</a:t>
            </a:r>
            <a:r>
              <a:rPr lang="en-US" altLang="ko-KR" dirty="0">
                <a:solidFill>
                  <a:srgbClr val="009900"/>
                </a:solidFill>
                <a:ea typeface="굴림" panose="020B0600000101010101" pitchFamily="34" charset="-127"/>
              </a:rPr>
              <a:t>"</a:t>
            </a:r>
          </a:p>
          <a:p>
            <a:pPr marL="0" indent="0" eaLnBrk="1" hangingPunct="1">
              <a:buNone/>
            </a:pPr>
            <a:r>
              <a:rPr lang="en-US" altLang="ko-KR" dirty="0">
                <a:solidFill>
                  <a:srgbClr val="009900"/>
                </a:solidFill>
                <a:ea typeface="굴림" panose="020B0600000101010101" pitchFamily="34" charset="-127"/>
              </a:rPr>
              <a:t>target </a:t>
            </a:r>
            <a:r>
              <a:rPr lang="en-US" altLang="ko-KR" dirty="0" err="1">
                <a:solidFill>
                  <a:srgbClr val="009900"/>
                </a:solidFill>
                <a:ea typeface="굴림" panose="020B0600000101010101" pitchFamily="34" charset="-127"/>
              </a:rPr>
              <a:t>datalayout</a:t>
            </a:r>
            <a:r>
              <a:rPr lang="en-US" altLang="ko-KR" dirty="0">
                <a:solidFill>
                  <a:srgbClr val="009900"/>
                </a:solidFill>
                <a:ea typeface="굴림" panose="020B0600000101010101" pitchFamily="34" charset="-127"/>
              </a:rPr>
              <a:t> = "e-m:e-i64:64-f80:128-n8:16:32:64-S128"</a:t>
            </a:r>
          </a:p>
          <a:p>
            <a:pPr marL="0" indent="0" eaLnBrk="1" hangingPunct="1">
              <a:buNone/>
            </a:pPr>
            <a:r>
              <a:rPr lang="en-US" altLang="ko-KR" dirty="0">
                <a:solidFill>
                  <a:srgbClr val="009900"/>
                </a:solidFill>
                <a:ea typeface="굴림" panose="020B0600000101010101" pitchFamily="34" charset="-127"/>
              </a:rPr>
              <a:t>target triple = "x86_64-unknown-linux-gnu"</a:t>
            </a:r>
          </a:p>
          <a:p>
            <a:pPr eaLnBrk="1" hangingPunct="1"/>
            <a:endParaRPr lang="en-US" altLang="ko-KR"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Function </a:t>
            </a:r>
            <a:r>
              <a:rPr lang="en-US" altLang="ko-KR" dirty="0" err="1">
                <a:solidFill>
                  <a:srgbClr val="009900"/>
                </a:solidFill>
                <a:ea typeface="굴림" panose="020B0600000101010101" pitchFamily="34" charset="-127"/>
              </a:rPr>
              <a:t>Attrs</a:t>
            </a:r>
            <a:r>
              <a:rPr lang="en-US" altLang="ko-KR" dirty="0">
                <a:solidFill>
                  <a:srgbClr val="009900"/>
                </a:solidFill>
                <a:ea typeface="굴림" panose="020B0600000101010101" pitchFamily="34" charset="-127"/>
              </a:rPr>
              <a:t>: noinline nounwind optnone uwtable</a:t>
            </a:r>
          </a:p>
          <a:p>
            <a:pPr marL="0" indent="0" eaLnBrk="1" hangingPunct="1">
              <a:buNone/>
            </a:pPr>
            <a:r>
              <a:rPr lang="en-US" altLang="ko-KR" dirty="0">
                <a:solidFill>
                  <a:srgbClr val="009900"/>
                </a:solidFill>
                <a:ea typeface="굴림" panose="020B0600000101010101" pitchFamily="34" charset="-127"/>
              </a:rPr>
              <a:t>define dso_local i32 @main() #0 {</a:t>
            </a:r>
          </a:p>
          <a:p>
            <a:pPr marL="0" indent="0" eaLnBrk="1" hangingPunct="1">
              <a:buNone/>
            </a:pPr>
            <a:r>
              <a:rPr lang="en-US" altLang="ko-KR" dirty="0">
                <a:solidFill>
                  <a:srgbClr val="009900"/>
                </a:solidFill>
                <a:ea typeface="굴림" panose="020B0600000101010101" pitchFamily="34" charset="-127"/>
              </a:rPr>
              <a:t>entry:</a:t>
            </a:r>
          </a:p>
          <a:p>
            <a:pPr marL="0" indent="0" eaLnBrk="1" hangingPunct="1">
              <a:buNone/>
            </a:pPr>
            <a:r>
              <a:rPr lang="en-US" altLang="ko-KR" dirty="0">
                <a:solidFill>
                  <a:srgbClr val="009900"/>
                </a:solidFill>
                <a:ea typeface="굴림" panose="020B0600000101010101" pitchFamily="34" charset="-127"/>
              </a:rPr>
              <a:t>  %retval = alloca i32, align 4</a:t>
            </a:r>
          </a:p>
          <a:p>
            <a:pPr marL="0" indent="0" eaLnBrk="1" hangingPunct="1">
              <a:buNone/>
            </a:pPr>
            <a:r>
              <a:rPr lang="en-US" altLang="ko-KR" dirty="0">
                <a:solidFill>
                  <a:srgbClr val="009900"/>
                </a:solidFill>
                <a:ea typeface="굴림" panose="020B0600000101010101" pitchFamily="34" charset="-127"/>
              </a:rPr>
              <a:t>  store i32 0, i32* %retval, align 4</a:t>
            </a:r>
          </a:p>
          <a:p>
            <a:pPr marL="0" indent="0" eaLnBrk="1" hangingPunct="1">
              <a:buNone/>
            </a:pPr>
            <a:r>
              <a:rPr lang="en-US" altLang="ko-KR" dirty="0">
                <a:solidFill>
                  <a:srgbClr val="009900"/>
                </a:solidFill>
                <a:ea typeface="굴림" panose="020B0600000101010101" pitchFamily="34" charset="-127"/>
              </a:rPr>
              <a:t>  ret i32 0</a:t>
            </a:r>
          </a:p>
          <a:p>
            <a:pPr marL="0" indent="0" eaLnBrk="1" hangingPunct="1">
              <a:buNone/>
            </a:pPr>
            <a:r>
              <a:rPr lang="en-US" altLang="ko-KR" dirty="0">
                <a:solidFill>
                  <a:srgbClr val="009900"/>
                </a:solidFill>
                <a:ea typeface="굴림" panose="020B0600000101010101" pitchFamily="34" charset="-127"/>
              </a:rPr>
              <a:t>}</a:t>
            </a:r>
          </a:p>
          <a:p>
            <a:pPr eaLnBrk="1" hangingPunct="1"/>
            <a:endParaRPr lang="en-US" altLang="ko-KR"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attributes #0 = { noinline nounwind optnone uwtable "correctly-rounded-divide-sqrt-fp-math"="false" "disable-tail-calls"="false" "less-precise-fpmad"="false" "no-frame-pointer-elim"="true" "no-frame-pointer-elim-non-leaf" "no-infs-fp-math"="false" "no-jump-tables"="false" "no-nans-fp-math"="false" "no-signed-zeros-fp-math"="false" "no-trapping-math"="false" "stack-protector-buffer-size"="8" "target-cpu"="x86-64" "target-features"="+fxsr,+mmx,+sse,+sse2,+x87" "unsafe-fp-math"="false" "use-soft-float"="false" }</a:t>
            </a:r>
          </a:p>
          <a:p>
            <a:pPr eaLnBrk="1" hangingPunct="1"/>
            <a:endParaRPr lang="en-US" altLang="ko-KR"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!llvm.module.flags = !{!0}</a:t>
            </a:r>
          </a:p>
          <a:p>
            <a:pPr marL="0" indent="0" eaLnBrk="1" hangingPunct="1">
              <a:buNone/>
            </a:pPr>
            <a:r>
              <a:rPr lang="en-US" altLang="ko-KR" dirty="0">
                <a:solidFill>
                  <a:srgbClr val="009900"/>
                </a:solidFill>
                <a:ea typeface="굴림" panose="020B0600000101010101" pitchFamily="34" charset="-127"/>
              </a:rPr>
              <a:t>!llvm.ident = !{!1}</a:t>
            </a:r>
          </a:p>
          <a:p>
            <a:pPr eaLnBrk="1" hangingPunct="1"/>
            <a:endParaRPr lang="en-US" altLang="ko-KR"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!0 = !{i32 1, !"wchar_size", i32 4}</a:t>
            </a:r>
          </a:p>
          <a:p>
            <a:pPr marL="0" indent="0" eaLnBrk="1" hangingPunct="1">
              <a:buNone/>
            </a:pPr>
            <a:r>
              <a:rPr lang="en-US" altLang="ko-KR" dirty="0">
                <a:solidFill>
                  <a:srgbClr val="009900"/>
                </a:solidFill>
                <a:ea typeface="굴림" panose="020B0600000101010101" pitchFamily="34" charset="-127"/>
              </a:rPr>
              <a:t>!1 = !{!"clang version 8.0.0 (trunk 339662) (llvm/trunk 339654)"}</a:t>
            </a:r>
          </a:p>
          <a:p>
            <a:pPr eaLnBrk="1" hangingPunct="1"/>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334880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fontScale="25000" lnSpcReduction="20000"/>
          </a:bodyPr>
          <a:lstStyle/>
          <a:p>
            <a:pPr eaLnBrk="1" hangingPunct="1"/>
            <a:r>
              <a:rPr lang="en-US" sz="8000" b="1" dirty="0">
                <a:solidFill>
                  <a:srgbClr val="009900"/>
                </a:solidFill>
                <a:ea typeface="굴림" panose="020B0600000101010101" pitchFamily="34" charset="-127"/>
              </a:rPr>
              <a:t>Function definition:</a:t>
            </a:r>
          </a:p>
          <a:p>
            <a:pPr marL="0" indent="0" eaLnBrk="1" hangingPunct="1">
              <a:buNone/>
            </a:pPr>
            <a:endParaRPr lang="en-US" sz="5600" dirty="0">
              <a:solidFill>
                <a:srgbClr val="009900"/>
              </a:solidFill>
              <a:ea typeface="굴림" panose="020B0600000101010101" pitchFamily="34" charset="-127"/>
            </a:endParaRPr>
          </a:p>
          <a:p>
            <a:pPr lvl="1" eaLnBrk="1" hangingPunct="1"/>
            <a:r>
              <a:rPr lang="en-US" altLang="ko-KR" sz="6000" dirty="0">
                <a:solidFill>
                  <a:srgbClr val="009900"/>
                </a:solidFill>
                <a:ea typeface="굴림" panose="020B0600000101010101" pitchFamily="34" charset="-127"/>
              </a:rPr>
              <a:t>define </a:t>
            </a:r>
            <a:r>
              <a:rPr lang="en-US" altLang="ko-KR" sz="6000" dirty="0" err="1">
                <a:solidFill>
                  <a:srgbClr val="009900"/>
                </a:solidFill>
                <a:ea typeface="굴림" panose="020B0600000101010101" pitchFamily="34" charset="-127"/>
              </a:rPr>
              <a:t>dso_local</a:t>
            </a:r>
            <a:r>
              <a:rPr lang="en-US" altLang="ko-KR" sz="6000" dirty="0">
                <a:solidFill>
                  <a:srgbClr val="009900"/>
                </a:solidFill>
                <a:ea typeface="굴림" panose="020B0600000101010101" pitchFamily="34" charset="-127"/>
              </a:rPr>
              <a:t> i32 @main() #0</a:t>
            </a:r>
          </a:p>
          <a:p>
            <a:pPr marL="457200" lvl="1" indent="0" eaLnBrk="1" hangingPunct="1">
              <a:buNone/>
            </a:pPr>
            <a:r>
              <a:rPr lang="en-US" altLang="ko-KR" sz="6000" dirty="0">
                <a:solidFill>
                  <a:srgbClr val="009900"/>
                </a:solidFill>
                <a:ea typeface="굴림" panose="020B0600000101010101" pitchFamily="34" charset="-127"/>
              </a:rPr>
              <a:t>	This defines a function called main that returns a 32 bit integer. The #0 means to use 	the attributes named #0 for the function. For example, there may be something like 	attributes #0 = { </a:t>
            </a:r>
            <a:r>
              <a:rPr lang="en-US" altLang="ko-KR" sz="6000" dirty="0" err="1">
                <a:solidFill>
                  <a:srgbClr val="009900"/>
                </a:solidFill>
                <a:ea typeface="굴림" panose="020B0600000101010101" pitchFamily="34" charset="-127"/>
              </a:rPr>
              <a:t>alwaysinline</a:t>
            </a:r>
            <a:r>
              <a:rPr lang="en-US" altLang="ko-KR" sz="6000" dirty="0">
                <a:solidFill>
                  <a:srgbClr val="009900"/>
                </a:solidFill>
                <a:ea typeface="굴림" panose="020B0600000101010101" pitchFamily="34" charset="-127"/>
              </a:rPr>
              <a:t> </a:t>
            </a:r>
            <a:r>
              <a:rPr lang="en-US" altLang="ko-KR" sz="6000" dirty="0" err="1">
                <a:solidFill>
                  <a:srgbClr val="009900"/>
                </a:solidFill>
                <a:ea typeface="굴림" panose="020B0600000101010101" pitchFamily="34" charset="-127"/>
              </a:rPr>
              <a:t>alignstack</a:t>
            </a:r>
            <a:r>
              <a:rPr lang="en-US" altLang="ko-KR" sz="6000" dirty="0">
                <a:solidFill>
                  <a:srgbClr val="009900"/>
                </a:solidFill>
                <a:ea typeface="굴림" panose="020B0600000101010101" pitchFamily="34" charset="-127"/>
              </a:rPr>
              <a:t>=4 } in the IR, and these attributes will be 	applied to main.</a:t>
            </a:r>
          </a:p>
          <a:p>
            <a:pPr marL="457200" lvl="1" indent="0" eaLnBrk="1" hangingPunct="1">
              <a:buNone/>
            </a:pPr>
            <a:r>
              <a:rPr lang="en-US" altLang="ko-KR" sz="6000" dirty="0">
                <a:solidFill>
                  <a:srgbClr val="009900"/>
                </a:solidFill>
                <a:ea typeface="굴림" panose="020B0600000101010101" pitchFamily="34" charset="-127"/>
              </a:rPr>
              <a:t>	</a:t>
            </a:r>
          </a:p>
          <a:p>
            <a:pPr marL="457200" lvl="1" indent="0" eaLnBrk="1" hangingPunct="1">
              <a:buNone/>
            </a:pPr>
            <a:r>
              <a:rPr lang="en-US" altLang="ko-KR" sz="6000" dirty="0">
                <a:solidFill>
                  <a:srgbClr val="009900"/>
                </a:solidFill>
                <a:ea typeface="굴림" panose="020B0600000101010101" pitchFamily="34" charset="-127"/>
              </a:rPr>
              <a:t>	</a:t>
            </a:r>
            <a:r>
              <a:rPr lang="en-US" altLang="ko-KR" sz="6000" dirty="0" err="1">
                <a:solidFill>
                  <a:srgbClr val="009900"/>
                </a:solidFill>
                <a:ea typeface="굴림" panose="020B0600000101010101" pitchFamily="34" charset="-127"/>
              </a:rPr>
              <a:t>dso_preemptable</a:t>
            </a:r>
            <a:endParaRPr lang="en-US" altLang="ko-KR" sz="6000" dirty="0">
              <a:solidFill>
                <a:srgbClr val="009900"/>
              </a:solidFill>
              <a:ea typeface="굴림" panose="020B0600000101010101" pitchFamily="34" charset="-127"/>
            </a:endParaRPr>
          </a:p>
          <a:p>
            <a:pPr marL="457200" lvl="1" indent="0" eaLnBrk="1" hangingPunct="1">
              <a:buNone/>
            </a:pPr>
            <a:r>
              <a:rPr lang="en-US" altLang="ko-KR" sz="6000" dirty="0">
                <a:solidFill>
                  <a:srgbClr val="009900"/>
                </a:solidFill>
                <a:ea typeface="굴림" panose="020B0600000101010101" pitchFamily="34" charset="-127"/>
              </a:rPr>
              <a:t>	Indicates that the function or variable may be replaced by a symbol from outside the 	linkage unit at runtime.</a:t>
            </a:r>
          </a:p>
          <a:p>
            <a:pPr marL="457200" lvl="1" indent="0" eaLnBrk="1" hangingPunct="1">
              <a:buNone/>
            </a:pPr>
            <a:endParaRPr lang="en-US" altLang="ko-KR" sz="6000" dirty="0">
              <a:solidFill>
                <a:srgbClr val="009900"/>
              </a:solidFill>
              <a:ea typeface="굴림" panose="020B0600000101010101" pitchFamily="34" charset="-127"/>
            </a:endParaRPr>
          </a:p>
          <a:p>
            <a:pPr marL="857250" lvl="2" indent="0" eaLnBrk="1" hangingPunct="1">
              <a:buNone/>
            </a:pPr>
            <a:r>
              <a:rPr lang="en-US" altLang="ko-KR" sz="6000" dirty="0">
                <a:solidFill>
                  <a:srgbClr val="009900"/>
                </a:solidFill>
                <a:ea typeface="굴림" panose="020B0600000101010101" pitchFamily="34" charset="-127"/>
              </a:rPr>
              <a:t> </a:t>
            </a:r>
            <a:r>
              <a:rPr lang="en-US" altLang="ko-KR" sz="6000" dirty="0" err="1">
                <a:solidFill>
                  <a:srgbClr val="009900"/>
                </a:solidFill>
                <a:ea typeface="굴림" panose="020B0600000101010101" pitchFamily="34" charset="-127"/>
              </a:rPr>
              <a:t>dso_local</a:t>
            </a:r>
            <a:endParaRPr lang="en-US" altLang="ko-KR" sz="6000" dirty="0">
              <a:solidFill>
                <a:srgbClr val="009900"/>
              </a:solidFill>
              <a:ea typeface="굴림" panose="020B0600000101010101" pitchFamily="34" charset="-127"/>
            </a:endParaRPr>
          </a:p>
          <a:p>
            <a:pPr marL="857250" lvl="2" indent="0" eaLnBrk="1" hangingPunct="1">
              <a:buNone/>
            </a:pPr>
            <a:r>
              <a:rPr lang="en-US" altLang="ko-KR" sz="6000" dirty="0">
                <a:solidFill>
                  <a:srgbClr val="009900"/>
                </a:solidFill>
                <a:ea typeface="굴림" panose="020B0600000101010101" pitchFamily="34" charset="-127"/>
              </a:rPr>
              <a:t> The compiler may assume that a function or variable marked as </a:t>
            </a:r>
            <a:r>
              <a:rPr lang="en-US" altLang="ko-KR" sz="6000" dirty="0" err="1">
                <a:solidFill>
                  <a:srgbClr val="009900"/>
                </a:solidFill>
                <a:ea typeface="굴림" panose="020B0600000101010101" pitchFamily="34" charset="-127"/>
              </a:rPr>
              <a:t>dso_local</a:t>
            </a:r>
            <a:r>
              <a:rPr lang="en-US" altLang="ko-KR" sz="6000" dirty="0">
                <a:solidFill>
                  <a:srgbClr val="009900"/>
                </a:solidFill>
                <a:ea typeface="굴림" panose="020B0600000101010101" pitchFamily="34" charset="-127"/>
              </a:rPr>
              <a:t> will resolve  to a symbol within the same linkage unit. Direct access will be generated even if the  definition is not within this compilation unit.</a:t>
            </a:r>
          </a:p>
          <a:p>
            <a:pPr marL="457200" lvl="1" indent="0" eaLnBrk="1" hangingPunct="1">
              <a:buNone/>
            </a:pPr>
            <a:r>
              <a:rPr lang="en-US" altLang="ko-KR" sz="6000" dirty="0">
                <a:solidFill>
                  <a:srgbClr val="009900"/>
                </a:solidFill>
                <a:ea typeface="굴림" panose="020B0600000101010101" pitchFamily="34" charset="-127"/>
              </a:rPr>
              <a:t>		</a:t>
            </a:r>
          </a:p>
          <a:p>
            <a:pPr marL="457200" lvl="1" indent="0" eaLnBrk="1" hangingPunct="1">
              <a:buNone/>
            </a:pPr>
            <a:endParaRPr lang="en-US" altLang="ko-KR" sz="6000" dirty="0">
              <a:solidFill>
                <a:srgbClr val="009900"/>
              </a:solidFill>
              <a:ea typeface="굴림" panose="020B0600000101010101" pitchFamily="34" charset="-127"/>
            </a:endParaRPr>
          </a:p>
          <a:p>
            <a:pPr lvl="1" eaLnBrk="1" hangingPunct="1"/>
            <a:r>
              <a:rPr lang="en-US" altLang="ko-KR" sz="6000" dirty="0">
                <a:solidFill>
                  <a:srgbClr val="009900"/>
                </a:solidFill>
                <a:ea typeface="굴림" panose="020B0600000101010101" pitchFamily="34" charset="-127"/>
              </a:rPr>
              <a:t> %</a:t>
            </a:r>
            <a:r>
              <a:rPr lang="en-US" altLang="ko-KR" sz="6000" dirty="0" err="1">
                <a:solidFill>
                  <a:srgbClr val="009900"/>
                </a:solidFill>
                <a:ea typeface="굴림" panose="020B0600000101010101" pitchFamily="34" charset="-127"/>
              </a:rPr>
              <a:t>retval</a:t>
            </a:r>
            <a:r>
              <a:rPr lang="en-US" altLang="ko-KR" sz="6000" dirty="0">
                <a:solidFill>
                  <a:srgbClr val="009900"/>
                </a:solidFill>
                <a:ea typeface="굴림" panose="020B0600000101010101" pitchFamily="34" charset="-127"/>
              </a:rPr>
              <a:t> = </a:t>
            </a:r>
            <a:r>
              <a:rPr lang="en-US" altLang="ko-KR" sz="6000" dirty="0" err="1">
                <a:solidFill>
                  <a:srgbClr val="009900"/>
                </a:solidFill>
                <a:ea typeface="굴림" panose="020B0600000101010101" pitchFamily="34" charset="-127"/>
              </a:rPr>
              <a:t>alloca</a:t>
            </a:r>
            <a:r>
              <a:rPr lang="en-US" altLang="ko-KR" sz="6000" dirty="0">
                <a:solidFill>
                  <a:srgbClr val="009900"/>
                </a:solidFill>
                <a:ea typeface="굴림" panose="020B0600000101010101" pitchFamily="34" charset="-127"/>
              </a:rPr>
              <a:t> i32, align 4</a:t>
            </a:r>
          </a:p>
          <a:p>
            <a:pPr marL="857250" lvl="2" indent="0" eaLnBrk="1" hangingPunct="1">
              <a:buNone/>
            </a:pPr>
            <a:r>
              <a:rPr lang="en-US" altLang="ko-KR" sz="6000" dirty="0">
                <a:solidFill>
                  <a:srgbClr val="009900"/>
                </a:solidFill>
                <a:ea typeface="굴림" panose="020B0600000101010101" pitchFamily="34" charset="-127"/>
              </a:rPr>
              <a:t>This allocates an 32 bit integer on the stack. %</a:t>
            </a:r>
            <a:r>
              <a:rPr lang="en-US" altLang="ko-KR" sz="6000" dirty="0" err="1">
                <a:solidFill>
                  <a:srgbClr val="009900"/>
                </a:solidFill>
                <a:ea typeface="굴림" panose="020B0600000101010101" pitchFamily="34" charset="-127"/>
              </a:rPr>
              <a:t>retval</a:t>
            </a:r>
            <a:r>
              <a:rPr lang="en-US" altLang="ko-KR" sz="6000" dirty="0">
                <a:solidFill>
                  <a:srgbClr val="009900"/>
                </a:solidFill>
                <a:ea typeface="굴림" panose="020B0600000101010101" pitchFamily="34" charset="-127"/>
              </a:rPr>
              <a:t> is the name of a pointer to this location on the stack. The align 4 ensures that the address will be a multiple of 4.</a:t>
            </a:r>
          </a:p>
          <a:p>
            <a:pPr lvl="2" eaLnBrk="1" hangingPunct="1"/>
            <a:endParaRPr lang="en-US" altLang="ko-KR" sz="60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2" eaLnBrk="1" hangingPunct="1"/>
            <a:endParaRPr lang="en-US" altLang="ko-KR" sz="60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a:p>
            <a:pPr lvl="2" eaLnBrk="1" hangingPunct="1"/>
            <a:endParaRPr lang="en-US" altLang="ko-KR" sz="6000" dirty="0">
              <a:solidFill>
                <a:srgbClr val="009900"/>
              </a:solidFill>
              <a:ea typeface="굴림" panose="020B0600000101010101" pitchFamily="34" charset="-127"/>
            </a:endParaRPr>
          </a:p>
          <a:p>
            <a:pPr lvl="1" eaLnBrk="1" hangingPunct="1"/>
            <a:endParaRPr lang="en-US" sz="5600" dirty="0">
              <a:solidFill>
                <a:srgbClr val="009900"/>
              </a:solidFill>
              <a:ea typeface="굴림" panose="020B0600000101010101" pitchFamily="34" charset="-127"/>
            </a:endParaRPr>
          </a:p>
          <a:p>
            <a:pPr eaLnBrk="1" hangingPunct="1"/>
            <a:endParaRPr lang="en-US" altLang="ko-KR" sz="5600" dirty="0">
              <a:solidFill>
                <a:srgbClr val="009900"/>
              </a:solidFill>
              <a:ea typeface="굴림" panose="020B0600000101010101" pitchFamily="34" charset="-127"/>
            </a:endParaRPr>
          </a:p>
          <a:p>
            <a:pPr marL="0" indent="0" eaLnBrk="1" hangingPunct="1">
              <a:buNone/>
            </a:pPr>
            <a:endParaRPr lang="en-US" altLang="ko-KR" sz="2000" dirty="0"/>
          </a:p>
          <a:p>
            <a:pPr marL="0" indent="0" eaLnBrk="1" hangingPunct="1">
              <a:buNone/>
            </a:pPr>
            <a:endParaRPr lang="en-US" altLang="ko-KR" sz="2000" dirty="0"/>
          </a:p>
          <a:p>
            <a:pPr marL="0" indent="0" eaLnBrk="1" hangingPunct="1">
              <a:buNone/>
            </a:pPr>
            <a:r>
              <a:rPr lang="en-US" altLang="ko-KR" sz="2000" dirty="0"/>
              <a:t>	</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5294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Linkers used in LLVM</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a:bodyPr>
          <a:lstStyle/>
          <a:p>
            <a:pPr eaLnBrk="1" hangingPunct="1"/>
            <a:r>
              <a:rPr lang="en-US" altLang="ko-KR" dirty="0">
                <a:solidFill>
                  <a:srgbClr val="009900"/>
                </a:solidFill>
                <a:ea typeface="굴림" panose="020B0600000101010101" pitchFamily="34" charset="-127"/>
              </a:rPr>
              <a:t>Linkers:</a:t>
            </a:r>
          </a:p>
          <a:p>
            <a:pPr lvl="1" eaLnBrk="1" hangingPunct="1"/>
            <a:r>
              <a:rPr lang="en-US" altLang="ko-KR" b="1" dirty="0" err="1">
                <a:solidFill>
                  <a:schemeClr val="accent2"/>
                </a:solidFill>
                <a:ea typeface="굴림" panose="020B0600000101010101" pitchFamily="34" charset="-127"/>
              </a:rPr>
              <a:t>ld</a:t>
            </a:r>
            <a:r>
              <a:rPr lang="en-US" altLang="ko-KR" b="1" dirty="0">
                <a:solidFill>
                  <a:schemeClr val="accent2"/>
                </a:solidFill>
                <a:ea typeface="굴림" panose="020B0600000101010101" pitchFamily="34" charset="-127"/>
              </a:rPr>
              <a:t> - the GNU linker.</a:t>
            </a:r>
          </a:p>
          <a:p>
            <a:pPr lvl="1" eaLnBrk="1" hangingPunct="1"/>
            <a:r>
              <a:rPr lang="en-US" altLang="ko-KR" b="1" dirty="0">
                <a:solidFill>
                  <a:schemeClr val="accent2"/>
                </a:solidFill>
                <a:ea typeface="굴림" panose="020B0600000101010101" pitchFamily="34" charset="-127"/>
              </a:rPr>
              <a:t>gold - a new, faster, ELF only linker.</a:t>
            </a:r>
          </a:p>
          <a:p>
            <a:pPr lvl="1" eaLnBrk="1" hangingPunct="1"/>
            <a:r>
              <a:rPr lang="en-US" altLang="ko-KR" b="1" dirty="0">
                <a:solidFill>
                  <a:schemeClr val="accent2"/>
                </a:solidFill>
                <a:ea typeface="굴림" panose="020B0600000101010101" pitchFamily="34" charset="-127"/>
              </a:rPr>
              <a:t>LLD is a linker from the LLVM project. LLD is very fast.</a:t>
            </a:r>
          </a:p>
          <a:p>
            <a:pPr marL="457200" lvl="1" indent="0" eaLnBrk="1" hangingPunct="1">
              <a:buNone/>
            </a:pPr>
            <a:r>
              <a:rPr lang="en-US" altLang="ko-KR" b="1" dirty="0">
                <a:solidFill>
                  <a:schemeClr val="accent2"/>
                </a:solidFill>
                <a:ea typeface="굴림" panose="020B0600000101010101" pitchFamily="34" charset="-127"/>
              </a:rPr>
              <a:t>    This linker supports ELF (Unix), PE/COFF (Windows),    Mach-O (macOS).</a:t>
            </a:r>
          </a:p>
          <a:p>
            <a:pPr marL="457200" lvl="1" indent="0" eaLnBrk="1" hangingPunct="1">
              <a:buNone/>
            </a:pPr>
            <a:endParaRPr lang="en-US" altLang="ko-KR" b="1" dirty="0">
              <a:solidFill>
                <a:schemeClr val="accent2"/>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fontScale="25000" lnSpcReduction="20000"/>
          </a:bodyPr>
          <a:lstStyle/>
          <a:p>
            <a:pPr eaLnBrk="1" hangingPunct="1"/>
            <a:r>
              <a:rPr lang="en-US" sz="8000" b="1" dirty="0">
                <a:solidFill>
                  <a:srgbClr val="009900"/>
                </a:solidFill>
                <a:ea typeface="굴림" panose="020B0600000101010101" pitchFamily="34" charset="-127"/>
              </a:rPr>
              <a:t>Function definition:</a:t>
            </a:r>
          </a:p>
          <a:p>
            <a:pPr marL="0" indent="0" eaLnBrk="1" hangingPunct="1">
              <a:buNone/>
            </a:pPr>
            <a:endParaRPr lang="en-US" sz="5600" dirty="0">
              <a:solidFill>
                <a:srgbClr val="009900"/>
              </a:solidFill>
              <a:ea typeface="굴림" panose="020B0600000101010101" pitchFamily="34" charset="-127"/>
            </a:endParaRPr>
          </a:p>
          <a:p>
            <a:pPr lvl="1" eaLnBrk="1" hangingPunct="1"/>
            <a:r>
              <a:rPr lang="en-US" altLang="ko-KR" sz="6000" dirty="0">
                <a:solidFill>
                  <a:srgbClr val="009900"/>
                </a:solidFill>
                <a:ea typeface="굴림" panose="020B0600000101010101" pitchFamily="34" charset="-127"/>
              </a:rPr>
              <a:t>store i32 0, i32* %</a:t>
            </a:r>
            <a:r>
              <a:rPr lang="en-US" altLang="ko-KR" sz="6000" dirty="0" err="1">
                <a:solidFill>
                  <a:srgbClr val="009900"/>
                </a:solidFill>
                <a:ea typeface="굴림" panose="020B0600000101010101" pitchFamily="34" charset="-127"/>
              </a:rPr>
              <a:t>retval</a:t>
            </a:r>
            <a:r>
              <a:rPr lang="en-US" altLang="ko-KR" sz="6000" dirty="0">
                <a:solidFill>
                  <a:srgbClr val="009900"/>
                </a:solidFill>
                <a:ea typeface="굴림" panose="020B0600000101010101" pitchFamily="34" charset="-127"/>
              </a:rPr>
              <a:t>, align 4</a:t>
            </a:r>
          </a:p>
          <a:p>
            <a:pPr lvl="1" eaLnBrk="1" hangingPunct="1"/>
            <a:endParaRPr lang="en-US" altLang="ko-KR" sz="6000" dirty="0">
              <a:solidFill>
                <a:srgbClr val="009900"/>
              </a:solidFill>
              <a:ea typeface="굴림" panose="020B0600000101010101" pitchFamily="34" charset="-127"/>
            </a:endParaRPr>
          </a:p>
          <a:p>
            <a:pPr marL="457200" lvl="1" indent="0" eaLnBrk="1" hangingPunct="1">
              <a:buNone/>
            </a:pPr>
            <a:r>
              <a:rPr lang="en-US" altLang="ko-KR" sz="6000" dirty="0">
                <a:solidFill>
                  <a:srgbClr val="009900"/>
                </a:solidFill>
                <a:ea typeface="굴림" panose="020B0600000101010101" pitchFamily="34" charset="-127"/>
              </a:rPr>
              <a:t>	This sets the 32 bit integer pointed to by %</a:t>
            </a:r>
            <a:r>
              <a:rPr lang="en-US" altLang="ko-KR" sz="6000" dirty="0" err="1">
                <a:solidFill>
                  <a:srgbClr val="009900"/>
                </a:solidFill>
                <a:ea typeface="굴림" panose="020B0600000101010101" pitchFamily="34" charset="-127"/>
              </a:rPr>
              <a:t>retval</a:t>
            </a:r>
            <a:r>
              <a:rPr lang="en-US" altLang="ko-KR" sz="6000" dirty="0">
                <a:solidFill>
                  <a:srgbClr val="009900"/>
                </a:solidFill>
                <a:ea typeface="굴림" panose="020B0600000101010101" pitchFamily="34" charset="-127"/>
              </a:rPr>
              <a:t> to the 32 bit value 0. It's like saying 	*x = 1 in C++.</a:t>
            </a:r>
          </a:p>
          <a:p>
            <a:pPr marL="457200" lvl="1" indent="0" eaLnBrk="1" hangingPunct="1">
              <a:buNone/>
            </a:pPr>
            <a:r>
              <a:rPr lang="en-US" altLang="ko-KR" sz="6000" dirty="0">
                <a:solidFill>
                  <a:srgbClr val="009900"/>
                </a:solidFill>
                <a:ea typeface="굴림" panose="020B0600000101010101" pitchFamily="34" charset="-127"/>
              </a:rPr>
              <a:t>			</a:t>
            </a:r>
          </a:p>
          <a:p>
            <a:pPr marL="457200" lvl="1" indent="0" eaLnBrk="1" hangingPunct="1">
              <a:buNone/>
            </a:pPr>
            <a:endParaRPr lang="en-US" altLang="ko-KR" sz="6000" dirty="0">
              <a:solidFill>
                <a:srgbClr val="009900"/>
              </a:solidFill>
              <a:ea typeface="굴림" panose="020B0600000101010101" pitchFamily="34" charset="-127"/>
            </a:endParaRPr>
          </a:p>
          <a:p>
            <a:pPr lvl="1" eaLnBrk="1" hangingPunct="1"/>
            <a:r>
              <a:rPr lang="en-US" altLang="ko-KR" sz="6000" dirty="0">
                <a:solidFill>
                  <a:srgbClr val="009900"/>
                </a:solidFill>
                <a:ea typeface="굴림" panose="020B0600000101010101" pitchFamily="34" charset="-127"/>
              </a:rPr>
              <a:t>ret i32 0</a:t>
            </a:r>
          </a:p>
          <a:p>
            <a:pPr marL="857250" lvl="2" indent="0" eaLnBrk="1" hangingPunct="1">
              <a:buNone/>
            </a:pPr>
            <a:r>
              <a:rPr lang="en-US" altLang="ko-KR" sz="6000" dirty="0">
                <a:solidFill>
                  <a:srgbClr val="009900"/>
                </a:solidFill>
                <a:ea typeface="굴림" panose="020B0600000101010101" pitchFamily="34" charset="-127"/>
              </a:rPr>
              <a:t>This returns from the function with a 32 bit return value of 0.</a:t>
            </a:r>
          </a:p>
          <a:p>
            <a:pPr lvl="2" eaLnBrk="1" hangingPunct="1"/>
            <a:endParaRPr lang="en-US" altLang="ko-KR" sz="60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2" eaLnBrk="1" hangingPunct="1"/>
            <a:endParaRPr lang="en-US" altLang="ko-KR" sz="60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a:p>
            <a:pPr lvl="2" eaLnBrk="1" hangingPunct="1"/>
            <a:endParaRPr lang="en-US" altLang="ko-KR" sz="6000" dirty="0">
              <a:solidFill>
                <a:srgbClr val="009900"/>
              </a:solidFill>
              <a:ea typeface="굴림" panose="020B0600000101010101" pitchFamily="34" charset="-127"/>
            </a:endParaRPr>
          </a:p>
          <a:p>
            <a:pPr lvl="1" eaLnBrk="1" hangingPunct="1"/>
            <a:endParaRPr lang="en-US" sz="5600" dirty="0">
              <a:solidFill>
                <a:srgbClr val="009900"/>
              </a:solidFill>
              <a:ea typeface="굴림" panose="020B0600000101010101" pitchFamily="34" charset="-127"/>
            </a:endParaRPr>
          </a:p>
          <a:p>
            <a:pPr eaLnBrk="1" hangingPunct="1"/>
            <a:endParaRPr lang="en-US" altLang="ko-KR" sz="5600" dirty="0">
              <a:solidFill>
                <a:srgbClr val="009900"/>
              </a:solidFill>
              <a:ea typeface="굴림" panose="020B0600000101010101" pitchFamily="34" charset="-127"/>
            </a:endParaRPr>
          </a:p>
          <a:p>
            <a:pPr marL="0" indent="0" eaLnBrk="1" hangingPunct="1">
              <a:buNone/>
            </a:pPr>
            <a:endParaRPr lang="en-US" altLang="ko-KR" sz="2000" dirty="0"/>
          </a:p>
          <a:p>
            <a:pPr marL="0" indent="0" eaLnBrk="1" hangingPunct="1">
              <a:buNone/>
            </a:pPr>
            <a:endParaRPr lang="en-US" altLang="ko-KR" sz="2000" dirty="0"/>
          </a:p>
          <a:p>
            <a:pPr marL="0" indent="0" eaLnBrk="1" hangingPunct="1">
              <a:buNone/>
            </a:pPr>
            <a:r>
              <a:rPr lang="en-US" altLang="ko-KR" sz="2000" dirty="0"/>
              <a:t>	</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427994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fontScale="25000" lnSpcReduction="20000"/>
          </a:bodyPr>
          <a:lstStyle/>
          <a:p>
            <a:pPr eaLnBrk="1" hangingPunct="1"/>
            <a:r>
              <a:rPr lang="en-US" sz="8000" b="1" dirty="0">
                <a:solidFill>
                  <a:srgbClr val="009900"/>
                </a:solidFill>
                <a:ea typeface="굴림" panose="020B0600000101010101" pitchFamily="34" charset="-127"/>
              </a:rPr>
              <a:t>Function attributes:</a:t>
            </a:r>
          </a:p>
          <a:p>
            <a:pPr marL="0" indent="0" eaLnBrk="1" hangingPunct="1">
              <a:buNone/>
            </a:pPr>
            <a:endParaRPr lang="en-US" sz="5600" dirty="0">
              <a:solidFill>
                <a:srgbClr val="009900"/>
              </a:solidFill>
              <a:ea typeface="굴림" panose="020B0600000101010101" pitchFamily="34" charset="-127"/>
            </a:endParaRPr>
          </a:p>
          <a:p>
            <a:pPr lvl="1" eaLnBrk="1" hangingPunct="1"/>
            <a:r>
              <a:rPr lang="en-US" altLang="ko-KR" sz="6000" dirty="0" err="1">
                <a:solidFill>
                  <a:srgbClr val="009900"/>
                </a:solidFill>
                <a:ea typeface="굴림" panose="020B0600000101010101" pitchFamily="34" charset="-127"/>
              </a:rPr>
              <a:t>noinline</a:t>
            </a:r>
            <a:r>
              <a:rPr lang="en-US" altLang="ko-KR" sz="6000" dirty="0">
                <a:solidFill>
                  <a:srgbClr val="009900"/>
                </a:solidFill>
                <a:ea typeface="굴림" panose="020B0600000101010101" pitchFamily="34" charset="-127"/>
              </a:rPr>
              <a:t>:</a:t>
            </a:r>
          </a:p>
          <a:p>
            <a:pPr lvl="2" eaLnBrk="1" hangingPunct="1"/>
            <a:r>
              <a:rPr lang="en-US" altLang="ko-KR" sz="6000" dirty="0">
                <a:solidFill>
                  <a:srgbClr val="009900"/>
                </a:solidFill>
                <a:ea typeface="굴림" panose="020B0600000101010101" pitchFamily="34" charset="-127"/>
              </a:rPr>
              <a:t>This attribute indicates that the </a:t>
            </a:r>
            <a:r>
              <a:rPr lang="en-US" altLang="ko-KR" sz="6000" dirty="0" err="1">
                <a:solidFill>
                  <a:srgbClr val="009900"/>
                </a:solidFill>
                <a:ea typeface="굴림" panose="020B0600000101010101" pitchFamily="34" charset="-127"/>
              </a:rPr>
              <a:t>inliner</a:t>
            </a:r>
            <a:r>
              <a:rPr lang="en-US" altLang="ko-KR" sz="6000" dirty="0">
                <a:solidFill>
                  <a:srgbClr val="009900"/>
                </a:solidFill>
                <a:ea typeface="굴림" panose="020B0600000101010101" pitchFamily="34" charset="-127"/>
              </a:rPr>
              <a:t> should never inline this function in any situation.</a:t>
            </a:r>
          </a:p>
          <a:p>
            <a:pPr marL="914400" lvl="2" indent="0" eaLnBrk="1" hangingPunct="1">
              <a:buNone/>
            </a:pPr>
            <a:endParaRPr lang="en-US" altLang="ko-KR" sz="6000" dirty="0">
              <a:solidFill>
                <a:srgbClr val="009900"/>
              </a:solidFill>
              <a:ea typeface="굴림" panose="020B0600000101010101" pitchFamily="34" charset="-127"/>
            </a:endParaRPr>
          </a:p>
          <a:p>
            <a:pPr lvl="1" eaLnBrk="1" hangingPunct="1"/>
            <a:r>
              <a:rPr lang="en-US" altLang="ko-KR" sz="6000" dirty="0" err="1">
                <a:solidFill>
                  <a:srgbClr val="009900"/>
                </a:solidFill>
                <a:ea typeface="굴림" panose="020B0600000101010101" pitchFamily="34" charset="-127"/>
              </a:rPr>
              <a:t>nounwind</a:t>
            </a:r>
            <a:r>
              <a:rPr lang="en-US" altLang="ko-KR" sz="6000" dirty="0">
                <a:solidFill>
                  <a:srgbClr val="009900"/>
                </a:solidFill>
                <a:ea typeface="굴림" panose="020B0600000101010101" pitchFamily="34" charset="-127"/>
              </a:rPr>
              <a:t>: </a:t>
            </a:r>
          </a:p>
          <a:p>
            <a:pPr lvl="2" eaLnBrk="1" hangingPunct="1"/>
            <a:r>
              <a:rPr lang="en-US" altLang="ko-KR" sz="6000" dirty="0">
                <a:solidFill>
                  <a:srgbClr val="009900"/>
                </a:solidFill>
                <a:ea typeface="굴림" panose="020B0600000101010101" pitchFamily="34" charset="-127"/>
              </a:rPr>
              <a:t>This function attribute indicates that the function never raises an exception. If the function does raise an exception, its runtime behavior is undefined.</a:t>
            </a:r>
          </a:p>
          <a:p>
            <a:pPr marL="914400" lvl="2" indent="0" eaLnBrk="1" hangingPunct="1">
              <a:buNone/>
            </a:pPr>
            <a:endParaRPr lang="en-US" altLang="ko-KR" sz="6000" dirty="0">
              <a:solidFill>
                <a:srgbClr val="009900"/>
              </a:solidFill>
              <a:ea typeface="굴림" panose="020B0600000101010101" pitchFamily="34" charset="-127"/>
            </a:endParaRPr>
          </a:p>
          <a:p>
            <a:pPr lvl="1" eaLnBrk="1" hangingPunct="1"/>
            <a:r>
              <a:rPr lang="en-US" altLang="ko-KR" sz="6000" dirty="0" err="1">
                <a:solidFill>
                  <a:srgbClr val="009900"/>
                </a:solidFill>
                <a:ea typeface="굴림" panose="020B0600000101010101" pitchFamily="34" charset="-127"/>
              </a:rPr>
              <a:t>Optnone</a:t>
            </a:r>
            <a:r>
              <a:rPr lang="en-US" altLang="ko-KR" sz="6000" dirty="0">
                <a:solidFill>
                  <a:srgbClr val="009900"/>
                </a:solidFill>
                <a:ea typeface="굴림" panose="020B0600000101010101" pitchFamily="34" charset="-127"/>
              </a:rPr>
              <a:t>:</a:t>
            </a:r>
          </a:p>
          <a:p>
            <a:pPr lvl="2" eaLnBrk="1" hangingPunct="1"/>
            <a:r>
              <a:rPr lang="en-US" altLang="ko-KR" sz="6000" dirty="0">
                <a:solidFill>
                  <a:srgbClr val="009900"/>
                </a:solidFill>
                <a:ea typeface="굴림" panose="020B0600000101010101" pitchFamily="34" charset="-127"/>
              </a:rPr>
              <a:t>This function attribute indicates that most optimization passes will skip this function, with the exception of </a:t>
            </a:r>
            <a:r>
              <a:rPr lang="en-US" altLang="ko-KR" sz="6000" dirty="0" err="1">
                <a:solidFill>
                  <a:srgbClr val="009900"/>
                </a:solidFill>
                <a:ea typeface="굴림" panose="020B0600000101010101" pitchFamily="34" charset="-127"/>
              </a:rPr>
              <a:t>interprocedural</a:t>
            </a:r>
            <a:r>
              <a:rPr lang="en-US" altLang="ko-KR" sz="6000" dirty="0">
                <a:solidFill>
                  <a:srgbClr val="009900"/>
                </a:solidFill>
                <a:ea typeface="굴림" panose="020B0600000101010101" pitchFamily="34" charset="-127"/>
              </a:rPr>
              <a:t> optimization passes.</a:t>
            </a:r>
          </a:p>
          <a:p>
            <a:pPr lvl="1" eaLnBrk="1" hangingPunct="1"/>
            <a:endParaRPr lang="en-US" altLang="ko-KR" sz="6000" dirty="0">
              <a:solidFill>
                <a:srgbClr val="009900"/>
              </a:solidFill>
              <a:ea typeface="굴림" panose="020B0600000101010101" pitchFamily="34" charset="-127"/>
            </a:endParaRPr>
          </a:p>
          <a:p>
            <a:pPr lvl="1" eaLnBrk="1" hangingPunct="1"/>
            <a:r>
              <a:rPr lang="en-US" altLang="ko-KR" sz="6000" dirty="0" err="1">
                <a:solidFill>
                  <a:srgbClr val="009900"/>
                </a:solidFill>
                <a:ea typeface="굴림" panose="020B0600000101010101" pitchFamily="34" charset="-127"/>
              </a:rPr>
              <a:t>Uwtable</a:t>
            </a:r>
            <a:endParaRPr lang="en-US" altLang="ko-KR" sz="6000" dirty="0">
              <a:solidFill>
                <a:srgbClr val="009900"/>
              </a:solidFill>
              <a:ea typeface="굴림" panose="020B0600000101010101" pitchFamily="34" charset="-127"/>
            </a:endParaRPr>
          </a:p>
          <a:p>
            <a:pPr lvl="2" eaLnBrk="1" hangingPunct="1"/>
            <a:r>
              <a:rPr lang="en-US" altLang="ko-KR" sz="6000" dirty="0">
                <a:solidFill>
                  <a:srgbClr val="009900"/>
                </a:solidFill>
                <a:ea typeface="굴림" panose="020B0600000101010101" pitchFamily="34" charset="-127"/>
              </a:rPr>
              <a:t>Exception tables are necessary to handle exceptions thrown by functions in high-level languages such as C++. Unwind tables contain debug frame information which is also necessary for the handling of such exceptions. An exception can only propagate through a function with an unwind table.</a:t>
            </a:r>
          </a:p>
          <a:p>
            <a:pPr lvl="2" eaLnBrk="1" hangingPunct="1"/>
            <a:endParaRPr lang="en-US" altLang="ko-KR" sz="6000" dirty="0">
              <a:solidFill>
                <a:srgbClr val="009900"/>
              </a:solidFill>
              <a:ea typeface="굴림" panose="020B0600000101010101" pitchFamily="34" charset="-127"/>
            </a:endParaRPr>
          </a:p>
          <a:p>
            <a:pPr lvl="2" eaLnBrk="1" hangingPunct="1"/>
            <a:r>
              <a:rPr lang="en-US" altLang="ko-KR" sz="6000" dirty="0">
                <a:solidFill>
                  <a:srgbClr val="009900"/>
                </a:solidFill>
                <a:ea typeface="굴림" panose="020B0600000101010101" pitchFamily="34" charset="-127"/>
              </a:rPr>
              <a:t>This attribute indicates that the ABI being targeted requires that an unwind table entry be produced for this function even if we can show that no exceptions passes by it. This is normally the case for the ELF x86-64 </a:t>
            </a:r>
            <a:r>
              <a:rPr lang="en-US" altLang="ko-KR" sz="6000" dirty="0" err="1">
                <a:solidFill>
                  <a:srgbClr val="009900"/>
                </a:solidFill>
                <a:ea typeface="굴림" panose="020B0600000101010101" pitchFamily="34" charset="-127"/>
              </a:rPr>
              <a:t>abi</a:t>
            </a:r>
            <a:r>
              <a:rPr lang="en-US" altLang="ko-KR" sz="6000" dirty="0">
                <a:solidFill>
                  <a:srgbClr val="009900"/>
                </a:solidFill>
                <a:ea typeface="굴림" panose="020B0600000101010101" pitchFamily="34" charset="-127"/>
              </a:rPr>
              <a:t>, but it can be disabled for some compilation units.</a:t>
            </a:r>
          </a:p>
          <a:p>
            <a:pPr lvl="2" eaLnBrk="1" hangingPunct="1"/>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1" eaLnBrk="1" hangingPunct="1"/>
            <a:endParaRPr lang="en-US" altLang="ko-KR" sz="6000" dirty="0">
              <a:solidFill>
                <a:srgbClr val="009900"/>
              </a:solidFill>
              <a:ea typeface="굴림" panose="020B0600000101010101" pitchFamily="34" charset="-127"/>
            </a:endParaRPr>
          </a:p>
          <a:p>
            <a:pPr lvl="2" eaLnBrk="1" hangingPunct="1"/>
            <a:endParaRPr lang="en-US" altLang="ko-KR" sz="60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a:p>
            <a:pPr lvl="2" eaLnBrk="1" hangingPunct="1"/>
            <a:endParaRPr lang="en-US" altLang="ko-KR" sz="6000" dirty="0">
              <a:solidFill>
                <a:srgbClr val="009900"/>
              </a:solidFill>
              <a:ea typeface="굴림" panose="020B0600000101010101" pitchFamily="34" charset="-127"/>
            </a:endParaRPr>
          </a:p>
          <a:p>
            <a:pPr lvl="1" eaLnBrk="1" hangingPunct="1"/>
            <a:endParaRPr lang="en-US" sz="5600" dirty="0">
              <a:solidFill>
                <a:srgbClr val="009900"/>
              </a:solidFill>
              <a:ea typeface="굴림" panose="020B0600000101010101" pitchFamily="34" charset="-127"/>
            </a:endParaRPr>
          </a:p>
          <a:p>
            <a:pPr eaLnBrk="1" hangingPunct="1"/>
            <a:endParaRPr lang="en-US" altLang="ko-KR" sz="5600" dirty="0">
              <a:solidFill>
                <a:srgbClr val="009900"/>
              </a:solidFill>
              <a:ea typeface="굴림" panose="020B0600000101010101" pitchFamily="34" charset="-127"/>
            </a:endParaRPr>
          </a:p>
          <a:p>
            <a:pPr marL="0" indent="0" eaLnBrk="1" hangingPunct="1">
              <a:buNone/>
            </a:pPr>
            <a:endParaRPr lang="en-US" altLang="ko-KR" sz="2000" dirty="0"/>
          </a:p>
          <a:p>
            <a:pPr marL="0" indent="0" eaLnBrk="1" hangingPunct="1">
              <a:buNone/>
            </a:pPr>
            <a:endParaRPr lang="en-US" altLang="ko-KR" sz="2000" dirty="0"/>
          </a:p>
          <a:p>
            <a:pPr marL="0" indent="0" eaLnBrk="1" hangingPunct="1">
              <a:buNone/>
            </a:pPr>
            <a:r>
              <a:rPr lang="en-US" altLang="ko-KR" sz="2000" dirty="0"/>
              <a:t>	</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1400526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a:bodyPr>
          <a:lstStyle/>
          <a:p>
            <a:pPr eaLnBrk="1" hangingPunct="1"/>
            <a:r>
              <a:rPr lang="en-US" sz="2000" b="1" dirty="0">
                <a:solidFill>
                  <a:srgbClr val="009900"/>
                </a:solidFill>
                <a:ea typeface="굴림" panose="020B0600000101010101" pitchFamily="34" charset="-127"/>
              </a:rPr>
              <a:t>Function attributes:</a:t>
            </a:r>
          </a:p>
          <a:p>
            <a:pPr marL="0" indent="0" eaLnBrk="1" hangingPunct="1">
              <a:buNone/>
            </a:pPr>
            <a:endParaRPr lang="en-US"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correctly-rounded-divide-sqrt-</a:t>
            </a:r>
            <a:r>
              <a:rPr lang="en-US" altLang="ko-KR" sz="1500" dirty="0" err="1">
                <a:solidFill>
                  <a:srgbClr val="009900"/>
                </a:solidFill>
                <a:ea typeface="굴림" panose="020B0600000101010101" pitchFamily="34" charset="-127"/>
              </a:rPr>
              <a:t>fp</a:t>
            </a:r>
            <a:r>
              <a:rPr lang="en-US" altLang="ko-KR" sz="1500" dirty="0">
                <a:solidFill>
                  <a:srgbClr val="009900"/>
                </a:solidFill>
                <a:ea typeface="굴림" panose="020B0600000101010101" pitchFamily="34" charset="-127"/>
              </a:rPr>
              <a:t>-math:</a:t>
            </a:r>
          </a:p>
          <a:p>
            <a:pPr lvl="2" eaLnBrk="1" hangingPunct="1"/>
            <a:r>
              <a:rPr lang="en-US" altLang="ko-KR" sz="1500" dirty="0">
                <a:solidFill>
                  <a:srgbClr val="009900"/>
                </a:solidFill>
                <a:ea typeface="굴림" panose="020B0600000101010101" pitchFamily="34" charset="-127"/>
              </a:rPr>
              <a:t>Specify that single precision floating-point divide and sqrt used in the program source are correctly rounded.</a:t>
            </a:r>
          </a:p>
          <a:p>
            <a:pPr lvl="2" eaLnBrk="1" hangingPunct="1"/>
            <a:endParaRPr lang="en-US" altLang="ko-KR"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disable-tail-calls:</a:t>
            </a:r>
          </a:p>
          <a:p>
            <a:pPr lvl="2" eaLnBrk="1" hangingPunct="1"/>
            <a:r>
              <a:rPr lang="en-US" altLang="ko-KR" sz="1500" dirty="0">
                <a:solidFill>
                  <a:srgbClr val="009900"/>
                </a:solidFill>
                <a:ea typeface="굴림" panose="020B0600000101010101" pitchFamily="34" charset="-127"/>
              </a:rPr>
              <a:t>disable </a:t>
            </a:r>
            <a:r>
              <a:rPr lang="en-US" altLang="ko-KR" sz="1500" dirty="0" err="1">
                <a:solidFill>
                  <a:srgbClr val="009900"/>
                </a:solidFill>
                <a:ea typeface="굴림" panose="020B0600000101010101" pitchFamily="34" charset="-127"/>
              </a:rPr>
              <a:t>tailcall</a:t>
            </a:r>
            <a:r>
              <a:rPr lang="en-US" altLang="ko-KR" sz="1500" dirty="0">
                <a:solidFill>
                  <a:srgbClr val="009900"/>
                </a:solidFill>
                <a:ea typeface="굴림" panose="020B0600000101010101" pitchFamily="34" charset="-127"/>
              </a:rPr>
              <a:t> optimizations.</a:t>
            </a:r>
          </a:p>
          <a:p>
            <a:pPr lvl="2" eaLnBrk="1" hangingPunct="1"/>
            <a:endParaRPr lang="en-US" altLang="ko-KR" sz="1500" dirty="0">
              <a:solidFill>
                <a:srgbClr val="009900"/>
              </a:solidFill>
              <a:ea typeface="굴림" panose="020B0600000101010101" pitchFamily="34" charset="-127"/>
            </a:endParaRPr>
          </a:p>
          <a:p>
            <a:pPr lvl="2" eaLnBrk="1" hangingPunct="1"/>
            <a:r>
              <a:rPr lang="en-US" sz="1500" dirty="0">
                <a:solidFill>
                  <a:srgbClr val="009900"/>
                </a:solidFill>
                <a:ea typeface="굴림" panose="020B0600000101010101" pitchFamily="34" charset="-127"/>
              </a:rPr>
              <a:t>The tail recursive functions considered better than non tail recursive functions as tail-recursion can be optimized by compiler. The idea used by compilers to optimize tail-recursive functions is simple, since the recursive call is the last statement, there is nothing left to do in the current function, so saving the current function’s stack frame is of no use.</a:t>
            </a:r>
            <a:endParaRPr lang="en-US" altLang="ko-KR" sz="15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p:txBody>
      </p:sp>
    </p:spTree>
    <p:extLst>
      <p:ext uri="{BB962C8B-B14F-4D97-AF65-F5344CB8AC3E}">
        <p14:creationId xmlns:p14="http://schemas.microsoft.com/office/powerpoint/2010/main" val="80956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a:bodyPr>
          <a:lstStyle/>
          <a:p>
            <a:pPr eaLnBrk="1" hangingPunct="1"/>
            <a:r>
              <a:rPr lang="en-US" sz="2000" b="1" dirty="0">
                <a:solidFill>
                  <a:srgbClr val="009900"/>
                </a:solidFill>
                <a:ea typeface="굴림" panose="020B0600000101010101" pitchFamily="34" charset="-127"/>
              </a:rPr>
              <a:t>Function attributes:</a:t>
            </a:r>
          </a:p>
          <a:p>
            <a:pPr marL="0" indent="0" eaLnBrk="1" hangingPunct="1">
              <a:buNone/>
            </a:pPr>
            <a:endParaRPr lang="en-US" sz="1500" dirty="0">
              <a:solidFill>
                <a:srgbClr val="009900"/>
              </a:solidFill>
              <a:ea typeface="굴림" panose="020B0600000101010101" pitchFamily="34" charset="-127"/>
            </a:endParaRPr>
          </a:p>
          <a:p>
            <a:pPr lvl="1" eaLnBrk="1" hangingPunct="1"/>
            <a:r>
              <a:rPr lang="en-US" altLang="ko-KR" sz="1600" dirty="0">
                <a:solidFill>
                  <a:srgbClr val="009900"/>
                </a:solidFill>
                <a:ea typeface="굴림" panose="020B0600000101010101" pitchFamily="34" charset="-127"/>
              </a:rPr>
              <a:t>disable-tail-calls:</a:t>
            </a:r>
          </a:p>
          <a:p>
            <a:pPr eaLnBrk="1" hangingPunct="1"/>
            <a:endParaRPr lang="en-US" altLang="ko-KR" sz="1900" dirty="0">
              <a:solidFill>
                <a:srgbClr val="009900"/>
              </a:solidFill>
              <a:ea typeface="굴림" panose="020B0600000101010101" pitchFamily="34" charset="-127"/>
            </a:endParaRPr>
          </a:p>
          <a:p>
            <a:pPr marL="457200" lvl="1" indent="0" eaLnBrk="1" hangingPunct="1">
              <a:buNone/>
            </a:pPr>
            <a:r>
              <a:rPr lang="en-US" altLang="ko-KR" sz="1500" dirty="0">
                <a:solidFill>
                  <a:srgbClr val="009900"/>
                </a:solidFill>
                <a:ea typeface="굴림" panose="020B0600000101010101" pitchFamily="34" charset="-127"/>
              </a:rPr>
              <a:t>Before tail-call optimization:</a:t>
            </a:r>
          </a:p>
          <a:p>
            <a:pPr marL="457200" lvl="1" indent="0" eaLnBrk="1" hangingPunct="1">
              <a:buNone/>
            </a:pPr>
            <a:endParaRPr lang="en-US" altLang="ko-KR" sz="1500" dirty="0">
              <a:solidFill>
                <a:srgbClr val="009900"/>
              </a:solidFill>
              <a:ea typeface="굴림" panose="020B0600000101010101" pitchFamily="34" charset="-127"/>
            </a:endParaRPr>
          </a:p>
          <a:p>
            <a:pPr marL="457200" lvl="1" indent="0" eaLnBrk="1" hangingPunct="1">
              <a:buNone/>
            </a:pPr>
            <a:r>
              <a:rPr lang="en-US" altLang="ko-KR" sz="1500" dirty="0">
                <a:solidFill>
                  <a:srgbClr val="009900"/>
                </a:solidFill>
                <a:ea typeface="굴림" panose="020B0600000101010101" pitchFamily="34" charset="-127"/>
              </a:rPr>
              <a:t>// An example of tail recursive function 		</a:t>
            </a:r>
          </a:p>
          <a:p>
            <a:pPr marL="457200" lvl="1" indent="0" eaLnBrk="1" hangingPunct="1">
              <a:buNone/>
            </a:pPr>
            <a:r>
              <a:rPr lang="en-US" altLang="ko-KR" sz="1500" dirty="0">
                <a:solidFill>
                  <a:srgbClr val="009900"/>
                </a:solidFill>
                <a:ea typeface="굴림" panose="020B0600000101010101" pitchFamily="34" charset="-127"/>
              </a:rPr>
              <a:t>void print(int n) 					</a:t>
            </a:r>
          </a:p>
          <a:p>
            <a:pPr marL="457200" lvl="1" indent="0" eaLnBrk="1" hangingPunct="1">
              <a:buNone/>
            </a:pPr>
            <a:r>
              <a:rPr lang="en-US" altLang="ko-KR" sz="1500" dirty="0">
                <a:solidFill>
                  <a:srgbClr val="009900"/>
                </a:solidFill>
                <a:ea typeface="굴림" panose="020B0600000101010101" pitchFamily="34" charset="-127"/>
              </a:rPr>
              <a:t>{ 							</a:t>
            </a:r>
          </a:p>
          <a:p>
            <a:pPr marL="457200" lvl="1" indent="0" eaLnBrk="1" hangingPunct="1">
              <a:buNone/>
            </a:pPr>
            <a:r>
              <a:rPr lang="en-US" altLang="ko-KR" sz="1500" dirty="0">
                <a:solidFill>
                  <a:srgbClr val="009900"/>
                </a:solidFill>
                <a:ea typeface="굴림" panose="020B0600000101010101" pitchFamily="34" charset="-127"/>
              </a:rPr>
              <a:t>    if (n &lt; 0)   					</a:t>
            </a:r>
          </a:p>
          <a:p>
            <a:pPr marL="457200" lvl="1" indent="0" eaLnBrk="1" hangingPunct="1">
              <a:buNone/>
            </a:pPr>
            <a:r>
              <a:rPr lang="en-US" altLang="ko-KR" sz="1500" dirty="0">
                <a:solidFill>
                  <a:srgbClr val="009900"/>
                </a:solidFill>
                <a:ea typeface="굴림" panose="020B0600000101010101" pitchFamily="34" charset="-127"/>
              </a:rPr>
              <a:t>       return; 						</a:t>
            </a:r>
          </a:p>
          <a:p>
            <a:pPr marL="457200" lvl="1" indent="0" eaLnBrk="1" hangingPunct="1">
              <a:buNone/>
            </a:pPr>
            <a:r>
              <a:rPr lang="en-US" altLang="ko-KR" sz="1500" dirty="0">
                <a:solidFill>
                  <a:srgbClr val="009900"/>
                </a:solidFill>
                <a:ea typeface="굴림" panose="020B0600000101010101" pitchFamily="34" charset="-127"/>
              </a:rPr>
              <a:t>    </a:t>
            </a:r>
            <a:r>
              <a:rPr lang="en-US" altLang="ko-KR" sz="1500" dirty="0" err="1">
                <a:solidFill>
                  <a:srgbClr val="009900"/>
                </a:solidFill>
                <a:ea typeface="굴림" panose="020B0600000101010101" pitchFamily="34" charset="-127"/>
              </a:rPr>
              <a:t>cout</a:t>
            </a:r>
            <a:r>
              <a:rPr lang="en-US" altLang="ko-KR" sz="1500" dirty="0">
                <a:solidFill>
                  <a:srgbClr val="009900"/>
                </a:solidFill>
                <a:ea typeface="굴림" panose="020B0600000101010101" pitchFamily="34" charset="-127"/>
              </a:rPr>
              <a:t> &lt;&lt; " " &lt;&lt; n; 					</a:t>
            </a:r>
          </a:p>
          <a:p>
            <a:pPr marL="457200" lvl="1" indent="0" eaLnBrk="1" hangingPunct="1">
              <a:buNone/>
            </a:pPr>
            <a:r>
              <a:rPr lang="en-US" altLang="ko-KR" sz="1500" dirty="0">
                <a:solidFill>
                  <a:srgbClr val="009900"/>
                </a:solidFill>
                <a:ea typeface="굴림" panose="020B0600000101010101" pitchFamily="34" charset="-127"/>
              </a:rPr>
              <a:t>  							</a:t>
            </a:r>
          </a:p>
          <a:p>
            <a:pPr marL="457200" lvl="1" indent="0" eaLnBrk="1" hangingPunct="1">
              <a:buNone/>
            </a:pPr>
            <a:r>
              <a:rPr lang="en-US" altLang="ko-KR" sz="1500" dirty="0">
                <a:solidFill>
                  <a:srgbClr val="009900"/>
                </a:solidFill>
                <a:ea typeface="굴림" panose="020B0600000101010101" pitchFamily="34" charset="-127"/>
              </a:rPr>
              <a:t>    // The last executed statement is recursive call 	</a:t>
            </a:r>
          </a:p>
          <a:p>
            <a:pPr marL="457200" lvl="1" indent="0" eaLnBrk="1" hangingPunct="1">
              <a:buNone/>
            </a:pPr>
            <a:r>
              <a:rPr lang="en-US" altLang="ko-KR" sz="1500" dirty="0">
                <a:solidFill>
                  <a:srgbClr val="009900"/>
                </a:solidFill>
                <a:ea typeface="굴림" panose="020B0600000101010101" pitchFamily="34" charset="-127"/>
              </a:rPr>
              <a:t>    print(n-1); 					</a:t>
            </a:r>
          </a:p>
          <a:p>
            <a:pPr marL="457200" lvl="1" indent="0" eaLnBrk="1" hangingPunct="1">
              <a:buNone/>
            </a:pPr>
            <a:r>
              <a:rPr lang="en-US" altLang="ko-KR" sz="1500" dirty="0">
                <a:solidFill>
                  <a:srgbClr val="009900"/>
                </a:solidFill>
                <a:ea typeface="굴림" panose="020B0600000101010101" pitchFamily="34" charset="-127"/>
              </a:rPr>
              <a:t>} 							</a:t>
            </a:r>
          </a:p>
          <a:p>
            <a:pPr marL="457200" lvl="1" indent="0" eaLnBrk="1" hangingPunct="1">
              <a:buNone/>
            </a:pPr>
            <a:endParaRPr lang="en-US" altLang="ko-KR" sz="1500" dirty="0">
              <a:solidFill>
                <a:srgbClr val="009900"/>
              </a:solidFill>
              <a:ea typeface="굴림" panose="020B0600000101010101" pitchFamily="34" charset="-127"/>
            </a:endParaRPr>
          </a:p>
          <a:p>
            <a:pPr lvl="2" eaLnBrk="1" hangingPunct="1"/>
            <a:endParaRPr lang="en-US" altLang="ko-KR" sz="15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p:txBody>
      </p:sp>
    </p:spTree>
    <p:extLst>
      <p:ext uri="{BB962C8B-B14F-4D97-AF65-F5344CB8AC3E}">
        <p14:creationId xmlns:p14="http://schemas.microsoft.com/office/powerpoint/2010/main" val="478978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a:bodyPr>
          <a:lstStyle/>
          <a:p>
            <a:pPr eaLnBrk="1" hangingPunct="1"/>
            <a:r>
              <a:rPr lang="en-US" sz="2000" b="1" dirty="0">
                <a:solidFill>
                  <a:srgbClr val="009900"/>
                </a:solidFill>
                <a:ea typeface="굴림" panose="020B0600000101010101" pitchFamily="34" charset="-127"/>
              </a:rPr>
              <a:t>Function attributes:</a:t>
            </a:r>
          </a:p>
          <a:p>
            <a:pPr marL="0" indent="0" eaLnBrk="1" hangingPunct="1">
              <a:buNone/>
            </a:pPr>
            <a:endParaRPr lang="en-US"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After tail-call optimization:</a:t>
            </a:r>
          </a:p>
          <a:p>
            <a:pPr marL="457200" lvl="1" indent="0" eaLnBrk="1" hangingPunct="1">
              <a:buNone/>
            </a:pPr>
            <a:endParaRPr lang="en-US" altLang="ko-KR" sz="1500" dirty="0">
              <a:solidFill>
                <a:srgbClr val="009900"/>
              </a:solidFill>
              <a:ea typeface="굴림" panose="020B0600000101010101" pitchFamily="34" charset="-127"/>
            </a:endParaRPr>
          </a:p>
          <a:p>
            <a:pPr marL="914400" lvl="2" indent="0" eaLnBrk="1" hangingPunct="1">
              <a:buNone/>
            </a:pPr>
            <a:r>
              <a:rPr lang="en-US" altLang="ko-KR" sz="1500" dirty="0">
                <a:solidFill>
                  <a:srgbClr val="009900"/>
                </a:solidFill>
                <a:ea typeface="굴림" panose="020B0600000101010101" pitchFamily="34" charset="-127"/>
              </a:rPr>
              <a:t>// Above code after tail call elimination </a:t>
            </a:r>
          </a:p>
          <a:p>
            <a:pPr marL="914400" lvl="2" indent="0" eaLnBrk="1" hangingPunct="1">
              <a:buNone/>
            </a:pPr>
            <a:r>
              <a:rPr lang="en-US" altLang="ko-KR" sz="1500" dirty="0">
                <a:solidFill>
                  <a:srgbClr val="009900"/>
                </a:solidFill>
                <a:ea typeface="굴림" panose="020B0600000101010101" pitchFamily="34" charset="-127"/>
              </a:rPr>
              <a:t>void print(int n) </a:t>
            </a:r>
          </a:p>
          <a:p>
            <a:pPr marL="914400" lvl="2" indent="0" eaLnBrk="1" hangingPunct="1">
              <a:buNone/>
            </a:pPr>
            <a:r>
              <a:rPr lang="en-US" altLang="ko-KR" sz="1500" dirty="0">
                <a:solidFill>
                  <a:srgbClr val="009900"/>
                </a:solidFill>
                <a:ea typeface="굴림" panose="020B0600000101010101" pitchFamily="34" charset="-127"/>
              </a:rPr>
              <a:t>{ </a:t>
            </a:r>
          </a:p>
          <a:p>
            <a:pPr marL="914400" lvl="2" indent="0" eaLnBrk="1" hangingPunct="1">
              <a:buNone/>
            </a:pPr>
            <a:r>
              <a:rPr lang="en-US" altLang="ko-KR" sz="1500" dirty="0">
                <a:solidFill>
                  <a:srgbClr val="009900"/>
                </a:solidFill>
                <a:ea typeface="굴림" panose="020B0600000101010101" pitchFamily="34" charset="-127"/>
              </a:rPr>
              <a:t>start: </a:t>
            </a:r>
          </a:p>
          <a:p>
            <a:pPr marL="914400" lvl="2" indent="0" eaLnBrk="1" hangingPunct="1">
              <a:buNone/>
            </a:pPr>
            <a:r>
              <a:rPr lang="en-US" altLang="ko-KR" sz="1500" dirty="0">
                <a:solidFill>
                  <a:srgbClr val="009900"/>
                </a:solidFill>
                <a:ea typeface="굴림" panose="020B0600000101010101" pitchFamily="34" charset="-127"/>
              </a:rPr>
              <a:t>if (n &lt; 0)  </a:t>
            </a:r>
          </a:p>
          <a:p>
            <a:pPr marL="914400" lvl="2" indent="0" eaLnBrk="1" hangingPunct="1">
              <a:buNone/>
            </a:pPr>
            <a:r>
              <a:rPr lang="en-US" altLang="ko-KR" sz="1500" dirty="0">
                <a:solidFill>
                  <a:srgbClr val="009900"/>
                </a:solidFill>
                <a:ea typeface="굴림" panose="020B0600000101010101" pitchFamily="34" charset="-127"/>
              </a:rPr>
              <a:t>return; </a:t>
            </a:r>
          </a:p>
          <a:p>
            <a:pPr marL="914400" lvl="2" indent="0" eaLnBrk="1" hangingPunct="1">
              <a:buNone/>
            </a:pPr>
            <a:r>
              <a:rPr lang="en-US" altLang="ko-KR" sz="1500" dirty="0" err="1">
                <a:solidFill>
                  <a:srgbClr val="009900"/>
                </a:solidFill>
                <a:ea typeface="굴림" panose="020B0600000101010101" pitchFamily="34" charset="-127"/>
              </a:rPr>
              <a:t>cout</a:t>
            </a:r>
            <a:r>
              <a:rPr lang="en-US" altLang="ko-KR" sz="1500" dirty="0">
                <a:solidFill>
                  <a:srgbClr val="009900"/>
                </a:solidFill>
                <a:ea typeface="굴림" panose="020B0600000101010101" pitchFamily="34" charset="-127"/>
              </a:rPr>
              <a:t> &lt;&lt; " " &lt;&lt; n; </a:t>
            </a:r>
          </a:p>
          <a:p>
            <a:pPr lvl="2" eaLnBrk="1" hangingPunct="1"/>
            <a:endParaRPr lang="en-US" altLang="ko-KR" sz="1500" dirty="0">
              <a:solidFill>
                <a:srgbClr val="009900"/>
              </a:solidFill>
              <a:ea typeface="굴림" panose="020B0600000101010101" pitchFamily="34" charset="-127"/>
            </a:endParaRPr>
          </a:p>
          <a:p>
            <a:pPr marL="914400" lvl="2" indent="0" eaLnBrk="1" hangingPunct="1">
              <a:buNone/>
            </a:pPr>
            <a:r>
              <a:rPr lang="en-US" altLang="ko-KR" sz="1500" dirty="0">
                <a:solidFill>
                  <a:srgbClr val="009900"/>
                </a:solidFill>
                <a:ea typeface="굴림" panose="020B0600000101010101" pitchFamily="34" charset="-127"/>
              </a:rPr>
              <a:t>// Update parameters of recursive call </a:t>
            </a:r>
          </a:p>
          <a:p>
            <a:pPr marL="914400" lvl="2" indent="0" eaLnBrk="1" hangingPunct="1">
              <a:buNone/>
            </a:pPr>
            <a:r>
              <a:rPr lang="en-US" altLang="ko-KR" sz="1500" dirty="0">
                <a:solidFill>
                  <a:srgbClr val="009900"/>
                </a:solidFill>
                <a:ea typeface="굴림" panose="020B0600000101010101" pitchFamily="34" charset="-127"/>
              </a:rPr>
              <a:t>// and replace recursive call with </a:t>
            </a:r>
            <a:r>
              <a:rPr lang="en-US" altLang="ko-KR" sz="1500" dirty="0" err="1">
                <a:solidFill>
                  <a:srgbClr val="009900"/>
                </a:solidFill>
                <a:ea typeface="굴림" panose="020B0600000101010101" pitchFamily="34" charset="-127"/>
              </a:rPr>
              <a:t>goto</a:t>
            </a:r>
            <a:endParaRPr lang="en-US" altLang="ko-KR" sz="1500" dirty="0">
              <a:solidFill>
                <a:srgbClr val="009900"/>
              </a:solidFill>
              <a:ea typeface="굴림" panose="020B0600000101010101" pitchFamily="34" charset="-127"/>
            </a:endParaRPr>
          </a:p>
          <a:p>
            <a:pPr marL="914400" lvl="2" indent="0" eaLnBrk="1" hangingPunct="1">
              <a:buNone/>
            </a:pPr>
            <a:r>
              <a:rPr lang="en-US" altLang="ko-KR" sz="1500" dirty="0">
                <a:solidFill>
                  <a:srgbClr val="009900"/>
                </a:solidFill>
                <a:ea typeface="굴림" panose="020B0600000101010101" pitchFamily="34" charset="-127"/>
              </a:rPr>
              <a:t>n = n-1 </a:t>
            </a:r>
          </a:p>
          <a:p>
            <a:pPr marL="914400" lvl="2" indent="0" eaLnBrk="1" hangingPunct="1">
              <a:buNone/>
            </a:pPr>
            <a:r>
              <a:rPr lang="en-US" altLang="ko-KR" sz="1500" dirty="0" err="1">
                <a:solidFill>
                  <a:srgbClr val="009900"/>
                </a:solidFill>
                <a:ea typeface="굴림" panose="020B0600000101010101" pitchFamily="34" charset="-127"/>
              </a:rPr>
              <a:t>goto</a:t>
            </a:r>
            <a:r>
              <a:rPr lang="en-US" altLang="ko-KR" sz="1500" dirty="0">
                <a:solidFill>
                  <a:srgbClr val="009900"/>
                </a:solidFill>
                <a:ea typeface="굴림" panose="020B0600000101010101" pitchFamily="34" charset="-127"/>
              </a:rPr>
              <a:t> start; </a:t>
            </a:r>
          </a:p>
          <a:p>
            <a:pPr marL="914400" lvl="2" indent="0" eaLnBrk="1" hangingPunct="1">
              <a:buNone/>
            </a:pPr>
            <a:r>
              <a:rPr lang="en-US" altLang="ko-KR" sz="1500" dirty="0">
                <a:solidFill>
                  <a:srgbClr val="009900"/>
                </a:solidFill>
                <a:ea typeface="굴림" panose="020B0600000101010101" pitchFamily="34" charset="-127"/>
              </a:rPr>
              <a:t>} </a:t>
            </a:r>
          </a:p>
          <a:p>
            <a:pPr lvl="2" eaLnBrk="1" hangingPunct="1"/>
            <a:endParaRPr lang="en-US" altLang="ko-KR" sz="15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p:txBody>
      </p:sp>
    </p:spTree>
    <p:extLst>
      <p:ext uri="{BB962C8B-B14F-4D97-AF65-F5344CB8AC3E}">
        <p14:creationId xmlns:p14="http://schemas.microsoft.com/office/powerpoint/2010/main" val="1098713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LLVM IR</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5175738"/>
          </a:xfrm>
        </p:spPr>
        <p:txBody>
          <a:bodyPr>
            <a:normAutofit lnSpcReduction="10000"/>
          </a:bodyPr>
          <a:lstStyle/>
          <a:p>
            <a:pPr eaLnBrk="1" hangingPunct="1"/>
            <a:r>
              <a:rPr lang="en-US" sz="2000" b="1" dirty="0">
                <a:solidFill>
                  <a:srgbClr val="009900"/>
                </a:solidFill>
                <a:ea typeface="굴림" panose="020B0600000101010101" pitchFamily="34" charset="-127"/>
              </a:rPr>
              <a:t>Function attributes:</a:t>
            </a:r>
          </a:p>
          <a:p>
            <a:pPr marL="0" indent="0" eaLnBrk="1" hangingPunct="1">
              <a:buNone/>
            </a:pPr>
            <a:endParaRPr lang="en-US"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no-frame-pointer-</a:t>
            </a:r>
            <a:r>
              <a:rPr lang="en-US" altLang="ko-KR" sz="1500" dirty="0" err="1">
                <a:solidFill>
                  <a:srgbClr val="009900"/>
                </a:solidFill>
                <a:ea typeface="굴림" panose="020B0600000101010101" pitchFamily="34" charset="-127"/>
              </a:rPr>
              <a:t>elim</a:t>
            </a:r>
            <a:r>
              <a:rPr lang="en-US" altLang="ko-KR" sz="1500" dirty="0">
                <a:solidFill>
                  <a:srgbClr val="009900"/>
                </a:solidFill>
                <a:ea typeface="굴림" panose="020B0600000101010101" pitchFamily="34" charset="-127"/>
              </a:rPr>
              <a:t>/no-frame-pointer-</a:t>
            </a:r>
            <a:r>
              <a:rPr lang="en-US" altLang="ko-KR" sz="1500" dirty="0" err="1">
                <a:solidFill>
                  <a:srgbClr val="009900"/>
                </a:solidFill>
                <a:ea typeface="굴림" panose="020B0600000101010101" pitchFamily="34" charset="-127"/>
              </a:rPr>
              <a:t>elim</a:t>
            </a:r>
            <a:r>
              <a:rPr lang="en-US" altLang="ko-KR" sz="1500" dirty="0">
                <a:solidFill>
                  <a:srgbClr val="009900"/>
                </a:solidFill>
                <a:ea typeface="굴림" panose="020B0600000101010101" pitchFamily="34" charset="-127"/>
              </a:rPr>
              <a:t>-non-leaf</a:t>
            </a:r>
          </a:p>
          <a:p>
            <a:pPr lvl="2" eaLnBrk="1" hangingPunct="1"/>
            <a:r>
              <a:rPr lang="en-US" sz="1500" dirty="0">
                <a:solidFill>
                  <a:srgbClr val="009900"/>
                </a:solidFill>
                <a:ea typeface="굴림" panose="020B0600000101010101" pitchFamily="34" charset="-127"/>
              </a:rPr>
              <a:t>Specify effect of frame pointer elimination optimization (</a:t>
            </a:r>
            <a:r>
              <a:rPr lang="en-US" sz="1500" dirty="0" err="1">
                <a:solidFill>
                  <a:srgbClr val="009900"/>
                </a:solidFill>
                <a:ea typeface="굴림" panose="020B0600000101010101" pitchFamily="34" charset="-127"/>
              </a:rPr>
              <a:t>all,non-leaf,none</a:t>
            </a:r>
            <a:r>
              <a:rPr lang="en-US" sz="1500" dirty="0">
                <a:solidFill>
                  <a:srgbClr val="009900"/>
                </a:solidFill>
                <a:ea typeface="굴림" panose="020B0600000101010101" pitchFamily="34" charset="-127"/>
              </a:rPr>
              <a:t>).</a:t>
            </a:r>
          </a:p>
          <a:p>
            <a:pPr lvl="2" eaLnBrk="1" hangingPunct="1"/>
            <a:endParaRPr lang="en-US" altLang="ko-KR"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no-</a:t>
            </a:r>
            <a:r>
              <a:rPr lang="en-US" altLang="ko-KR" sz="1500" dirty="0" err="1">
                <a:solidFill>
                  <a:srgbClr val="009900"/>
                </a:solidFill>
                <a:ea typeface="굴림" panose="020B0600000101010101" pitchFamily="34" charset="-127"/>
              </a:rPr>
              <a:t>infs</a:t>
            </a:r>
            <a:r>
              <a:rPr lang="en-US" altLang="ko-KR" sz="1500" dirty="0">
                <a:solidFill>
                  <a:srgbClr val="009900"/>
                </a:solidFill>
                <a:ea typeface="굴림" panose="020B0600000101010101" pitchFamily="34" charset="-127"/>
              </a:rPr>
              <a:t>-</a:t>
            </a:r>
            <a:r>
              <a:rPr lang="en-US" altLang="ko-KR" sz="1500" dirty="0" err="1">
                <a:solidFill>
                  <a:srgbClr val="009900"/>
                </a:solidFill>
                <a:ea typeface="굴림" panose="020B0600000101010101" pitchFamily="34" charset="-127"/>
              </a:rPr>
              <a:t>fp</a:t>
            </a:r>
            <a:r>
              <a:rPr lang="en-US" altLang="ko-KR" sz="1500" dirty="0">
                <a:solidFill>
                  <a:srgbClr val="009900"/>
                </a:solidFill>
                <a:ea typeface="굴림" panose="020B0600000101010101" pitchFamily="34" charset="-127"/>
              </a:rPr>
              <a:t>-math:</a:t>
            </a:r>
          </a:p>
          <a:p>
            <a:pPr lvl="2" eaLnBrk="1" hangingPunct="1"/>
            <a:r>
              <a:rPr lang="en-US" sz="1500" dirty="0">
                <a:solidFill>
                  <a:srgbClr val="009900"/>
                </a:solidFill>
                <a:ea typeface="굴림" panose="020B0600000101010101" pitchFamily="34" charset="-127"/>
              </a:rPr>
              <a:t>Enable/disable optimizations that assume no Inf values.</a:t>
            </a:r>
          </a:p>
          <a:p>
            <a:pPr marL="914400" lvl="2" indent="0" eaLnBrk="1" hangingPunct="1">
              <a:buNone/>
            </a:pPr>
            <a:endParaRPr lang="en-US" altLang="ko-KR"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no-nans-</a:t>
            </a:r>
            <a:r>
              <a:rPr lang="en-US" altLang="ko-KR" sz="1500" dirty="0" err="1">
                <a:solidFill>
                  <a:srgbClr val="009900"/>
                </a:solidFill>
                <a:ea typeface="굴림" panose="020B0600000101010101" pitchFamily="34" charset="-127"/>
              </a:rPr>
              <a:t>fp</a:t>
            </a:r>
            <a:r>
              <a:rPr lang="en-US" altLang="ko-KR" sz="1500" dirty="0">
                <a:solidFill>
                  <a:srgbClr val="009900"/>
                </a:solidFill>
                <a:ea typeface="굴림" panose="020B0600000101010101" pitchFamily="34" charset="-127"/>
              </a:rPr>
              <a:t>-math:</a:t>
            </a:r>
          </a:p>
          <a:p>
            <a:pPr lvl="2" eaLnBrk="1" hangingPunct="1"/>
            <a:r>
              <a:rPr lang="en-US" sz="1500" dirty="0">
                <a:solidFill>
                  <a:srgbClr val="009900"/>
                </a:solidFill>
                <a:ea typeface="굴림" panose="020B0600000101010101" pitchFamily="34" charset="-127"/>
              </a:rPr>
              <a:t>Enable/disable optimizations that assume no NAN values.</a:t>
            </a:r>
          </a:p>
          <a:p>
            <a:pPr lvl="2" eaLnBrk="1" hangingPunct="1"/>
            <a:endParaRPr lang="en-US" altLang="ko-KR"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unsafe-</a:t>
            </a:r>
            <a:r>
              <a:rPr lang="en-US" altLang="ko-KR" sz="1500" dirty="0" err="1">
                <a:solidFill>
                  <a:srgbClr val="009900"/>
                </a:solidFill>
                <a:ea typeface="굴림" panose="020B0600000101010101" pitchFamily="34" charset="-127"/>
              </a:rPr>
              <a:t>fp</a:t>
            </a:r>
            <a:r>
              <a:rPr lang="en-US" altLang="ko-KR" sz="1500" dirty="0">
                <a:solidFill>
                  <a:srgbClr val="009900"/>
                </a:solidFill>
                <a:ea typeface="굴림" panose="020B0600000101010101" pitchFamily="34" charset="-127"/>
              </a:rPr>
              <a:t>-math:</a:t>
            </a:r>
          </a:p>
          <a:p>
            <a:pPr lvl="2" eaLnBrk="1" hangingPunct="1"/>
            <a:r>
              <a:rPr lang="en-US" altLang="ko-KR" sz="1500" dirty="0">
                <a:solidFill>
                  <a:srgbClr val="009900"/>
                </a:solidFill>
                <a:ea typeface="굴림" panose="020B0600000101010101" pitchFamily="34" charset="-127"/>
              </a:rPr>
              <a:t>Enable optimizations that make unsafe assumptions about IEEE math (e.g. that addition is associative) or may not work for all input ranges. These optimizations allow the code generator to make use of some instructions which would otherwise not be usable (such as </a:t>
            </a:r>
            <a:r>
              <a:rPr lang="en-US" altLang="ko-KR" sz="1500" dirty="0" err="1">
                <a:solidFill>
                  <a:srgbClr val="009900"/>
                </a:solidFill>
                <a:ea typeface="굴림" panose="020B0600000101010101" pitchFamily="34" charset="-127"/>
              </a:rPr>
              <a:t>fsin</a:t>
            </a:r>
            <a:r>
              <a:rPr lang="en-US" altLang="ko-KR" sz="1500" dirty="0">
                <a:solidFill>
                  <a:srgbClr val="009900"/>
                </a:solidFill>
                <a:ea typeface="굴림" panose="020B0600000101010101" pitchFamily="34" charset="-127"/>
              </a:rPr>
              <a:t> on X86).</a:t>
            </a:r>
          </a:p>
          <a:p>
            <a:pPr lvl="1" eaLnBrk="1" hangingPunct="1"/>
            <a:endParaRPr lang="en-US" altLang="ko-KR" sz="1500" dirty="0">
              <a:solidFill>
                <a:srgbClr val="009900"/>
              </a:solidFill>
              <a:ea typeface="굴림" panose="020B0600000101010101" pitchFamily="34" charset="-127"/>
            </a:endParaRPr>
          </a:p>
          <a:p>
            <a:pPr lvl="1" eaLnBrk="1" hangingPunct="1"/>
            <a:r>
              <a:rPr lang="en-US" altLang="ko-KR" sz="1500" dirty="0">
                <a:solidFill>
                  <a:srgbClr val="009900"/>
                </a:solidFill>
                <a:ea typeface="굴림" panose="020B0600000101010101" pitchFamily="34" charset="-127"/>
              </a:rPr>
              <a:t>no-signed-zeros-</a:t>
            </a:r>
            <a:r>
              <a:rPr lang="en-US" altLang="ko-KR" sz="1500" dirty="0" err="1">
                <a:solidFill>
                  <a:srgbClr val="009900"/>
                </a:solidFill>
                <a:ea typeface="굴림" panose="020B0600000101010101" pitchFamily="34" charset="-127"/>
              </a:rPr>
              <a:t>fp</a:t>
            </a:r>
            <a:r>
              <a:rPr lang="en-US" altLang="ko-KR" sz="1500" dirty="0">
                <a:solidFill>
                  <a:srgbClr val="009900"/>
                </a:solidFill>
                <a:ea typeface="굴림" panose="020B0600000101010101" pitchFamily="34" charset="-127"/>
              </a:rPr>
              <a:t>-math:</a:t>
            </a:r>
          </a:p>
          <a:p>
            <a:pPr lvl="2" eaLnBrk="1" hangingPunct="1"/>
            <a:r>
              <a:rPr lang="en-US" sz="1500" dirty="0">
                <a:solidFill>
                  <a:srgbClr val="009900"/>
                </a:solidFill>
                <a:ea typeface="굴림" panose="020B0600000101010101" pitchFamily="34" charset="-127"/>
              </a:rPr>
              <a:t>for floating point arithmetic that ignore the </a:t>
            </a:r>
            <a:r>
              <a:rPr lang="en-US" sz="1500" dirty="0" err="1">
                <a:solidFill>
                  <a:srgbClr val="009900"/>
                </a:solidFill>
                <a:ea typeface="굴림" panose="020B0600000101010101" pitchFamily="34" charset="-127"/>
              </a:rPr>
              <a:t>signedness</a:t>
            </a:r>
            <a:r>
              <a:rPr lang="en-US" sz="1500" dirty="0">
                <a:solidFill>
                  <a:srgbClr val="009900"/>
                </a:solidFill>
                <a:ea typeface="굴림" panose="020B0600000101010101" pitchFamily="34" charset="-127"/>
              </a:rPr>
              <a:t> of zero. </a:t>
            </a:r>
            <a:endParaRPr lang="en-US" altLang="ko-KR" sz="1500" dirty="0">
              <a:solidFill>
                <a:srgbClr val="009900"/>
              </a:solidFill>
              <a:ea typeface="굴림" panose="020B0600000101010101" pitchFamily="34" charset="-127"/>
            </a:endParaRPr>
          </a:p>
          <a:p>
            <a:pPr lvl="2" eaLnBrk="1" hangingPunct="1"/>
            <a:endParaRPr lang="en-US" altLang="ko-KR" sz="1500" dirty="0">
              <a:solidFill>
                <a:srgbClr val="009900"/>
              </a:solidFill>
              <a:ea typeface="굴림" panose="020B0600000101010101" pitchFamily="34" charset="-127"/>
            </a:endParaRPr>
          </a:p>
          <a:p>
            <a:pPr marL="914400" lvl="2" indent="0" eaLnBrk="1" hangingPunct="1">
              <a:buNone/>
            </a:pPr>
            <a:endParaRPr lang="en-US" altLang="ko-KR" sz="6000" dirty="0">
              <a:solidFill>
                <a:srgbClr val="009900"/>
              </a:solidFill>
              <a:ea typeface="굴림" panose="020B0600000101010101" pitchFamily="34" charset="-127"/>
            </a:endParaRPr>
          </a:p>
        </p:txBody>
      </p:sp>
    </p:spTree>
    <p:extLst>
      <p:ext uri="{BB962C8B-B14F-4D97-AF65-F5344CB8AC3E}">
        <p14:creationId xmlns:p14="http://schemas.microsoft.com/office/powerpoint/2010/main" val="251229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Sample Linker Performance</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a:bodyPr>
          <a:lstStyle/>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graphicFrame>
        <p:nvGraphicFramePr>
          <p:cNvPr id="8" name="Table 7">
            <a:extLst>
              <a:ext uri="{FF2B5EF4-FFF2-40B4-BE49-F238E27FC236}">
                <a16:creationId xmlns:a16="http://schemas.microsoft.com/office/drawing/2014/main" id="{3D0EC876-D9C2-4E67-BA79-DD6F3408AD9A}"/>
              </a:ext>
            </a:extLst>
          </p:cNvPr>
          <p:cNvGraphicFramePr>
            <a:graphicFrameLocks noGrp="1"/>
          </p:cNvGraphicFramePr>
          <p:nvPr>
            <p:extLst>
              <p:ext uri="{D42A27DB-BD31-4B8C-83A1-F6EECF244321}">
                <p14:modId xmlns:p14="http://schemas.microsoft.com/office/powerpoint/2010/main" val="2605229170"/>
              </p:ext>
            </p:extLst>
          </p:nvPr>
        </p:nvGraphicFramePr>
        <p:xfrm>
          <a:off x="1652954" y="1600200"/>
          <a:ext cx="10363199" cy="3657600"/>
        </p:xfrm>
        <a:graphic>
          <a:graphicData uri="http://schemas.openxmlformats.org/drawingml/2006/table">
            <a:tbl>
              <a:tblPr firstRow="1" firstCol="1" bandRow="1">
                <a:tableStyleId>{5C22544A-7EE6-4342-B048-85BDC9FD1C3A}</a:tableStyleId>
              </a:tblPr>
              <a:tblGrid>
                <a:gridCol w="1480457">
                  <a:extLst>
                    <a:ext uri="{9D8B030D-6E8A-4147-A177-3AD203B41FA5}">
                      <a16:colId xmlns:a16="http://schemas.microsoft.com/office/drawing/2014/main" val="3200803837"/>
                    </a:ext>
                  </a:extLst>
                </a:gridCol>
                <a:gridCol w="1480457">
                  <a:extLst>
                    <a:ext uri="{9D8B030D-6E8A-4147-A177-3AD203B41FA5}">
                      <a16:colId xmlns:a16="http://schemas.microsoft.com/office/drawing/2014/main" val="1056040767"/>
                    </a:ext>
                  </a:extLst>
                </a:gridCol>
                <a:gridCol w="1480457">
                  <a:extLst>
                    <a:ext uri="{9D8B030D-6E8A-4147-A177-3AD203B41FA5}">
                      <a16:colId xmlns:a16="http://schemas.microsoft.com/office/drawing/2014/main" val="454853500"/>
                    </a:ext>
                  </a:extLst>
                </a:gridCol>
                <a:gridCol w="1480457">
                  <a:extLst>
                    <a:ext uri="{9D8B030D-6E8A-4147-A177-3AD203B41FA5}">
                      <a16:colId xmlns:a16="http://schemas.microsoft.com/office/drawing/2014/main" val="64571143"/>
                    </a:ext>
                  </a:extLst>
                </a:gridCol>
                <a:gridCol w="1480457">
                  <a:extLst>
                    <a:ext uri="{9D8B030D-6E8A-4147-A177-3AD203B41FA5}">
                      <a16:colId xmlns:a16="http://schemas.microsoft.com/office/drawing/2014/main" val="787756042"/>
                    </a:ext>
                  </a:extLst>
                </a:gridCol>
                <a:gridCol w="1480457">
                  <a:extLst>
                    <a:ext uri="{9D8B030D-6E8A-4147-A177-3AD203B41FA5}">
                      <a16:colId xmlns:a16="http://schemas.microsoft.com/office/drawing/2014/main" val="186771089"/>
                    </a:ext>
                  </a:extLst>
                </a:gridCol>
                <a:gridCol w="1480457">
                  <a:extLst>
                    <a:ext uri="{9D8B030D-6E8A-4147-A177-3AD203B41FA5}">
                      <a16:colId xmlns:a16="http://schemas.microsoft.com/office/drawing/2014/main" val="379177080"/>
                    </a:ext>
                  </a:extLst>
                </a:gridCol>
              </a:tblGrid>
              <a:tr h="1197040">
                <a:tc>
                  <a:txBody>
                    <a:bodyPr/>
                    <a:lstStyle/>
                    <a:p>
                      <a:pPr marL="0" marR="0">
                        <a:lnSpc>
                          <a:spcPct val="107000"/>
                        </a:lnSpc>
                        <a:spcBef>
                          <a:spcPts val="0"/>
                        </a:spcBef>
                        <a:spcAft>
                          <a:spcPts val="0"/>
                        </a:spcAft>
                      </a:pPr>
                      <a:r>
                        <a:rPr lang="en-US" sz="1050" spc="-10" dirty="0">
                          <a:effectLst/>
                        </a:rPr>
                        <a:t>Program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Output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GNU 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GNU gold w/o 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GNU gold w/threads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lld w/o 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lld w/threads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extLst>
                  <a:ext uri="{0D108BD9-81ED-4DB2-BD59-A6C34878D82A}">
                    <a16:rowId xmlns:a16="http://schemas.microsoft.com/office/drawing/2014/main" val="2584485122"/>
                  </a:ext>
                </a:extLst>
              </a:tr>
              <a:tr h="615140">
                <a:tc>
                  <a:txBody>
                    <a:bodyPr/>
                    <a:lstStyle/>
                    <a:p>
                      <a:pPr marL="0" marR="0">
                        <a:lnSpc>
                          <a:spcPct val="107000"/>
                        </a:lnSpc>
                        <a:spcBef>
                          <a:spcPts val="0"/>
                        </a:spcBef>
                        <a:spcAft>
                          <a:spcPts val="0"/>
                        </a:spcAft>
                      </a:pPr>
                      <a:r>
                        <a:rPr lang="en-US" sz="1050" spc="-10">
                          <a:effectLst/>
                        </a:rPr>
                        <a:t>ffmpeg dbg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92 MiB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1.72s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1.16s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1.01s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0.60s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0.35s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extLst>
                  <a:ext uri="{0D108BD9-81ED-4DB2-BD59-A6C34878D82A}">
                    <a16:rowId xmlns:a16="http://schemas.microsoft.com/office/drawing/2014/main" val="2943816506"/>
                  </a:ext>
                </a:extLst>
              </a:tr>
              <a:tr h="615140">
                <a:tc>
                  <a:txBody>
                    <a:bodyPr/>
                    <a:lstStyle/>
                    <a:p>
                      <a:pPr marL="0" marR="0">
                        <a:lnSpc>
                          <a:spcPct val="107000"/>
                        </a:lnSpc>
                        <a:spcBef>
                          <a:spcPts val="0"/>
                        </a:spcBef>
                        <a:spcAft>
                          <a:spcPts val="0"/>
                        </a:spcAft>
                      </a:pPr>
                      <a:r>
                        <a:rPr lang="en-US" sz="1050" spc="-10">
                          <a:effectLst/>
                        </a:rPr>
                        <a:t>mysqld dbg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154 MiB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8.50s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2.96s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2.68s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1.06s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0.68s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extLst>
                  <a:ext uri="{0D108BD9-81ED-4DB2-BD59-A6C34878D82A}">
                    <a16:rowId xmlns:a16="http://schemas.microsoft.com/office/drawing/2014/main" val="3390324473"/>
                  </a:ext>
                </a:extLst>
              </a:tr>
              <a:tr h="615140">
                <a:tc>
                  <a:txBody>
                    <a:bodyPr/>
                    <a:lstStyle/>
                    <a:p>
                      <a:pPr marL="0" marR="0">
                        <a:lnSpc>
                          <a:spcPct val="107000"/>
                        </a:lnSpc>
                        <a:spcBef>
                          <a:spcPts val="0"/>
                        </a:spcBef>
                        <a:spcAft>
                          <a:spcPts val="0"/>
                        </a:spcAft>
                      </a:pPr>
                      <a:r>
                        <a:rPr lang="en-US" sz="1050" spc="-10">
                          <a:effectLst/>
                        </a:rPr>
                        <a:t>clang dbg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1.67 GiB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104.03s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34.18s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23.49s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14.82s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5.28s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extLst>
                  <a:ext uri="{0D108BD9-81ED-4DB2-BD59-A6C34878D82A}">
                    <a16:rowId xmlns:a16="http://schemas.microsoft.com/office/drawing/2014/main" val="93303851"/>
                  </a:ext>
                </a:extLst>
              </a:tr>
              <a:tr h="615140">
                <a:tc>
                  <a:txBody>
                    <a:bodyPr/>
                    <a:lstStyle/>
                    <a:p>
                      <a:pPr marL="0" marR="0">
                        <a:lnSpc>
                          <a:spcPct val="107000"/>
                        </a:lnSpc>
                        <a:spcBef>
                          <a:spcPts val="0"/>
                        </a:spcBef>
                        <a:spcAft>
                          <a:spcPts val="0"/>
                        </a:spcAft>
                      </a:pPr>
                      <a:r>
                        <a:rPr lang="en-US" sz="1050" spc="-10">
                          <a:effectLst/>
                        </a:rPr>
                        <a:t>chromium dbg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1.14 GiB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209.05s </a:t>
                      </a:r>
                      <a:r>
                        <a:rPr lang="en-US" sz="1050" u="sng" spc="-10" dirty="0">
                          <a:effectLst/>
                          <a:hlinkClick r:id="rId2"/>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64.70s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60.82s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a:effectLst/>
                        </a:rPr>
                        <a:t>27.60s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tc>
                  <a:txBody>
                    <a:bodyPr/>
                    <a:lstStyle/>
                    <a:p>
                      <a:pPr marL="0" marR="0">
                        <a:lnSpc>
                          <a:spcPct val="107000"/>
                        </a:lnSpc>
                        <a:spcBef>
                          <a:spcPts val="0"/>
                        </a:spcBef>
                        <a:spcAft>
                          <a:spcPts val="0"/>
                        </a:spcAft>
                      </a:pPr>
                      <a:r>
                        <a:rPr lang="en-US" sz="1050" spc="-10" dirty="0">
                          <a:effectLst/>
                        </a:rPr>
                        <a:t>16.70s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76200" marT="9525" marB="9525" anchor="ctr"/>
                </a:tc>
                <a:extLst>
                  <a:ext uri="{0D108BD9-81ED-4DB2-BD59-A6C34878D82A}">
                    <a16:rowId xmlns:a16="http://schemas.microsoft.com/office/drawing/2014/main" val="2222191189"/>
                  </a:ext>
                </a:extLst>
              </a:tr>
            </a:tbl>
          </a:graphicData>
        </a:graphic>
      </p:graphicFrame>
    </p:spTree>
    <p:extLst>
      <p:ext uri="{BB962C8B-B14F-4D97-AF65-F5344CB8AC3E}">
        <p14:creationId xmlns:p14="http://schemas.microsoft.com/office/powerpoint/2010/main" val="340556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altLang="en-US" dirty="0"/>
              <a:t>Why LTO is needed?</a:t>
            </a:r>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480931" y="1480930"/>
            <a:ext cx="8382000" cy="4953000"/>
          </a:xfrm>
        </p:spPr>
        <p:txBody>
          <a:bodyPr>
            <a:normAutofit/>
          </a:bodyPr>
          <a:lstStyle/>
          <a:p>
            <a:pPr marL="0" indent="0" eaLnBrk="1" hangingPunct="1">
              <a:buNone/>
            </a:pPr>
            <a:r>
              <a:rPr lang="en-US" dirty="0">
                <a:solidFill>
                  <a:srgbClr val="009900"/>
                </a:solidFill>
                <a:ea typeface="굴림" panose="020B0600000101010101" pitchFamily="34" charset="-127"/>
              </a:rPr>
              <a:t>Link Time Optimization (LTO) is a form of interprocedural optimization which, as the name suggests, is performed at the time of linking a program. This is particularly useful when building an image from multiple source files that are compiled separately. The compiler does not have complete visibility across all compilation units while compiling individual source file, therefore it misses out on many optimization opportunities which it would have had if the entire code have been a part of a single file.</a:t>
            </a: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We will see the examples in further section.</a:t>
            </a: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172071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dirty="0"/>
              <a:t>LLVM LTO advantages</a:t>
            </a:r>
            <a:endParaRPr lang="en-US" altLang="en-US" dirty="0"/>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lnSpcReduction="10000"/>
          </a:bodyPr>
          <a:lstStyle/>
          <a:p>
            <a:pPr eaLnBrk="1" hangingPunct="1"/>
            <a:r>
              <a:rPr lang="en-US" dirty="0">
                <a:solidFill>
                  <a:srgbClr val="009900"/>
                </a:solidFill>
                <a:ea typeface="굴림" panose="020B0600000101010101" pitchFamily="34" charset="-127"/>
              </a:rPr>
              <a:t>Reduced code size</a:t>
            </a:r>
          </a:p>
          <a:p>
            <a:pPr eaLnBrk="1" hangingPunct="1"/>
            <a:r>
              <a:rPr lang="en-US" altLang="ko-KR" dirty="0">
                <a:solidFill>
                  <a:srgbClr val="009900"/>
                </a:solidFill>
                <a:ea typeface="굴림" panose="020B0600000101010101" pitchFamily="34" charset="-127"/>
              </a:rPr>
              <a:t>Increased execution speed</a:t>
            </a:r>
          </a:p>
          <a:p>
            <a:pPr eaLnBrk="1" hangingPunct="1"/>
            <a:r>
              <a:rPr lang="en-US" dirty="0">
                <a:solidFill>
                  <a:srgbClr val="009900"/>
                </a:solidFill>
                <a:ea typeface="굴림" panose="020B0600000101010101" pitchFamily="34" charset="-127"/>
              </a:rPr>
              <a:t>Dead code elimination</a:t>
            </a:r>
            <a:r>
              <a:rPr lang="en-US" altLang="ko-KR" dirty="0">
                <a:solidFill>
                  <a:srgbClr val="009900"/>
                </a:solidFill>
                <a:ea typeface="굴림" panose="020B0600000101010101" pitchFamily="34" charset="-127"/>
              </a:rPr>
              <a:t>:</a:t>
            </a:r>
          </a:p>
          <a:p>
            <a:pPr lvl="1" eaLnBrk="1" hangingPunct="1"/>
            <a:r>
              <a:rPr lang="en-US" sz="2400" dirty="0">
                <a:solidFill>
                  <a:srgbClr val="009900"/>
                </a:solidFill>
                <a:ea typeface="굴림" panose="020B0600000101010101" pitchFamily="34" charset="-127"/>
              </a:rPr>
              <a:t>Dead code elimination is one of the interesting aspects of the LTO optimizer.	</a:t>
            </a:r>
          </a:p>
          <a:p>
            <a:pPr lvl="1" eaLnBrk="1" hangingPunct="1"/>
            <a:r>
              <a:rPr lang="en-US" sz="2400" dirty="0">
                <a:solidFill>
                  <a:srgbClr val="009900"/>
                </a:solidFill>
                <a:ea typeface="굴림" panose="020B0600000101010101" pitchFamily="34" charset="-127"/>
              </a:rPr>
              <a:t>Unreachable code analysis pass traverses control flow path (for the whole program). It tracks unreachable marked sections to determine whether it is reachable from other code blocks or not. If it was safe to remove, then dead-code elimination pass will eliminate unreachable parts and remaining branches form the procedures and conditional statements.</a:t>
            </a:r>
            <a:endParaRPr lang="en-US" altLang="ko-KR" sz="2400"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a:t>
            </a:r>
          </a:p>
          <a:p>
            <a:pPr eaLnBrk="1" hangingPunct="1"/>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24159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dirty="0"/>
              <a:t>LLVM LTO advantages</a:t>
            </a:r>
            <a:endParaRPr lang="en-US" altLang="en-US" dirty="0"/>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a:bodyPr>
          <a:lstStyle/>
          <a:p>
            <a:pPr eaLnBrk="1" hangingPunct="1"/>
            <a:r>
              <a:rPr lang="en-US" dirty="0">
                <a:solidFill>
                  <a:srgbClr val="009900"/>
                </a:solidFill>
                <a:ea typeface="굴림" panose="020B0600000101010101" pitchFamily="34" charset="-127"/>
              </a:rPr>
              <a:t>Dead code elimination</a:t>
            </a:r>
            <a:r>
              <a:rPr lang="en-US" altLang="ko-KR" dirty="0">
                <a:solidFill>
                  <a:srgbClr val="009900"/>
                </a:solidFill>
                <a:ea typeface="굴림" panose="020B0600000101010101" pitchFamily="34" charset="-127"/>
              </a:rPr>
              <a:t>:</a:t>
            </a: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pic>
        <p:nvPicPr>
          <p:cNvPr id="2" name="Picture 1">
            <a:extLst>
              <a:ext uri="{FF2B5EF4-FFF2-40B4-BE49-F238E27FC236}">
                <a16:creationId xmlns:a16="http://schemas.microsoft.com/office/drawing/2014/main" id="{B18E4516-FD01-4AB7-859A-095DEFC113FA}"/>
              </a:ext>
            </a:extLst>
          </p:cNvPr>
          <p:cNvPicPr>
            <a:picLocks noChangeAspect="1"/>
          </p:cNvPicPr>
          <p:nvPr/>
        </p:nvPicPr>
        <p:blipFill>
          <a:blip r:embed="rId2"/>
          <a:stretch>
            <a:fillRect/>
          </a:stretch>
        </p:blipFill>
        <p:spPr>
          <a:xfrm>
            <a:off x="1487728" y="2267803"/>
            <a:ext cx="10060605" cy="4179329"/>
          </a:xfrm>
          <a:prstGeom prst="rect">
            <a:avLst/>
          </a:prstGeom>
        </p:spPr>
      </p:pic>
    </p:spTree>
    <p:extLst>
      <p:ext uri="{BB962C8B-B14F-4D97-AF65-F5344CB8AC3E}">
        <p14:creationId xmlns:p14="http://schemas.microsoft.com/office/powerpoint/2010/main" val="339283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dirty="0"/>
              <a:t>LLVM LTO advantages</a:t>
            </a:r>
            <a:endParaRPr lang="en-US" altLang="en-US" dirty="0"/>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a:bodyPr>
          <a:lstStyle/>
          <a:p>
            <a:pPr eaLnBrk="1" hangingPunct="1"/>
            <a:r>
              <a:rPr lang="en-US" dirty="0">
                <a:solidFill>
                  <a:srgbClr val="009900"/>
                </a:solidFill>
                <a:ea typeface="굴림" panose="020B0600000101010101" pitchFamily="34" charset="-127"/>
              </a:rPr>
              <a:t>Interprocedural analysis and optimization</a:t>
            </a:r>
          </a:p>
          <a:p>
            <a:pPr lvl="1" eaLnBrk="1" hangingPunct="1"/>
            <a:r>
              <a:rPr lang="en-US" sz="1800" dirty="0">
                <a:solidFill>
                  <a:srgbClr val="009900"/>
                </a:solidFill>
                <a:ea typeface="굴림" panose="020B0600000101010101" pitchFamily="34" charset="-127"/>
              </a:rPr>
              <a:t>Link time optimization extends interprocedural optimization (IPO) through whole code.</a:t>
            </a:r>
            <a:endParaRPr lang="en-US" altLang="ko-KR" sz="1800"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a:t>
            </a:r>
          </a:p>
          <a:p>
            <a:pPr eaLnBrk="1" hangingPunct="1"/>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pic>
        <p:nvPicPr>
          <p:cNvPr id="2" name="Picture 1">
            <a:extLst>
              <a:ext uri="{FF2B5EF4-FFF2-40B4-BE49-F238E27FC236}">
                <a16:creationId xmlns:a16="http://schemas.microsoft.com/office/drawing/2014/main" id="{103618B3-CD28-49E0-8CB3-366D8267CAB2}"/>
              </a:ext>
            </a:extLst>
          </p:cNvPr>
          <p:cNvPicPr>
            <a:picLocks noChangeAspect="1"/>
          </p:cNvPicPr>
          <p:nvPr/>
        </p:nvPicPr>
        <p:blipFill>
          <a:blip r:embed="rId2"/>
          <a:stretch>
            <a:fillRect/>
          </a:stretch>
        </p:blipFill>
        <p:spPr>
          <a:xfrm>
            <a:off x="3198862" y="2799471"/>
            <a:ext cx="5705988" cy="3675711"/>
          </a:xfrm>
          <a:prstGeom prst="rect">
            <a:avLst/>
          </a:prstGeom>
        </p:spPr>
      </p:pic>
    </p:spTree>
    <p:extLst>
      <p:ext uri="{BB962C8B-B14F-4D97-AF65-F5344CB8AC3E}">
        <p14:creationId xmlns:p14="http://schemas.microsoft.com/office/powerpoint/2010/main" val="10390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dirty="0"/>
              <a:t>LLVM LTO advantages</a:t>
            </a:r>
            <a:endParaRPr lang="en-US" altLang="en-US" dirty="0"/>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371600"/>
            <a:ext cx="8382000" cy="5181600"/>
          </a:xfrm>
        </p:spPr>
        <p:txBody>
          <a:bodyPr>
            <a:normAutofit/>
          </a:bodyPr>
          <a:lstStyle/>
          <a:p>
            <a:pPr marL="0" indent="0" eaLnBrk="1" hangingPunct="1">
              <a:buNone/>
            </a:pPr>
            <a:r>
              <a:rPr lang="en-US" dirty="0">
                <a:solidFill>
                  <a:srgbClr val="009900"/>
                </a:solidFill>
                <a:ea typeface="굴림" panose="020B0600000101010101" pitchFamily="34" charset="-127"/>
              </a:rPr>
              <a:t>Result for the Interprocedural analysis and optimization:</a:t>
            </a: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pic>
        <p:nvPicPr>
          <p:cNvPr id="3" name="Picture 2">
            <a:extLst>
              <a:ext uri="{FF2B5EF4-FFF2-40B4-BE49-F238E27FC236}">
                <a16:creationId xmlns:a16="http://schemas.microsoft.com/office/drawing/2014/main" id="{8E8DE314-F3F4-4F8C-9F2A-A58D4FF06768}"/>
              </a:ext>
            </a:extLst>
          </p:cNvPr>
          <p:cNvPicPr>
            <a:picLocks noChangeAspect="1"/>
          </p:cNvPicPr>
          <p:nvPr/>
        </p:nvPicPr>
        <p:blipFill>
          <a:blip r:embed="rId2"/>
          <a:stretch>
            <a:fillRect/>
          </a:stretch>
        </p:blipFill>
        <p:spPr>
          <a:xfrm>
            <a:off x="2669973" y="1843104"/>
            <a:ext cx="5814477" cy="4889579"/>
          </a:xfrm>
          <a:prstGeom prst="rect">
            <a:avLst/>
          </a:prstGeom>
        </p:spPr>
      </p:pic>
    </p:spTree>
    <p:extLst>
      <p:ext uri="{BB962C8B-B14F-4D97-AF65-F5344CB8AC3E}">
        <p14:creationId xmlns:p14="http://schemas.microsoft.com/office/powerpoint/2010/main" val="281683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52F8572-4D1A-4D0B-9E4D-EB2B664DA8A3}"/>
              </a:ext>
            </a:extLst>
          </p:cNvPr>
          <p:cNvSpPr>
            <a:spLocks noGrp="1" noChangeArrowheads="1"/>
          </p:cNvSpPr>
          <p:nvPr>
            <p:ph type="title"/>
          </p:nvPr>
        </p:nvSpPr>
        <p:spPr/>
        <p:txBody>
          <a:bodyPr/>
          <a:lstStyle/>
          <a:p>
            <a:pPr eaLnBrk="1" hangingPunct="1"/>
            <a:r>
              <a:rPr lang="en-US" dirty="0"/>
              <a:t>LLVM LTO advantages</a:t>
            </a:r>
            <a:endParaRPr lang="en-US" altLang="en-US" dirty="0"/>
          </a:p>
        </p:txBody>
      </p:sp>
      <p:sp>
        <p:nvSpPr>
          <p:cNvPr id="3075" name="Rectangle 3">
            <a:extLst>
              <a:ext uri="{FF2B5EF4-FFF2-40B4-BE49-F238E27FC236}">
                <a16:creationId xmlns:a16="http://schemas.microsoft.com/office/drawing/2014/main" id="{D9510C1F-B4CC-4005-BD8F-592F33BEB59E}"/>
              </a:ext>
            </a:extLst>
          </p:cNvPr>
          <p:cNvSpPr>
            <a:spLocks noGrp="1" noChangeArrowheads="1"/>
          </p:cNvSpPr>
          <p:nvPr>
            <p:ph idx="1"/>
          </p:nvPr>
        </p:nvSpPr>
        <p:spPr>
          <a:xfrm>
            <a:off x="1905000" y="1600200"/>
            <a:ext cx="8382000" cy="4953000"/>
          </a:xfrm>
        </p:spPr>
        <p:txBody>
          <a:bodyPr>
            <a:normAutofit/>
          </a:bodyPr>
          <a:lstStyle/>
          <a:p>
            <a:pPr eaLnBrk="1" hangingPunct="1"/>
            <a:r>
              <a:rPr lang="en-US" dirty="0">
                <a:solidFill>
                  <a:srgbClr val="009900"/>
                </a:solidFill>
                <a:ea typeface="굴림" panose="020B0600000101010101" pitchFamily="34" charset="-127"/>
              </a:rPr>
              <a:t>Function </a:t>
            </a:r>
            <a:r>
              <a:rPr lang="en-US" dirty="0" err="1">
                <a:solidFill>
                  <a:srgbClr val="009900"/>
                </a:solidFill>
                <a:ea typeface="굴림" panose="020B0600000101010101" pitchFamily="34" charset="-127"/>
              </a:rPr>
              <a:t>inlining</a:t>
            </a:r>
            <a:endParaRPr lang="en-US" dirty="0">
              <a:solidFill>
                <a:srgbClr val="009900"/>
              </a:solidFill>
              <a:ea typeface="굴림" panose="020B0600000101010101" pitchFamily="34" charset="-127"/>
            </a:endParaRPr>
          </a:p>
          <a:p>
            <a:pPr marL="0" indent="0" eaLnBrk="1" hangingPunct="1">
              <a:buNone/>
            </a:pPr>
            <a:endParaRPr lang="en-US" dirty="0">
              <a:solidFill>
                <a:srgbClr val="009900"/>
              </a:solidFill>
              <a:ea typeface="굴림" panose="020B0600000101010101" pitchFamily="34" charset="-127"/>
            </a:endParaRPr>
          </a:p>
          <a:p>
            <a:pPr lvl="1"/>
            <a:r>
              <a:rPr lang="en-US" dirty="0"/>
              <a:t>To eliminate function call and return overheads, caller function can include the called. function’s body inside its own function body. It is called function </a:t>
            </a:r>
            <a:r>
              <a:rPr lang="en-US" dirty="0" err="1"/>
              <a:t>inlining</a:t>
            </a:r>
            <a:r>
              <a:rPr lang="en-US" dirty="0"/>
              <a:t>. </a:t>
            </a:r>
          </a:p>
          <a:p>
            <a:pPr marL="457200" lvl="1" indent="0">
              <a:buNone/>
            </a:pPr>
            <a:endParaRPr lang="en-US" dirty="0"/>
          </a:p>
          <a:p>
            <a:pPr lvl="1"/>
            <a:r>
              <a:rPr lang="en-US" dirty="0"/>
              <a:t>Without LTO, function </a:t>
            </a:r>
            <a:r>
              <a:rPr lang="en-US" dirty="0" err="1"/>
              <a:t>inlining</a:t>
            </a:r>
            <a:r>
              <a:rPr lang="en-US" dirty="0"/>
              <a:t> can just happen inside the source file scope.</a:t>
            </a:r>
          </a:p>
          <a:p>
            <a:pPr lvl="1"/>
            <a:endParaRPr lang="en-US" dirty="0"/>
          </a:p>
          <a:p>
            <a:pPr lvl="1"/>
            <a:r>
              <a:rPr lang="en-US" dirty="0"/>
              <a:t>A compiler with LTO support can perform extensive </a:t>
            </a:r>
            <a:r>
              <a:rPr lang="en-US" dirty="0" err="1"/>
              <a:t>inlining</a:t>
            </a:r>
            <a:r>
              <a:rPr lang="en-US" dirty="0"/>
              <a:t> on the whole program regardless of whether a function is defined externally or internally.</a:t>
            </a:r>
            <a:endParaRPr lang="en-US" altLang="ko-KR" dirty="0">
              <a:solidFill>
                <a:srgbClr val="009900"/>
              </a:solidFill>
              <a:ea typeface="굴림" panose="020B0600000101010101" pitchFamily="34" charset="-127"/>
            </a:endParaRPr>
          </a:p>
          <a:p>
            <a:pPr marL="0" indent="0" eaLnBrk="1" hangingPunct="1">
              <a:buNone/>
            </a:pPr>
            <a:r>
              <a:rPr lang="en-US" altLang="ko-KR" dirty="0">
                <a:solidFill>
                  <a:srgbClr val="009900"/>
                </a:solidFill>
                <a:ea typeface="굴림" panose="020B0600000101010101" pitchFamily="34" charset="-127"/>
              </a:rPr>
              <a:t>	</a:t>
            </a:r>
          </a:p>
          <a:p>
            <a:pPr eaLnBrk="1" hangingPunct="1"/>
            <a:endParaRPr lang="en-US" altLang="ko-KR" dirty="0">
              <a:solidFill>
                <a:srgbClr val="009900"/>
              </a:solidFill>
              <a:ea typeface="굴림" panose="020B0600000101010101" pitchFamily="34" charset="-127"/>
            </a:endParaRPr>
          </a:p>
          <a:p>
            <a:pPr eaLnBrk="1" hangingPunct="1"/>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marL="0" indent="0" eaLnBrk="1" hangingPunct="1">
              <a:buNone/>
            </a:pPr>
            <a:endParaRPr lang="en-US" altLang="ko-KR" dirty="0">
              <a:solidFill>
                <a:srgbClr val="009900"/>
              </a:solidFill>
              <a:ea typeface="굴림" panose="020B0600000101010101" pitchFamily="34" charset="-127"/>
            </a:endParaRPr>
          </a:p>
          <a:p>
            <a:pPr eaLnBrk="1" hangingPunct="1"/>
            <a:endParaRPr lang="en-US" altLang="ko-KR"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28874411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211">
  <a:themeElements>
    <a:clrScheme name="2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11">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2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2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Gallery</Template>
  <TotalTime>872</TotalTime>
  <Words>1408</Words>
  <Application>Microsoft Office PowerPoint</Application>
  <PresentationFormat>Widescreen</PresentationFormat>
  <Paragraphs>412</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Gill Sans MT</vt:lpstr>
      <vt:lpstr>Tahoma</vt:lpstr>
      <vt:lpstr>Times New Roman</vt:lpstr>
      <vt:lpstr>Wingdings</vt:lpstr>
      <vt:lpstr>Gallery</vt:lpstr>
      <vt:lpstr>211</vt:lpstr>
      <vt:lpstr> LLVM LTO SESSION</vt:lpstr>
      <vt:lpstr>Linkers used in LLVM</vt:lpstr>
      <vt:lpstr>Sample Linker Performance</vt:lpstr>
      <vt:lpstr>Why LTO is needed?</vt:lpstr>
      <vt:lpstr>LLVM LTO advantages</vt:lpstr>
      <vt:lpstr>LLVM LTO advantages</vt:lpstr>
      <vt:lpstr>LLVM LTO advantages</vt:lpstr>
      <vt:lpstr>LLVM LTO advantages</vt:lpstr>
      <vt:lpstr>LLVM LTO advantages</vt:lpstr>
      <vt:lpstr>Downsides of LTO</vt:lpstr>
      <vt:lpstr>Types of LTO</vt:lpstr>
      <vt:lpstr>Examples</vt:lpstr>
      <vt:lpstr>Execution time status</vt:lpstr>
      <vt:lpstr>Verify symbols status post linking</vt:lpstr>
      <vt:lpstr>LLVM IR</vt:lpstr>
      <vt:lpstr>LLVM IR</vt:lpstr>
      <vt:lpstr>LLVM IR</vt:lpstr>
      <vt:lpstr>LLVM IR</vt:lpstr>
      <vt:lpstr>LLVM IR</vt:lpstr>
      <vt:lpstr>LLVM IR</vt:lpstr>
      <vt:lpstr>LLVM IR</vt:lpstr>
      <vt:lpstr>LLVM IR</vt:lpstr>
      <vt:lpstr>LLVM IR</vt:lpstr>
      <vt:lpstr>LLVM IR</vt:lpstr>
      <vt:lpstr>LLVM 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LTO SESSION</dc:title>
  <dc:creator>HI</dc:creator>
  <cp:lastModifiedBy>HI</cp:lastModifiedBy>
  <cp:revision>101</cp:revision>
  <dcterms:created xsi:type="dcterms:W3CDTF">2019-02-22T06:34:19Z</dcterms:created>
  <dcterms:modified xsi:type="dcterms:W3CDTF">2019-03-01T08:32:32Z</dcterms:modified>
</cp:coreProperties>
</file>