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64" r:id="rId8"/>
    <p:sldId id="268" r:id="rId9"/>
    <p:sldId id="2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6B02E-BC14-44DB-AFE6-698DFD38246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0F2A10-DC4F-4F58-9FC0-FC5E8B4484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illiams.edu/~tom/courses/434/outlines/lect18_2.html" TargetMode="External"/><Relationship Id="rId2" Type="http://schemas.openxmlformats.org/officeDocument/2006/relationships/hyperlink" Target="http://pages.cs.wisc.edu/~goadl/cs354/handouts/ch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410/17wi/lectures/CSE410-L13-procedures-II_17w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D54-CFAC-417C-BAAF-0A79AFB3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814" y="383821"/>
            <a:ext cx="10058400" cy="125306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Caller and </a:t>
            </a:r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Saved Registers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5867-5216-4E28-BF0A-0524A74E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40" y="4703976"/>
            <a:ext cx="10058400" cy="12530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   		</a:t>
            </a:r>
            <a:r>
              <a:rPr lang="en-US" sz="5100" b="1" dirty="0" err="1"/>
              <a:t>BlacKfig</a:t>
            </a:r>
            <a:r>
              <a:rPr lang="en-US" sz="5100" b="1" dirty="0"/>
              <a:t> technologies </a:t>
            </a:r>
            <a:r>
              <a:rPr lang="en-US" sz="5100" b="1" dirty="0" err="1"/>
              <a:t>pvt</a:t>
            </a:r>
            <a:r>
              <a:rPr lang="en-US" sz="5100" b="1" dirty="0"/>
              <a:t> ltd</a:t>
            </a:r>
            <a:r>
              <a:rPr lang="en-US" b="1" dirty="0"/>
              <a:t>	</a:t>
            </a:r>
            <a:r>
              <a:rPr lang="en-US" dirty="0"/>
              <a:t>					</a:t>
            </a:r>
          </a:p>
          <a:p>
            <a:r>
              <a:rPr lang="en-US" dirty="0"/>
              <a:t>		       						 </a:t>
            </a:r>
            <a:r>
              <a:rPr lang="en-US" sz="2900" b="1" dirty="0"/>
              <a:t>JAYDEEP CHAUHAN			 				     	 Software engineer </a:t>
            </a:r>
            <a:r>
              <a:rPr lang="en-US" b="1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80807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2489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2"/>
              </a:rPr>
              <a:t>http://pages.cs.wisc.edu/~goadl/cs354/handouts/ch9.pdf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lang="en-US" u="sng" dirty="0">
                <a:hlinkClick r:id="rId3"/>
              </a:rPr>
              <a:t>http://www.cs.williams.edu/~tom/courses/434/outlines/lect18_2.html</a:t>
            </a: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/>
              <a:t>    </a:t>
            </a:r>
            <a:r>
              <a:rPr lang="en-US" dirty="0">
                <a:hlinkClick r:id="rId4"/>
              </a:rPr>
              <a:t>https://courses.cs.washington.edu/courses/cse410/17wi/lectures/CSE410-L13-procedures-II_17wi.pdf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4356"/>
            <a:ext cx="10058400" cy="47300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Saving Registers during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>
                <a:latin typeface="+mj-lt"/>
              </a:rPr>
              <a:t>A procedure often needs many registers for local variables, copies of parameters, and      temporary calculations.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In a load/store architecture, the procedure needs registers in order to access values stored on the stack.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A newly invoked procedure therefore must immediately have some registers made available to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Therefore any register that is part of the environment of the calling program cannot be used by a newly called procedure unless its value can first be preserved and then be restored upon return to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587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Registers are typically partitioned into: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Caller saved registers</a:t>
            </a: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whose value the calling method must save and restore (if it depends on them after the call).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+mj-lt"/>
              </a:rPr>
              <a:t> 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whose values the called method must save and restore (if it uses them).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Caller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Caller-save are 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it is the caller’s responsibility to save any important data in these registers before calling  another procedure (i.e. the  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 can freely change data in these registers)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   Caller saves values in its stack frame before calling </a:t>
            </a:r>
            <a:r>
              <a:rPr lang="en-US" sz="2200" dirty="0" err="1">
                <a:latin typeface="+mj-lt"/>
              </a:rPr>
              <a:t>Callee</a:t>
            </a:r>
            <a:r>
              <a:rPr lang="en-US" sz="2200" dirty="0">
                <a:latin typeface="+mj-lt"/>
              </a:rPr>
              <a:t>, then restores values after the call 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Callee</a:t>
            </a:r>
            <a:r>
              <a:rPr lang="en-US" sz="2200" b="1" dirty="0">
                <a:latin typeface="+mj-lt"/>
              </a:rPr>
              <a:t> saved registers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+mj-lt"/>
              </a:rPr>
              <a:t>   </a:t>
            </a:r>
            <a:r>
              <a:rPr lang="en-US" sz="2200" dirty="0">
                <a:latin typeface="+mj-lt"/>
              </a:rPr>
              <a:t>Caller saving has the advantage that you only save the registers in use at a particular call rather than all registers ever used in the procedure (although you may end up saving registers that aren't altered by the called procedure).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b="1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58400" cy="1127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									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saved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217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-save are non-volatile.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It is the </a:t>
            </a:r>
            <a:r>
              <a:rPr lang="en-US" dirty="0" err="1">
                <a:latin typeface="+mj-lt"/>
              </a:rPr>
              <a:t>callee’s</a:t>
            </a:r>
            <a:r>
              <a:rPr lang="en-US" dirty="0">
                <a:latin typeface="+mj-lt"/>
              </a:rPr>
              <a:t> responsibility to save any data in these  registers before using the registers (i.e. the caller assumes  the data will be the same across the 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procedure call)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saves values in its stack frame before using , then restores them before returning to caller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  </a:t>
            </a:r>
            <a:r>
              <a:rPr lang="en-US" dirty="0" err="1">
                <a:latin typeface="+mj-lt"/>
              </a:rPr>
              <a:t>Callee</a:t>
            </a:r>
            <a:r>
              <a:rPr lang="en-US" dirty="0">
                <a:latin typeface="+mj-lt"/>
              </a:rPr>
              <a:t> saving has the advantage of keeping the total size of your code small (each method only contains one set of instructions to save registers).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7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Why all register all register are not taking as same type like all caller saved 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saved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60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+mj-lt"/>
              </a:rPr>
              <a:t>  </a:t>
            </a:r>
            <a:r>
              <a:rPr lang="en-US" sz="2600" dirty="0">
                <a:latin typeface="+mj-lt"/>
              </a:rPr>
              <a:t>It’s beneficial for a calling convention to designate both caller-save registers and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 registers.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If the convention designated all registers as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-save, then subroutines would not be able to use any registers at all without saving them onto the stack first — which would be a waste, since some of the saved registers would be transient values that the calling subroutine did not care about long-term.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And if the convention designated all registers as caller-save, then programmers would be forced to save many registers before every call to a subroutine and to restore them afterwards, lengthening the amount of time to call a subroutine.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 In general, neither caller‐save nor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“best”:</a:t>
            </a:r>
          </a:p>
          <a:p>
            <a:pPr lvl="1" fontAlgn="base"/>
            <a:r>
              <a:rPr lang="en-US" sz="2600" dirty="0">
                <a:latin typeface="+mj-lt"/>
              </a:rPr>
              <a:t>If caller isn’t using a register, caller‐save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 doesn’t need a register,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is better</a:t>
            </a:r>
          </a:p>
          <a:p>
            <a:pPr lvl="1" fontAlgn="base"/>
            <a:r>
              <a:rPr lang="en-US" sz="2600" dirty="0">
                <a:latin typeface="+mj-lt"/>
              </a:rPr>
              <a:t>If “do need to save”, </a:t>
            </a:r>
            <a:r>
              <a:rPr lang="en-US" sz="2600" dirty="0" err="1">
                <a:latin typeface="+mj-lt"/>
              </a:rPr>
              <a:t>callee</a:t>
            </a:r>
            <a:r>
              <a:rPr lang="en-US" sz="2600" dirty="0">
                <a:latin typeface="+mj-lt"/>
              </a:rPr>
              <a:t>‐save generally makes smaller programs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4593E-0E56-4FCE-B020-D55EBE30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0" y="1371600"/>
            <a:ext cx="8600000" cy="45526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E666E-6769-4F75-BF7A-E27E6281EC99}"/>
              </a:ext>
            </a:extLst>
          </p:cNvPr>
          <p:cNvSpPr txBox="1">
            <a:spLocks/>
          </p:cNvSpPr>
          <p:nvPr/>
        </p:nvSpPr>
        <p:spPr>
          <a:xfrm>
            <a:off x="1097280" y="474133"/>
            <a:ext cx="10058400" cy="897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x86‐64 64‐bit </a:t>
            </a:r>
            <a:r>
              <a:rPr lang="fr-FR" sz="4000" b="1" u="sng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Registers</a:t>
            </a:r>
            <a:r>
              <a:rPr lang="fr-FR" sz="4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 Usage Conventions</a:t>
            </a:r>
            <a:endParaRPr lang="en-US" sz="40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callee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int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</a:t>
            </a:r>
            <a:r>
              <a:rPr lang="en-IN" dirty="0" err="1"/>
              <a:t>g,int</a:t>
            </a:r>
            <a:r>
              <a:rPr lang="en-IN" dirty="0"/>
              <a:t> </a:t>
            </a:r>
            <a:r>
              <a:rPr lang="en-IN" dirty="0" err="1"/>
              <a:t>h,int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j,int</a:t>
            </a:r>
            <a:r>
              <a:rPr lang="en-IN" dirty="0"/>
              <a:t> </a:t>
            </a:r>
            <a:r>
              <a:rPr lang="en-IN" dirty="0" err="1"/>
              <a:t>k,int</a:t>
            </a:r>
            <a:r>
              <a:rPr lang="en-IN" dirty="0"/>
              <a:t> </a:t>
            </a:r>
            <a:r>
              <a:rPr lang="en-IN" dirty="0" err="1"/>
              <a:t>l,int</a:t>
            </a:r>
            <a:r>
              <a:rPr lang="en-IN" dirty="0"/>
              <a:t> </a:t>
            </a:r>
            <a:r>
              <a:rPr lang="en-IN" dirty="0" err="1"/>
              <a:t>m,int</a:t>
            </a:r>
            <a:r>
              <a:rPr lang="en-IN" dirty="0"/>
              <a:t> n)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     return </a:t>
            </a:r>
            <a:r>
              <a:rPr lang="en-IN" dirty="0" err="1"/>
              <a:t>a+b+c+d+e+f+g+h+i+j+k+l+m+n</a:t>
            </a:r>
            <a:r>
              <a:rPr lang="en-IN" dirty="0"/>
              <a:t>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F56-3D19-4EF3-AD41-1B903BE1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10058400" cy="102616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Example:- (for caller)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CD26-B33E-4695-885B-17C24117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1327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fn</a:t>
            </a:r>
            <a:r>
              <a:rPr lang="en-IN" dirty="0"/>
              <a:t>(int </a:t>
            </a:r>
            <a:r>
              <a:rPr lang="en-IN" dirty="0" err="1"/>
              <a:t>a,int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</a:t>
            </a:r>
            <a:r>
              <a:rPr lang="en-IN" dirty="0" err="1"/>
              <a:t>c,int</a:t>
            </a:r>
            <a:r>
              <a:rPr lang="en-IN" dirty="0"/>
              <a:t> </a:t>
            </a:r>
            <a:r>
              <a:rPr lang="en-IN" dirty="0" err="1"/>
              <a:t>d,int</a:t>
            </a:r>
            <a:r>
              <a:rPr lang="en-IN" dirty="0"/>
              <a:t> </a:t>
            </a:r>
            <a:r>
              <a:rPr lang="en-IN" dirty="0" err="1"/>
              <a:t>e,int</a:t>
            </a:r>
            <a:r>
              <a:rPr lang="en-IN" dirty="0"/>
              <a:t> </a:t>
            </a:r>
            <a:r>
              <a:rPr lang="en-IN" dirty="0" err="1"/>
              <a:t>f,int</a:t>
            </a:r>
            <a:r>
              <a:rPr lang="en-IN" dirty="0"/>
              <a:t> g)</a:t>
            </a:r>
            <a:endParaRPr lang="en-IN" sz="3200" dirty="0"/>
          </a:p>
          <a:p>
            <a:r>
              <a:rPr lang="en-IN" dirty="0"/>
              <a:t>{</a:t>
            </a:r>
            <a:endParaRPr lang="en-IN" sz="3200" dirty="0"/>
          </a:p>
          <a:p>
            <a:r>
              <a:rPr lang="en-IN" dirty="0"/>
              <a:t>display(</a:t>
            </a:r>
            <a:r>
              <a:rPr lang="en-IN" dirty="0" err="1"/>
              <a:t>a+b+c+d+e+f+g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try(</a:t>
            </a:r>
            <a:r>
              <a:rPr lang="en-IN" dirty="0" err="1"/>
              <a:t>a,b,c,d,e,f,g</a:t>
            </a:r>
            <a:r>
              <a:rPr lang="en-IN" dirty="0"/>
              <a:t>);</a:t>
            </a:r>
            <a:endParaRPr lang="en-IN" sz="3200" dirty="0"/>
          </a:p>
          <a:p>
            <a:r>
              <a:rPr lang="en-IN" dirty="0"/>
              <a:t>}</a:t>
            </a:r>
            <a:endParaRPr lang="en-IN" sz="3200" dirty="0"/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2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567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Caller and Callee Saved Registers </vt:lpstr>
      <vt:lpstr>                    Saving Registers during calls</vt:lpstr>
      <vt:lpstr>                         Registers are typically partitioned into:</vt:lpstr>
      <vt:lpstr>                         Caller saved registers</vt:lpstr>
      <vt:lpstr>                         Callee saved registers</vt:lpstr>
      <vt:lpstr>Why all register all register are not taking as same type like all caller saved or callee saved ?</vt:lpstr>
      <vt:lpstr>PowerPoint Presentation</vt:lpstr>
      <vt:lpstr>Example:- (for callee)</vt:lpstr>
      <vt:lpstr>Example:- (for caller)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Caller and Callee Saved Registers </dc:title>
  <dc:creator>Jac</dc:creator>
  <cp:lastModifiedBy>Jaydeep Chauhan</cp:lastModifiedBy>
  <cp:revision>89</cp:revision>
  <dcterms:created xsi:type="dcterms:W3CDTF">2019-09-15T16:34:43Z</dcterms:created>
  <dcterms:modified xsi:type="dcterms:W3CDTF">2019-09-16T13:21:40Z</dcterms:modified>
</cp:coreProperties>
</file>