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79" r:id="rId7"/>
    <p:sldId id="278" r:id="rId8"/>
    <p:sldId id="264" r:id="rId9"/>
    <p:sldId id="265" r:id="rId10"/>
    <p:sldId id="266" r:id="rId11"/>
    <p:sldId id="267" r:id="rId12"/>
    <p:sldId id="269" r:id="rId13"/>
    <p:sldId id="270" r:id="rId14"/>
    <p:sldId id="280" r:id="rId15"/>
    <p:sldId id="271" r:id="rId16"/>
    <p:sldId id="273" r:id="rId17"/>
    <p:sldId id="272" r:id="rId18"/>
    <p:sldId id="277"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ABE75-1E16-489A-8E55-3D9E880899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C87FD0-C87E-4E3D-8F7E-8F1FA689B7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770BCF-38C0-441B-81D5-099152993E42}"/>
              </a:ext>
            </a:extLst>
          </p:cNvPr>
          <p:cNvSpPr>
            <a:spLocks noGrp="1"/>
          </p:cNvSpPr>
          <p:nvPr>
            <p:ph type="dt" sz="half" idx="10"/>
          </p:nvPr>
        </p:nvSpPr>
        <p:spPr/>
        <p:txBody>
          <a:bodyPr/>
          <a:lstStyle/>
          <a:p>
            <a:fld id="{679C20D2-3A7E-44A3-A116-35C85C159D5E}" type="datetimeFigureOut">
              <a:rPr lang="en-IN" smtClean="0"/>
              <a:t>01-03-2019</a:t>
            </a:fld>
            <a:endParaRPr lang="en-IN"/>
          </a:p>
        </p:txBody>
      </p:sp>
      <p:sp>
        <p:nvSpPr>
          <p:cNvPr id="5" name="Footer Placeholder 4">
            <a:extLst>
              <a:ext uri="{FF2B5EF4-FFF2-40B4-BE49-F238E27FC236}">
                <a16:creationId xmlns:a16="http://schemas.microsoft.com/office/drawing/2014/main" id="{E2707965-6B6A-4758-B1DA-CD6A5A9D3F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E4A1F5-8C3D-4035-A450-0B1633F5C4FB}"/>
              </a:ext>
            </a:extLst>
          </p:cNvPr>
          <p:cNvSpPr>
            <a:spLocks noGrp="1"/>
          </p:cNvSpPr>
          <p:nvPr>
            <p:ph type="sldNum" sz="quarter" idx="12"/>
          </p:nvPr>
        </p:nvSpPr>
        <p:spPr/>
        <p:txBody>
          <a:bodyPr/>
          <a:lstStyle/>
          <a:p>
            <a:fld id="{1B85AC2B-ACC4-4786-8A29-9D8A732DB08E}" type="slidenum">
              <a:rPr lang="en-IN" smtClean="0"/>
              <a:t>‹#›</a:t>
            </a:fld>
            <a:endParaRPr lang="en-IN"/>
          </a:p>
        </p:txBody>
      </p:sp>
    </p:spTree>
    <p:extLst>
      <p:ext uri="{BB962C8B-B14F-4D97-AF65-F5344CB8AC3E}">
        <p14:creationId xmlns:p14="http://schemas.microsoft.com/office/powerpoint/2010/main" val="1562219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B48CA-A8EC-4A56-B65E-FD3ACE97D9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3CE998-C3A2-4FDB-8449-5C7AE67B2BE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8B616B-0CEA-49E0-9AFB-2B7176C3E111}"/>
              </a:ext>
            </a:extLst>
          </p:cNvPr>
          <p:cNvSpPr>
            <a:spLocks noGrp="1"/>
          </p:cNvSpPr>
          <p:nvPr>
            <p:ph type="dt" sz="half" idx="10"/>
          </p:nvPr>
        </p:nvSpPr>
        <p:spPr/>
        <p:txBody>
          <a:bodyPr/>
          <a:lstStyle/>
          <a:p>
            <a:fld id="{679C20D2-3A7E-44A3-A116-35C85C159D5E}" type="datetimeFigureOut">
              <a:rPr lang="en-IN" smtClean="0"/>
              <a:t>01-03-2019</a:t>
            </a:fld>
            <a:endParaRPr lang="en-IN"/>
          </a:p>
        </p:txBody>
      </p:sp>
      <p:sp>
        <p:nvSpPr>
          <p:cNvPr id="5" name="Footer Placeholder 4">
            <a:extLst>
              <a:ext uri="{FF2B5EF4-FFF2-40B4-BE49-F238E27FC236}">
                <a16:creationId xmlns:a16="http://schemas.microsoft.com/office/drawing/2014/main" id="{413E443E-5554-4B48-9BE1-273D1BD529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1DF431-5B06-404C-A641-36682CF7B1F0}"/>
              </a:ext>
            </a:extLst>
          </p:cNvPr>
          <p:cNvSpPr>
            <a:spLocks noGrp="1"/>
          </p:cNvSpPr>
          <p:nvPr>
            <p:ph type="sldNum" sz="quarter" idx="12"/>
          </p:nvPr>
        </p:nvSpPr>
        <p:spPr/>
        <p:txBody>
          <a:bodyPr/>
          <a:lstStyle/>
          <a:p>
            <a:fld id="{1B85AC2B-ACC4-4786-8A29-9D8A732DB08E}" type="slidenum">
              <a:rPr lang="en-IN" smtClean="0"/>
              <a:t>‹#›</a:t>
            </a:fld>
            <a:endParaRPr lang="en-IN"/>
          </a:p>
        </p:txBody>
      </p:sp>
    </p:spTree>
    <p:extLst>
      <p:ext uri="{BB962C8B-B14F-4D97-AF65-F5344CB8AC3E}">
        <p14:creationId xmlns:p14="http://schemas.microsoft.com/office/powerpoint/2010/main" val="1215076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57FC27-16C1-43A8-9FCC-691E116780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61DD0-C764-4928-A306-31330CFB28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1A9640-28FC-4EFF-AFF9-23AEE4D7C1C5}"/>
              </a:ext>
            </a:extLst>
          </p:cNvPr>
          <p:cNvSpPr>
            <a:spLocks noGrp="1"/>
          </p:cNvSpPr>
          <p:nvPr>
            <p:ph type="dt" sz="half" idx="10"/>
          </p:nvPr>
        </p:nvSpPr>
        <p:spPr/>
        <p:txBody>
          <a:bodyPr/>
          <a:lstStyle/>
          <a:p>
            <a:fld id="{679C20D2-3A7E-44A3-A116-35C85C159D5E}" type="datetimeFigureOut">
              <a:rPr lang="en-IN" smtClean="0"/>
              <a:t>01-03-2019</a:t>
            </a:fld>
            <a:endParaRPr lang="en-IN"/>
          </a:p>
        </p:txBody>
      </p:sp>
      <p:sp>
        <p:nvSpPr>
          <p:cNvPr id="5" name="Footer Placeholder 4">
            <a:extLst>
              <a:ext uri="{FF2B5EF4-FFF2-40B4-BE49-F238E27FC236}">
                <a16:creationId xmlns:a16="http://schemas.microsoft.com/office/drawing/2014/main" id="{C1D3140B-41ED-4F07-A832-8A28155E22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DFE554-3877-4A4A-8BD9-3BDB6D5EA254}"/>
              </a:ext>
            </a:extLst>
          </p:cNvPr>
          <p:cNvSpPr>
            <a:spLocks noGrp="1"/>
          </p:cNvSpPr>
          <p:nvPr>
            <p:ph type="sldNum" sz="quarter" idx="12"/>
          </p:nvPr>
        </p:nvSpPr>
        <p:spPr/>
        <p:txBody>
          <a:bodyPr/>
          <a:lstStyle/>
          <a:p>
            <a:fld id="{1B85AC2B-ACC4-4786-8A29-9D8A732DB08E}" type="slidenum">
              <a:rPr lang="en-IN" smtClean="0"/>
              <a:t>‹#›</a:t>
            </a:fld>
            <a:endParaRPr lang="en-IN"/>
          </a:p>
        </p:txBody>
      </p:sp>
    </p:spTree>
    <p:extLst>
      <p:ext uri="{BB962C8B-B14F-4D97-AF65-F5344CB8AC3E}">
        <p14:creationId xmlns:p14="http://schemas.microsoft.com/office/powerpoint/2010/main" val="1775631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3BE5-ECDE-4CD3-8329-FBB6A097D3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58ABD5-2C81-43FE-BA7A-90DB5B3CC02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C7F049-5409-431F-B445-37868D210FF3}"/>
              </a:ext>
            </a:extLst>
          </p:cNvPr>
          <p:cNvSpPr>
            <a:spLocks noGrp="1"/>
          </p:cNvSpPr>
          <p:nvPr>
            <p:ph type="dt" sz="half" idx="10"/>
          </p:nvPr>
        </p:nvSpPr>
        <p:spPr/>
        <p:txBody>
          <a:bodyPr/>
          <a:lstStyle/>
          <a:p>
            <a:fld id="{679C20D2-3A7E-44A3-A116-35C85C159D5E}" type="datetimeFigureOut">
              <a:rPr lang="en-IN" smtClean="0"/>
              <a:t>01-03-2019</a:t>
            </a:fld>
            <a:endParaRPr lang="en-IN"/>
          </a:p>
        </p:txBody>
      </p:sp>
      <p:sp>
        <p:nvSpPr>
          <p:cNvPr id="5" name="Footer Placeholder 4">
            <a:extLst>
              <a:ext uri="{FF2B5EF4-FFF2-40B4-BE49-F238E27FC236}">
                <a16:creationId xmlns:a16="http://schemas.microsoft.com/office/drawing/2014/main" id="{99AD2C92-38DA-46F0-80EE-E69099C238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0C6093-3C1C-4FC1-ACF6-6CE55E894319}"/>
              </a:ext>
            </a:extLst>
          </p:cNvPr>
          <p:cNvSpPr>
            <a:spLocks noGrp="1"/>
          </p:cNvSpPr>
          <p:nvPr>
            <p:ph type="sldNum" sz="quarter" idx="12"/>
          </p:nvPr>
        </p:nvSpPr>
        <p:spPr/>
        <p:txBody>
          <a:bodyPr/>
          <a:lstStyle/>
          <a:p>
            <a:fld id="{1B85AC2B-ACC4-4786-8A29-9D8A732DB08E}" type="slidenum">
              <a:rPr lang="en-IN" smtClean="0"/>
              <a:t>‹#›</a:t>
            </a:fld>
            <a:endParaRPr lang="en-IN"/>
          </a:p>
        </p:txBody>
      </p:sp>
    </p:spTree>
    <p:extLst>
      <p:ext uri="{BB962C8B-B14F-4D97-AF65-F5344CB8AC3E}">
        <p14:creationId xmlns:p14="http://schemas.microsoft.com/office/powerpoint/2010/main" val="54136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0DCF-5BCD-4807-9A7C-414A6C502E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2F9915-CF54-457E-8D1F-C82A678F87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88FC11-71E5-48D3-BE72-96FFFD635E34}"/>
              </a:ext>
            </a:extLst>
          </p:cNvPr>
          <p:cNvSpPr>
            <a:spLocks noGrp="1"/>
          </p:cNvSpPr>
          <p:nvPr>
            <p:ph type="dt" sz="half" idx="10"/>
          </p:nvPr>
        </p:nvSpPr>
        <p:spPr/>
        <p:txBody>
          <a:bodyPr/>
          <a:lstStyle/>
          <a:p>
            <a:fld id="{679C20D2-3A7E-44A3-A116-35C85C159D5E}" type="datetimeFigureOut">
              <a:rPr lang="en-IN" smtClean="0"/>
              <a:t>01-03-2019</a:t>
            </a:fld>
            <a:endParaRPr lang="en-IN"/>
          </a:p>
        </p:txBody>
      </p:sp>
      <p:sp>
        <p:nvSpPr>
          <p:cNvPr id="5" name="Footer Placeholder 4">
            <a:extLst>
              <a:ext uri="{FF2B5EF4-FFF2-40B4-BE49-F238E27FC236}">
                <a16:creationId xmlns:a16="http://schemas.microsoft.com/office/drawing/2014/main" id="{F7092826-563C-4CF4-AD4B-3046F992FD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9610B3-1D44-4B68-B62D-9172DD5CEAE8}"/>
              </a:ext>
            </a:extLst>
          </p:cNvPr>
          <p:cNvSpPr>
            <a:spLocks noGrp="1"/>
          </p:cNvSpPr>
          <p:nvPr>
            <p:ph type="sldNum" sz="quarter" idx="12"/>
          </p:nvPr>
        </p:nvSpPr>
        <p:spPr/>
        <p:txBody>
          <a:bodyPr/>
          <a:lstStyle/>
          <a:p>
            <a:fld id="{1B85AC2B-ACC4-4786-8A29-9D8A732DB08E}" type="slidenum">
              <a:rPr lang="en-IN" smtClean="0"/>
              <a:t>‹#›</a:t>
            </a:fld>
            <a:endParaRPr lang="en-IN"/>
          </a:p>
        </p:txBody>
      </p:sp>
    </p:spTree>
    <p:extLst>
      <p:ext uri="{BB962C8B-B14F-4D97-AF65-F5344CB8AC3E}">
        <p14:creationId xmlns:p14="http://schemas.microsoft.com/office/powerpoint/2010/main" val="2873921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7946-D121-49D4-86D8-3E4DC10803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44D754-52C7-4E6E-B0C3-3772614F5B7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89AEC1-63FB-4493-B8A5-0C9C6326F72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DE2E30-8F34-474F-A7ED-84327D8AD2D9}"/>
              </a:ext>
            </a:extLst>
          </p:cNvPr>
          <p:cNvSpPr>
            <a:spLocks noGrp="1"/>
          </p:cNvSpPr>
          <p:nvPr>
            <p:ph type="dt" sz="half" idx="10"/>
          </p:nvPr>
        </p:nvSpPr>
        <p:spPr/>
        <p:txBody>
          <a:bodyPr/>
          <a:lstStyle/>
          <a:p>
            <a:fld id="{679C20D2-3A7E-44A3-A116-35C85C159D5E}" type="datetimeFigureOut">
              <a:rPr lang="en-IN" smtClean="0"/>
              <a:t>01-03-2019</a:t>
            </a:fld>
            <a:endParaRPr lang="en-IN"/>
          </a:p>
        </p:txBody>
      </p:sp>
      <p:sp>
        <p:nvSpPr>
          <p:cNvPr id="6" name="Footer Placeholder 5">
            <a:extLst>
              <a:ext uri="{FF2B5EF4-FFF2-40B4-BE49-F238E27FC236}">
                <a16:creationId xmlns:a16="http://schemas.microsoft.com/office/drawing/2014/main" id="{E056B8F8-6E1F-424C-8A05-ACD67B2F36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CC40A7-9B59-42D1-89E0-968E0F640386}"/>
              </a:ext>
            </a:extLst>
          </p:cNvPr>
          <p:cNvSpPr>
            <a:spLocks noGrp="1"/>
          </p:cNvSpPr>
          <p:nvPr>
            <p:ph type="sldNum" sz="quarter" idx="12"/>
          </p:nvPr>
        </p:nvSpPr>
        <p:spPr/>
        <p:txBody>
          <a:bodyPr/>
          <a:lstStyle/>
          <a:p>
            <a:fld id="{1B85AC2B-ACC4-4786-8A29-9D8A732DB08E}" type="slidenum">
              <a:rPr lang="en-IN" smtClean="0"/>
              <a:t>‹#›</a:t>
            </a:fld>
            <a:endParaRPr lang="en-IN"/>
          </a:p>
        </p:txBody>
      </p:sp>
    </p:spTree>
    <p:extLst>
      <p:ext uri="{BB962C8B-B14F-4D97-AF65-F5344CB8AC3E}">
        <p14:creationId xmlns:p14="http://schemas.microsoft.com/office/powerpoint/2010/main" val="3396371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1F97F-9E9D-45E1-942B-E0863A4347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2CA942-EB98-40AA-A248-AA690D16EA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554CD9-7B27-4ACC-A05F-D25FEFAFF6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D35D8A-3D6F-4CCE-A44F-F7B830E00E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FD3A7E3-E191-400C-AFCA-C650657FDD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2045BA-2F7B-4DBC-AC27-1FF9D6ED649D}"/>
              </a:ext>
            </a:extLst>
          </p:cNvPr>
          <p:cNvSpPr>
            <a:spLocks noGrp="1"/>
          </p:cNvSpPr>
          <p:nvPr>
            <p:ph type="dt" sz="half" idx="10"/>
          </p:nvPr>
        </p:nvSpPr>
        <p:spPr/>
        <p:txBody>
          <a:bodyPr/>
          <a:lstStyle/>
          <a:p>
            <a:fld id="{679C20D2-3A7E-44A3-A116-35C85C159D5E}" type="datetimeFigureOut">
              <a:rPr lang="en-IN" smtClean="0"/>
              <a:t>01-03-2019</a:t>
            </a:fld>
            <a:endParaRPr lang="en-IN"/>
          </a:p>
        </p:txBody>
      </p:sp>
      <p:sp>
        <p:nvSpPr>
          <p:cNvPr id="8" name="Footer Placeholder 7">
            <a:extLst>
              <a:ext uri="{FF2B5EF4-FFF2-40B4-BE49-F238E27FC236}">
                <a16:creationId xmlns:a16="http://schemas.microsoft.com/office/drawing/2014/main" id="{42CC40CF-8280-45E2-AD09-A0673F1EB3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426A9B-BB58-4744-ACB0-704619B1A142}"/>
              </a:ext>
            </a:extLst>
          </p:cNvPr>
          <p:cNvSpPr>
            <a:spLocks noGrp="1"/>
          </p:cNvSpPr>
          <p:nvPr>
            <p:ph type="sldNum" sz="quarter" idx="12"/>
          </p:nvPr>
        </p:nvSpPr>
        <p:spPr/>
        <p:txBody>
          <a:bodyPr/>
          <a:lstStyle/>
          <a:p>
            <a:fld id="{1B85AC2B-ACC4-4786-8A29-9D8A732DB08E}" type="slidenum">
              <a:rPr lang="en-IN" smtClean="0"/>
              <a:t>‹#›</a:t>
            </a:fld>
            <a:endParaRPr lang="en-IN"/>
          </a:p>
        </p:txBody>
      </p:sp>
    </p:spTree>
    <p:extLst>
      <p:ext uri="{BB962C8B-B14F-4D97-AF65-F5344CB8AC3E}">
        <p14:creationId xmlns:p14="http://schemas.microsoft.com/office/powerpoint/2010/main" val="483859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B2854-61FC-4A18-B7C5-ECA8DF3918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EE8E89-232D-4AAD-9F9E-FFB3FFE45E9E}"/>
              </a:ext>
            </a:extLst>
          </p:cNvPr>
          <p:cNvSpPr>
            <a:spLocks noGrp="1"/>
          </p:cNvSpPr>
          <p:nvPr>
            <p:ph type="dt" sz="half" idx="10"/>
          </p:nvPr>
        </p:nvSpPr>
        <p:spPr/>
        <p:txBody>
          <a:bodyPr/>
          <a:lstStyle/>
          <a:p>
            <a:fld id="{679C20D2-3A7E-44A3-A116-35C85C159D5E}" type="datetimeFigureOut">
              <a:rPr lang="en-IN" smtClean="0"/>
              <a:t>01-03-2019</a:t>
            </a:fld>
            <a:endParaRPr lang="en-IN"/>
          </a:p>
        </p:txBody>
      </p:sp>
      <p:sp>
        <p:nvSpPr>
          <p:cNvPr id="4" name="Footer Placeholder 3">
            <a:extLst>
              <a:ext uri="{FF2B5EF4-FFF2-40B4-BE49-F238E27FC236}">
                <a16:creationId xmlns:a16="http://schemas.microsoft.com/office/drawing/2014/main" id="{91161F16-4389-49A2-BE97-636B0BC486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01CCF2-EFD0-4D07-A2E8-8575B2AA2B3F}"/>
              </a:ext>
            </a:extLst>
          </p:cNvPr>
          <p:cNvSpPr>
            <a:spLocks noGrp="1"/>
          </p:cNvSpPr>
          <p:nvPr>
            <p:ph type="sldNum" sz="quarter" idx="12"/>
          </p:nvPr>
        </p:nvSpPr>
        <p:spPr/>
        <p:txBody>
          <a:bodyPr/>
          <a:lstStyle/>
          <a:p>
            <a:fld id="{1B85AC2B-ACC4-4786-8A29-9D8A732DB08E}" type="slidenum">
              <a:rPr lang="en-IN" smtClean="0"/>
              <a:t>‹#›</a:t>
            </a:fld>
            <a:endParaRPr lang="en-IN"/>
          </a:p>
        </p:txBody>
      </p:sp>
    </p:spTree>
    <p:extLst>
      <p:ext uri="{BB962C8B-B14F-4D97-AF65-F5344CB8AC3E}">
        <p14:creationId xmlns:p14="http://schemas.microsoft.com/office/powerpoint/2010/main" val="154406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E01FCE-568B-4447-9361-54D495B3F3D9}"/>
              </a:ext>
            </a:extLst>
          </p:cNvPr>
          <p:cNvSpPr>
            <a:spLocks noGrp="1"/>
          </p:cNvSpPr>
          <p:nvPr>
            <p:ph type="dt" sz="half" idx="10"/>
          </p:nvPr>
        </p:nvSpPr>
        <p:spPr/>
        <p:txBody>
          <a:bodyPr/>
          <a:lstStyle/>
          <a:p>
            <a:fld id="{679C20D2-3A7E-44A3-A116-35C85C159D5E}" type="datetimeFigureOut">
              <a:rPr lang="en-IN" smtClean="0"/>
              <a:t>01-03-2019</a:t>
            </a:fld>
            <a:endParaRPr lang="en-IN"/>
          </a:p>
        </p:txBody>
      </p:sp>
      <p:sp>
        <p:nvSpPr>
          <p:cNvPr id="3" name="Footer Placeholder 2">
            <a:extLst>
              <a:ext uri="{FF2B5EF4-FFF2-40B4-BE49-F238E27FC236}">
                <a16:creationId xmlns:a16="http://schemas.microsoft.com/office/drawing/2014/main" id="{4DC8DF31-56D5-45FD-A3FB-BD73463B13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EBB629-5A10-4803-ADE1-E2DFBF1B4BD0}"/>
              </a:ext>
            </a:extLst>
          </p:cNvPr>
          <p:cNvSpPr>
            <a:spLocks noGrp="1"/>
          </p:cNvSpPr>
          <p:nvPr>
            <p:ph type="sldNum" sz="quarter" idx="12"/>
          </p:nvPr>
        </p:nvSpPr>
        <p:spPr/>
        <p:txBody>
          <a:bodyPr/>
          <a:lstStyle/>
          <a:p>
            <a:fld id="{1B85AC2B-ACC4-4786-8A29-9D8A732DB08E}" type="slidenum">
              <a:rPr lang="en-IN" smtClean="0"/>
              <a:t>‹#›</a:t>
            </a:fld>
            <a:endParaRPr lang="en-IN"/>
          </a:p>
        </p:txBody>
      </p:sp>
    </p:spTree>
    <p:extLst>
      <p:ext uri="{BB962C8B-B14F-4D97-AF65-F5344CB8AC3E}">
        <p14:creationId xmlns:p14="http://schemas.microsoft.com/office/powerpoint/2010/main" val="3270052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12CF2-9F6F-47F2-837F-8703AB234B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8FD862-7988-487B-8EAD-63BBEF9454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60B251-47C5-47CF-9DE5-7DD18E425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C50E5A-D1EB-4AB0-ABA0-A3966E10CD54}"/>
              </a:ext>
            </a:extLst>
          </p:cNvPr>
          <p:cNvSpPr>
            <a:spLocks noGrp="1"/>
          </p:cNvSpPr>
          <p:nvPr>
            <p:ph type="dt" sz="half" idx="10"/>
          </p:nvPr>
        </p:nvSpPr>
        <p:spPr/>
        <p:txBody>
          <a:bodyPr/>
          <a:lstStyle/>
          <a:p>
            <a:fld id="{679C20D2-3A7E-44A3-A116-35C85C159D5E}" type="datetimeFigureOut">
              <a:rPr lang="en-IN" smtClean="0"/>
              <a:t>01-03-2019</a:t>
            </a:fld>
            <a:endParaRPr lang="en-IN"/>
          </a:p>
        </p:txBody>
      </p:sp>
      <p:sp>
        <p:nvSpPr>
          <p:cNvPr id="6" name="Footer Placeholder 5">
            <a:extLst>
              <a:ext uri="{FF2B5EF4-FFF2-40B4-BE49-F238E27FC236}">
                <a16:creationId xmlns:a16="http://schemas.microsoft.com/office/drawing/2014/main" id="{0EDB0309-5230-479E-A677-77F48E1A2F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846072-85E1-4DA1-AD02-5B3FA95233A1}"/>
              </a:ext>
            </a:extLst>
          </p:cNvPr>
          <p:cNvSpPr>
            <a:spLocks noGrp="1"/>
          </p:cNvSpPr>
          <p:nvPr>
            <p:ph type="sldNum" sz="quarter" idx="12"/>
          </p:nvPr>
        </p:nvSpPr>
        <p:spPr/>
        <p:txBody>
          <a:bodyPr/>
          <a:lstStyle/>
          <a:p>
            <a:fld id="{1B85AC2B-ACC4-4786-8A29-9D8A732DB08E}" type="slidenum">
              <a:rPr lang="en-IN" smtClean="0"/>
              <a:t>‹#›</a:t>
            </a:fld>
            <a:endParaRPr lang="en-IN"/>
          </a:p>
        </p:txBody>
      </p:sp>
    </p:spTree>
    <p:extLst>
      <p:ext uri="{BB962C8B-B14F-4D97-AF65-F5344CB8AC3E}">
        <p14:creationId xmlns:p14="http://schemas.microsoft.com/office/powerpoint/2010/main" val="13488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F3568-673E-4DB5-97BD-D89367B91C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6FD5D2-8044-41E9-9D4B-1B670EBC84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F83FEBC-E3CB-4B9B-8BDC-0DBCE3A0C0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B27E55-E5AD-4392-87C8-59764069173C}"/>
              </a:ext>
            </a:extLst>
          </p:cNvPr>
          <p:cNvSpPr>
            <a:spLocks noGrp="1"/>
          </p:cNvSpPr>
          <p:nvPr>
            <p:ph type="dt" sz="half" idx="10"/>
          </p:nvPr>
        </p:nvSpPr>
        <p:spPr/>
        <p:txBody>
          <a:bodyPr/>
          <a:lstStyle/>
          <a:p>
            <a:fld id="{679C20D2-3A7E-44A3-A116-35C85C159D5E}" type="datetimeFigureOut">
              <a:rPr lang="en-IN" smtClean="0"/>
              <a:t>01-03-2019</a:t>
            </a:fld>
            <a:endParaRPr lang="en-IN"/>
          </a:p>
        </p:txBody>
      </p:sp>
      <p:sp>
        <p:nvSpPr>
          <p:cNvPr id="6" name="Footer Placeholder 5">
            <a:extLst>
              <a:ext uri="{FF2B5EF4-FFF2-40B4-BE49-F238E27FC236}">
                <a16:creationId xmlns:a16="http://schemas.microsoft.com/office/drawing/2014/main" id="{F678EDA6-E345-4ECA-ADBC-1C44B1BBC8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C0C271-8262-4165-83F9-BC1F16A478EB}"/>
              </a:ext>
            </a:extLst>
          </p:cNvPr>
          <p:cNvSpPr>
            <a:spLocks noGrp="1"/>
          </p:cNvSpPr>
          <p:nvPr>
            <p:ph type="sldNum" sz="quarter" idx="12"/>
          </p:nvPr>
        </p:nvSpPr>
        <p:spPr/>
        <p:txBody>
          <a:bodyPr/>
          <a:lstStyle/>
          <a:p>
            <a:fld id="{1B85AC2B-ACC4-4786-8A29-9D8A732DB08E}" type="slidenum">
              <a:rPr lang="en-IN" smtClean="0"/>
              <a:t>‹#›</a:t>
            </a:fld>
            <a:endParaRPr lang="en-IN"/>
          </a:p>
        </p:txBody>
      </p:sp>
    </p:spTree>
    <p:extLst>
      <p:ext uri="{BB962C8B-B14F-4D97-AF65-F5344CB8AC3E}">
        <p14:creationId xmlns:p14="http://schemas.microsoft.com/office/powerpoint/2010/main" val="566768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81D7C5-7F65-4A28-BF6B-D8E742F7AA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9FA19D-2F25-41C6-B9EC-F00242E20D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04D738-912B-4E7B-8B91-4C6571A1E0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C20D2-3A7E-44A3-A116-35C85C159D5E}" type="datetimeFigureOut">
              <a:rPr lang="en-IN" smtClean="0"/>
              <a:t>01-03-2019</a:t>
            </a:fld>
            <a:endParaRPr lang="en-IN"/>
          </a:p>
        </p:txBody>
      </p:sp>
      <p:sp>
        <p:nvSpPr>
          <p:cNvPr id="5" name="Footer Placeholder 4">
            <a:extLst>
              <a:ext uri="{FF2B5EF4-FFF2-40B4-BE49-F238E27FC236}">
                <a16:creationId xmlns:a16="http://schemas.microsoft.com/office/drawing/2014/main" id="{88290A40-056F-41DE-9C3C-014C521792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5CAA273-62E4-48F7-B84C-1DB569173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5AC2B-ACC4-4786-8A29-9D8A732DB08E}" type="slidenum">
              <a:rPr lang="en-IN" smtClean="0"/>
              <a:t>‹#›</a:t>
            </a:fld>
            <a:endParaRPr lang="en-IN"/>
          </a:p>
        </p:txBody>
      </p:sp>
    </p:spTree>
    <p:extLst>
      <p:ext uri="{BB962C8B-B14F-4D97-AF65-F5344CB8AC3E}">
        <p14:creationId xmlns:p14="http://schemas.microsoft.com/office/powerpoint/2010/main" val="1846662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cc.gnu.org/onlinedocs/gccint/Collect2.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6000">
              <a:schemeClr val="accent1">
                <a:lumMod val="5000"/>
                <a:lumOff val="95000"/>
              </a:schemeClr>
            </a:gs>
            <a:gs pos="89000">
              <a:schemeClr val="accent1">
                <a:lumMod val="45000"/>
                <a:lumOff val="55000"/>
              </a:schemeClr>
            </a:gs>
            <a:gs pos="94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39CDF2-3E52-40AA-8115-83F1019C7045}"/>
              </a:ext>
            </a:extLst>
          </p:cNvPr>
          <p:cNvSpPr/>
          <p:nvPr/>
        </p:nvSpPr>
        <p:spPr>
          <a:xfrm>
            <a:off x="2177449" y="2967335"/>
            <a:ext cx="8805359" cy="923330"/>
          </a:xfrm>
          <a:prstGeom prst="rect">
            <a:avLst/>
          </a:prstGeom>
        </p:spPr>
        <p:txBody>
          <a:bodyPr wrap="none">
            <a:spAutoFit/>
          </a:bodyPr>
          <a:lstStyle/>
          <a:p>
            <a:pPr algn="ctr"/>
            <a:r>
              <a:rPr lang="en-IN" sz="5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LINK TIME OPTIMIZATION</a:t>
            </a:r>
          </a:p>
        </p:txBody>
      </p:sp>
    </p:spTree>
    <p:extLst>
      <p:ext uri="{BB962C8B-B14F-4D97-AF65-F5344CB8AC3E}">
        <p14:creationId xmlns:p14="http://schemas.microsoft.com/office/powerpoint/2010/main" val="308140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305">
                                          <p:stCondLst>
                                            <p:cond delay="0"/>
                                          </p:stCondLst>
                                        </p:cTn>
                                        <p:tgtEl>
                                          <p:spTgt spid="4"/>
                                        </p:tgtEl>
                                      </p:cBhvr>
                                    </p:animEffect>
                                    <p:anim calcmode="lin" valueType="num">
                                      <p:cBhvr>
                                        <p:cTn id="8" dur="4100"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149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1494" tmFilter="0, 0; 0.125,0.2665; 0.25,0.4; 0.375,0.465; 0.5,0.5;  0.625,0.535; 0.75,0.6; 0.875,0.7335; 1,1">
                                          <p:stCondLst>
                                            <p:cond delay="1494"/>
                                          </p:stCondLst>
                                        </p:cTn>
                                        <p:tgtEl>
                                          <p:spTgt spid="4"/>
                                        </p:tgtEl>
                                        <p:attrNameLst>
                                          <p:attrName>ppt_y</p:attrName>
                                        </p:attrNameLst>
                                      </p:cBhvr>
                                      <p:tavLst>
                                        <p:tav tm="0" fmla="#ppt_y-sin(pi*$)/9">
                                          <p:val>
                                            <p:fltVal val="0"/>
                                          </p:val>
                                        </p:tav>
                                        <p:tav tm="100000">
                                          <p:val>
                                            <p:fltVal val="1"/>
                                          </p:val>
                                        </p:tav>
                                      </p:tavLst>
                                    </p:anim>
                                    <p:anim calcmode="lin" valueType="num">
                                      <p:cBhvr>
                                        <p:cTn id="11" dur="747" tmFilter="0, 0; 0.125,0.2665; 0.25,0.4; 0.375,0.465; 0.5,0.5;  0.625,0.535; 0.75,0.6; 0.875,0.7335; 1,1">
                                          <p:stCondLst>
                                            <p:cond delay="2979"/>
                                          </p:stCondLst>
                                        </p:cTn>
                                        <p:tgtEl>
                                          <p:spTgt spid="4"/>
                                        </p:tgtEl>
                                        <p:attrNameLst>
                                          <p:attrName>ppt_y</p:attrName>
                                        </p:attrNameLst>
                                      </p:cBhvr>
                                      <p:tavLst>
                                        <p:tav tm="0" fmla="#ppt_y-sin(pi*$)/27">
                                          <p:val>
                                            <p:fltVal val="0"/>
                                          </p:val>
                                        </p:tav>
                                        <p:tav tm="100000">
                                          <p:val>
                                            <p:fltVal val="1"/>
                                          </p:val>
                                        </p:tav>
                                      </p:tavLst>
                                    </p:anim>
                                    <p:anim calcmode="lin" valueType="num">
                                      <p:cBhvr>
                                        <p:cTn id="12" dur="369" tmFilter="0, 0; 0.125,0.2665; 0.25,0.4; 0.375,0.465; 0.5,0.5;  0.625,0.535; 0.75,0.6; 0.875,0.7335; 1,1">
                                          <p:stCondLst>
                                            <p:cond delay="3726"/>
                                          </p:stCondLst>
                                        </p:cTn>
                                        <p:tgtEl>
                                          <p:spTgt spid="4"/>
                                        </p:tgtEl>
                                        <p:attrNameLst>
                                          <p:attrName>ppt_y</p:attrName>
                                        </p:attrNameLst>
                                      </p:cBhvr>
                                      <p:tavLst>
                                        <p:tav tm="0" fmla="#ppt_y-sin(pi*$)/81">
                                          <p:val>
                                            <p:fltVal val="0"/>
                                          </p:val>
                                        </p:tav>
                                        <p:tav tm="100000">
                                          <p:val>
                                            <p:fltVal val="1"/>
                                          </p:val>
                                        </p:tav>
                                      </p:tavLst>
                                    </p:anim>
                                    <p:animScale>
                                      <p:cBhvr>
                                        <p:cTn id="13" dur="59">
                                          <p:stCondLst>
                                            <p:cond delay="1462"/>
                                          </p:stCondLst>
                                        </p:cTn>
                                        <p:tgtEl>
                                          <p:spTgt spid="4"/>
                                        </p:tgtEl>
                                      </p:cBhvr>
                                      <p:to x="100000" y="60000"/>
                                    </p:animScale>
                                    <p:animScale>
                                      <p:cBhvr>
                                        <p:cTn id="14" dur="373" decel="50000">
                                          <p:stCondLst>
                                            <p:cond delay="1521"/>
                                          </p:stCondLst>
                                        </p:cTn>
                                        <p:tgtEl>
                                          <p:spTgt spid="4"/>
                                        </p:tgtEl>
                                      </p:cBhvr>
                                      <p:to x="100000" y="100000"/>
                                    </p:animScale>
                                    <p:animScale>
                                      <p:cBhvr>
                                        <p:cTn id="15" dur="59">
                                          <p:stCondLst>
                                            <p:cond delay="2952"/>
                                          </p:stCondLst>
                                        </p:cTn>
                                        <p:tgtEl>
                                          <p:spTgt spid="4"/>
                                        </p:tgtEl>
                                      </p:cBhvr>
                                      <p:to x="100000" y="80000"/>
                                    </p:animScale>
                                    <p:animScale>
                                      <p:cBhvr>
                                        <p:cTn id="16" dur="373" decel="50000">
                                          <p:stCondLst>
                                            <p:cond delay="3011"/>
                                          </p:stCondLst>
                                        </p:cTn>
                                        <p:tgtEl>
                                          <p:spTgt spid="4"/>
                                        </p:tgtEl>
                                      </p:cBhvr>
                                      <p:to x="100000" y="100000"/>
                                    </p:animScale>
                                    <p:animScale>
                                      <p:cBhvr>
                                        <p:cTn id="17" dur="59">
                                          <p:stCondLst>
                                            <p:cond delay="3694"/>
                                          </p:stCondLst>
                                        </p:cTn>
                                        <p:tgtEl>
                                          <p:spTgt spid="4"/>
                                        </p:tgtEl>
                                      </p:cBhvr>
                                      <p:to x="100000" y="90000"/>
                                    </p:animScale>
                                    <p:animScale>
                                      <p:cBhvr>
                                        <p:cTn id="18" dur="373" decel="50000">
                                          <p:stCondLst>
                                            <p:cond delay="3753"/>
                                          </p:stCondLst>
                                        </p:cTn>
                                        <p:tgtEl>
                                          <p:spTgt spid="4"/>
                                        </p:tgtEl>
                                      </p:cBhvr>
                                      <p:to x="100000" y="100000"/>
                                    </p:animScale>
                                    <p:animScale>
                                      <p:cBhvr>
                                        <p:cTn id="19" dur="59">
                                          <p:stCondLst>
                                            <p:cond delay="4068"/>
                                          </p:stCondLst>
                                        </p:cTn>
                                        <p:tgtEl>
                                          <p:spTgt spid="4"/>
                                        </p:tgtEl>
                                      </p:cBhvr>
                                      <p:to x="100000" y="95000"/>
                                    </p:animScale>
                                    <p:animScale>
                                      <p:cBhvr>
                                        <p:cTn id="20" dur="373" decel="50000">
                                          <p:stCondLst>
                                            <p:cond delay="4127"/>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chemeClr val="bg1"/>
            </a:gs>
            <a:gs pos="92000">
              <a:schemeClr val="accent4">
                <a:lumMod val="45000"/>
                <a:lumOff val="55000"/>
              </a:schemeClr>
            </a:gs>
            <a:gs pos="83000">
              <a:schemeClr val="accent4">
                <a:lumMod val="45000"/>
                <a:lumOff val="55000"/>
              </a:schemeClr>
            </a:gs>
            <a:gs pos="100000">
              <a:schemeClr val="accent4">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B654926-9247-4166-AF2E-5ACB438DC8FD}"/>
              </a:ext>
            </a:extLst>
          </p:cNvPr>
          <p:cNvSpPr>
            <a:spLocks noGrp="1"/>
          </p:cNvSpPr>
          <p:nvPr>
            <p:ph idx="1"/>
          </p:nvPr>
        </p:nvSpPr>
        <p:spPr>
          <a:xfrm>
            <a:off x="352425" y="443947"/>
            <a:ext cx="11477625" cy="6291653"/>
          </a:xfrm>
        </p:spPr>
        <p:txBody>
          <a:bodyPr>
            <a:normAutofit/>
          </a:bodyPr>
          <a:lstStyle/>
          <a:p>
            <a:pPr marL="0" indent="0">
              <a:buNone/>
            </a:pPr>
            <a:endParaRPr lang="en-IN" sz="1900" dirty="0">
              <a:latin typeface="Segoe UI" panose="020B0502040204020203" pitchFamily="34" charset="0"/>
              <a:cs typeface="Segoe UI" panose="020B0502040204020203" pitchFamily="34" charset="0"/>
            </a:endParaRPr>
          </a:p>
          <a:p>
            <a:pPr marL="0" indent="0">
              <a:buNone/>
            </a:pPr>
            <a:r>
              <a:rPr lang="en-IN" sz="1900" dirty="0">
                <a:latin typeface="Segoe UI" panose="020B0502040204020203" pitchFamily="34" charset="0"/>
                <a:cs typeface="Segoe UI" panose="020B0502040204020203" pitchFamily="34" charset="0"/>
              </a:rPr>
              <a:t> </a:t>
            </a:r>
          </a:p>
          <a:p>
            <a:pPr marL="0" indent="0">
              <a:buNone/>
            </a:pPr>
            <a:endParaRPr lang="en-IN" sz="1900" dirty="0">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3B046C35-B9E4-4E19-9D8E-26A414682C5F}"/>
              </a:ext>
            </a:extLst>
          </p:cNvPr>
          <p:cNvSpPr/>
          <p:nvPr/>
        </p:nvSpPr>
        <p:spPr>
          <a:xfrm>
            <a:off x="1510748" y="535457"/>
            <a:ext cx="6096000" cy="646331"/>
          </a:xfrm>
          <a:prstGeom prst="rect">
            <a:avLst/>
          </a:prstGeom>
        </p:spPr>
        <p:txBody>
          <a:bodyPr>
            <a:spAutoFit/>
          </a:bodyPr>
          <a:lstStyle/>
          <a:p>
            <a:r>
              <a:rPr lang="en-US" b="1" dirty="0"/>
              <a:t>			LTO usage with example:</a:t>
            </a:r>
          </a:p>
          <a:p>
            <a:endParaRPr lang="en-IN" dirty="0"/>
          </a:p>
        </p:txBody>
      </p:sp>
      <p:sp>
        <p:nvSpPr>
          <p:cNvPr id="4" name="Rectangle 3">
            <a:extLst>
              <a:ext uri="{FF2B5EF4-FFF2-40B4-BE49-F238E27FC236}">
                <a16:creationId xmlns:a16="http://schemas.microsoft.com/office/drawing/2014/main" id="{FEDCE2BA-A264-411E-BD2E-A2BF64D4055B}"/>
              </a:ext>
            </a:extLst>
          </p:cNvPr>
          <p:cNvSpPr/>
          <p:nvPr/>
        </p:nvSpPr>
        <p:spPr>
          <a:xfrm>
            <a:off x="530086" y="1289953"/>
            <a:ext cx="4651513" cy="4278094"/>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$cat </a:t>
            </a:r>
            <a:r>
              <a:rPr lang="en-US" sz="1600" dirty="0" err="1">
                <a:latin typeface="Courier New" panose="02070309020205020404" pitchFamily="49" charset="0"/>
                <a:cs typeface="Courier New" panose="02070309020205020404" pitchFamily="49" charset="0"/>
              </a:rPr>
              <a:t>main.c</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#include&lt;</a:t>
            </a:r>
            <a:r>
              <a:rPr lang="en-US" sz="1600" dirty="0" err="1">
                <a:latin typeface="Courier New" panose="02070309020205020404" pitchFamily="49" charset="0"/>
                <a:cs typeface="Courier New" panose="02070309020205020404" pitchFamily="49" charset="0"/>
              </a:rPr>
              <a:t>stdio.h</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int main()</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fun1();</a:t>
            </a:r>
          </a:p>
          <a:p>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$cat </a:t>
            </a:r>
            <a:r>
              <a:rPr lang="en-US" sz="1600" dirty="0" err="1">
                <a:latin typeface="Courier New" panose="02070309020205020404" pitchFamily="49" charset="0"/>
                <a:cs typeface="Courier New" panose="02070309020205020404" pitchFamily="49" charset="0"/>
              </a:rPr>
              <a:t>fun.c</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static int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void fun1()</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fun2();</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("fun1\n");</a:t>
            </a:r>
          </a:p>
          <a:p>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endParaRPr lang="en-IN" sz="1600" dirty="0">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9FE38DAC-5436-4CF7-B86B-370EFF7F692B}"/>
              </a:ext>
            </a:extLst>
          </p:cNvPr>
          <p:cNvSpPr/>
          <p:nvPr/>
        </p:nvSpPr>
        <p:spPr>
          <a:xfrm>
            <a:off x="6180068" y="1327615"/>
            <a:ext cx="4651513" cy="4524315"/>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void fun2()</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=0;</a:t>
            </a:r>
          </a:p>
          <a:p>
            <a:r>
              <a:rPr lang="en-US" sz="1600" dirty="0">
                <a:latin typeface="Courier New" panose="02070309020205020404" pitchFamily="49" charset="0"/>
                <a:cs typeface="Courier New" panose="02070309020205020404" pitchFamily="49" charset="0"/>
              </a:rPr>
              <a:t>   if(</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&gt;0)</a:t>
            </a:r>
          </a:p>
          <a:p>
            <a:r>
              <a:rPr lang="en-US" sz="1600" dirty="0">
                <a:latin typeface="Courier New" panose="02070309020205020404" pitchFamily="49" charset="0"/>
                <a:cs typeface="Courier New" panose="02070309020205020404" pitchFamily="49" charset="0"/>
              </a:rPr>
              <a:t>   fun3();</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("fun2\n");</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void fun3()</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("fun3\n");</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void fun4()</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("fun4\n");</a:t>
            </a:r>
          </a:p>
          <a:p>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endParaRPr lang="en-IN" sz="16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5E7B2A5-F44A-437C-8D11-65F1EBD012E7}"/>
              </a:ext>
            </a:extLst>
          </p:cNvPr>
          <p:cNvSpPr/>
          <p:nvPr/>
        </p:nvSpPr>
        <p:spPr>
          <a:xfrm>
            <a:off x="530086" y="5517750"/>
            <a:ext cx="4651513" cy="1200329"/>
          </a:xfrm>
          <a:prstGeom prst="rect">
            <a:avLst/>
          </a:prstGeom>
        </p:spPr>
        <p:txBody>
          <a:bodyPr wrap="square">
            <a:spAutoFit/>
          </a:bodyPr>
          <a:lstStyle/>
          <a:p>
            <a:r>
              <a:rPr lang="en-US" dirty="0"/>
              <a:t>Commands:</a:t>
            </a:r>
          </a:p>
          <a:p>
            <a:r>
              <a:rPr lang="en-US" dirty="0" err="1"/>
              <a:t>gcc</a:t>
            </a:r>
            <a:r>
              <a:rPr lang="en-US" dirty="0"/>
              <a:t> -</a:t>
            </a:r>
            <a:r>
              <a:rPr lang="en-US" dirty="0" err="1"/>
              <a:t>flto</a:t>
            </a:r>
            <a:r>
              <a:rPr lang="en-US" dirty="0"/>
              <a:t> -c -o </a:t>
            </a:r>
            <a:r>
              <a:rPr lang="en-US" dirty="0" err="1"/>
              <a:t>main_lto.o</a:t>
            </a:r>
            <a:endParaRPr lang="en-US" dirty="0"/>
          </a:p>
          <a:p>
            <a:r>
              <a:rPr lang="en-US" dirty="0" err="1"/>
              <a:t>gcc</a:t>
            </a:r>
            <a:r>
              <a:rPr lang="en-US" dirty="0"/>
              <a:t> -</a:t>
            </a:r>
            <a:r>
              <a:rPr lang="en-US" dirty="0" err="1"/>
              <a:t>flto</a:t>
            </a:r>
            <a:r>
              <a:rPr lang="en-US" dirty="0"/>
              <a:t> -c -o </a:t>
            </a:r>
            <a:r>
              <a:rPr lang="en-US" dirty="0" err="1"/>
              <a:t>fun_lto.o</a:t>
            </a:r>
            <a:endParaRPr lang="en-US" dirty="0"/>
          </a:p>
          <a:p>
            <a:r>
              <a:rPr lang="en-US" dirty="0" err="1"/>
              <a:t>gcc</a:t>
            </a:r>
            <a:r>
              <a:rPr lang="en-US" dirty="0"/>
              <a:t> -</a:t>
            </a:r>
            <a:r>
              <a:rPr lang="en-US" dirty="0" err="1"/>
              <a:t>flto</a:t>
            </a:r>
            <a:r>
              <a:rPr lang="en-US" dirty="0"/>
              <a:t> </a:t>
            </a:r>
            <a:r>
              <a:rPr lang="en-US" dirty="0" err="1"/>
              <a:t>main_lto.o</a:t>
            </a:r>
            <a:r>
              <a:rPr lang="en-US" dirty="0"/>
              <a:t> </a:t>
            </a:r>
            <a:r>
              <a:rPr lang="en-US" dirty="0" err="1"/>
              <a:t>fun_lto.o</a:t>
            </a:r>
            <a:r>
              <a:rPr lang="en-US" dirty="0"/>
              <a:t> -o </a:t>
            </a:r>
            <a:r>
              <a:rPr lang="en-US" dirty="0" err="1"/>
              <a:t>output_lto</a:t>
            </a:r>
            <a:endParaRPr lang="en-US" dirty="0"/>
          </a:p>
        </p:txBody>
      </p:sp>
    </p:spTree>
    <p:extLst>
      <p:ext uri="{BB962C8B-B14F-4D97-AF65-F5344CB8AC3E}">
        <p14:creationId xmlns:p14="http://schemas.microsoft.com/office/powerpoint/2010/main" val="278165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500"/>
                                        <p:tgtEl>
                                          <p:spTgt spid="5">
                                            <p:txEl>
                                              <p:pRg st="1" end="1"/>
                                            </p:txEl>
                                          </p:spTgt>
                                        </p:tgtEl>
                                      </p:cBhvr>
                                    </p:animEffect>
                                    <p:anim calcmode="lin" valueType="num">
                                      <p:cBhvr>
                                        <p:cTn id="8" dur="1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chemeClr val="bg1"/>
            </a:gs>
            <a:gs pos="92000">
              <a:schemeClr val="accent4">
                <a:lumMod val="45000"/>
                <a:lumOff val="55000"/>
              </a:schemeClr>
            </a:gs>
            <a:gs pos="83000">
              <a:schemeClr val="accent4">
                <a:lumMod val="45000"/>
                <a:lumOff val="55000"/>
              </a:schemeClr>
            </a:gs>
            <a:gs pos="100000">
              <a:schemeClr val="accent4">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B654926-9247-4166-AF2E-5ACB438DC8FD}"/>
              </a:ext>
            </a:extLst>
          </p:cNvPr>
          <p:cNvSpPr>
            <a:spLocks noGrp="1"/>
          </p:cNvSpPr>
          <p:nvPr>
            <p:ph idx="1"/>
          </p:nvPr>
        </p:nvSpPr>
        <p:spPr>
          <a:xfrm>
            <a:off x="352425" y="457200"/>
            <a:ext cx="11477625" cy="6134100"/>
          </a:xfrm>
        </p:spPr>
        <p:txBody>
          <a:bodyPr>
            <a:normAutofit/>
          </a:bodyPr>
          <a:lstStyle/>
          <a:p>
            <a:pPr marL="0" indent="0">
              <a:buNone/>
            </a:pPr>
            <a:endParaRPr lang="en-IN" sz="1900" dirty="0">
              <a:latin typeface="Segoe UI" panose="020B0502040204020203" pitchFamily="34" charset="0"/>
              <a:cs typeface="Segoe UI" panose="020B0502040204020203" pitchFamily="34" charset="0"/>
            </a:endParaRPr>
          </a:p>
          <a:p>
            <a:pPr marL="0" indent="0">
              <a:buNone/>
            </a:pPr>
            <a:r>
              <a:rPr lang="en-IN" sz="1900" dirty="0">
                <a:latin typeface="Segoe UI" panose="020B0502040204020203" pitchFamily="34" charset="0"/>
                <a:cs typeface="Segoe UI" panose="020B0502040204020203" pitchFamily="34" charset="0"/>
              </a:rPr>
              <a:t> </a:t>
            </a:r>
          </a:p>
          <a:p>
            <a:pPr marL="0" indent="0">
              <a:buNone/>
            </a:pPr>
            <a:endParaRPr lang="en-IN" sz="1900" dirty="0">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42CD9A28-EFC0-4543-872B-7E4BC335E82A}"/>
              </a:ext>
            </a:extLst>
          </p:cNvPr>
          <p:cNvSpPr/>
          <p:nvPr/>
        </p:nvSpPr>
        <p:spPr>
          <a:xfrm>
            <a:off x="675861" y="457200"/>
            <a:ext cx="4717774" cy="338554"/>
          </a:xfrm>
          <a:prstGeom prst="rect">
            <a:avLst/>
          </a:prstGeom>
        </p:spPr>
        <p:txBody>
          <a:bodyPr wrap="square">
            <a:spAutoFit/>
          </a:bodyPr>
          <a:lstStyle/>
          <a:p>
            <a:endParaRPr lang="en-US" sz="1600" dirty="0"/>
          </a:p>
        </p:txBody>
      </p:sp>
      <p:sp>
        <p:nvSpPr>
          <p:cNvPr id="4" name="Rectangle 3">
            <a:extLst>
              <a:ext uri="{FF2B5EF4-FFF2-40B4-BE49-F238E27FC236}">
                <a16:creationId xmlns:a16="http://schemas.microsoft.com/office/drawing/2014/main" id="{31BFFD2D-15B8-498A-899A-E3D8A4D88E4B}"/>
              </a:ext>
            </a:extLst>
          </p:cNvPr>
          <p:cNvSpPr/>
          <p:nvPr/>
        </p:nvSpPr>
        <p:spPr>
          <a:xfrm>
            <a:off x="361950" y="1178007"/>
            <a:ext cx="5734050" cy="3970318"/>
          </a:xfrm>
          <a:prstGeom prst="rect">
            <a:avLst/>
          </a:prstGeom>
        </p:spPr>
        <p:txBody>
          <a:bodyPr wrap="square">
            <a:spAutoFit/>
          </a:bodyPr>
          <a:lstStyle/>
          <a:p>
            <a:r>
              <a:rPr lang="en-US" sz="1400" dirty="0"/>
              <a:t>Section Headers:</a:t>
            </a:r>
          </a:p>
          <a:p>
            <a:r>
              <a:rPr lang="en-US" sz="1400" dirty="0"/>
              <a:t>……..</a:t>
            </a:r>
          </a:p>
          <a:p>
            <a:r>
              <a:rPr lang="en-US" sz="1400" dirty="0"/>
              <a:t>……..</a:t>
            </a:r>
          </a:p>
          <a:p>
            <a:r>
              <a:rPr lang="en-US" sz="1400" dirty="0"/>
              <a:t> [ 4] .gnu.</a:t>
            </a:r>
            <a:r>
              <a:rPr lang="en-US" sz="1400" dirty="0" err="1"/>
              <a:t>lto</a:t>
            </a:r>
            <a:r>
              <a:rPr lang="en-US" sz="1400" dirty="0"/>
              <a:t>_.inline. PROGBITS         0000000000000000  00000040</a:t>
            </a:r>
          </a:p>
          <a:p>
            <a:r>
              <a:rPr lang="en-US" sz="1400" dirty="0"/>
              <a:t>       0000000000000023  0000000000000000   E       0     0     1</a:t>
            </a:r>
          </a:p>
          <a:p>
            <a:r>
              <a:rPr lang="en-US" sz="1400" dirty="0"/>
              <a:t>  [ 5] .gnu.lto_main.927 PROGBITS         0000000000000000  00000063</a:t>
            </a:r>
          </a:p>
          <a:p>
            <a:r>
              <a:rPr lang="en-US" sz="1400" dirty="0"/>
              <a:t>       000000000000014a  0000000000000000   E       0     0     1</a:t>
            </a:r>
          </a:p>
          <a:p>
            <a:r>
              <a:rPr lang="en-US" sz="1400" dirty="0"/>
              <a:t>  [ 6] .gnu.</a:t>
            </a:r>
            <a:r>
              <a:rPr lang="en-US" sz="1400" dirty="0" err="1"/>
              <a:t>lto</a:t>
            </a:r>
            <a:r>
              <a:rPr lang="en-US" sz="1400" dirty="0"/>
              <a:t>_.symbol_ PROGBITS         0000000000000000  000001ad</a:t>
            </a:r>
          </a:p>
          <a:p>
            <a:r>
              <a:rPr lang="en-US" sz="1400" dirty="0"/>
              <a:t>       0000000000000033  0000000000000000   E       0     0     1</a:t>
            </a:r>
          </a:p>
          <a:p>
            <a:r>
              <a:rPr lang="en-US" sz="1400" dirty="0"/>
              <a:t>  [ 7] .gnu.lto_.refs.92 PROGBITS         0000000000000000  000001e0</a:t>
            </a:r>
          </a:p>
          <a:p>
            <a:r>
              <a:rPr lang="en-US" sz="1400" dirty="0"/>
              <a:t>       000000000000000e  0000000000000000   E       0     0     1</a:t>
            </a:r>
          </a:p>
          <a:p>
            <a:r>
              <a:rPr lang="en-US" sz="1400" dirty="0"/>
              <a:t>  [ 8] .gnu.lto_.decls.9 PROGBITS         0000000000000000  000001ee</a:t>
            </a:r>
          </a:p>
          <a:p>
            <a:r>
              <a:rPr lang="en-US" sz="1400" dirty="0"/>
              <a:t>       00000000000001d7  0000000000000000   E       0     0     1</a:t>
            </a:r>
          </a:p>
          <a:p>
            <a:r>
              <a:rPr lang="en-US" sz="1400" dirty="0"/>
              <a:t>  [ 9] .gnu.</a:t>
            </a:r>
            <a:r>
              <a:rPr lang="en-US" sz="1400" dirty="0" err="1"/>
              <a:t>lto</a:t>
            </a:r>
            <a:r>
              <a:rPr lang="en-US" sz="1400" dirty="0"/>
              <a:t>_.</a:t>
            </a:r>
            <a:r>
              <a:rPr lang="en-US" sz="1400" dirty="0" err="1"/>
              <a:t>symtab</a:t>
            </a:r>
            <a:r>
              <a:rPr lang="en-US" sz="1400" dirty="0"/>
              <a:t>. PROGBITS         0000000000000000  000003c5</a:t>
            </a:r>
          </a:p>
          <a:p>
            <a:r>
              <a:rPr lang="en-US" sz="1400" dirty="0"/>
              <a:t>       0000000000000028  0000000000000000   E       0     0     1</a:t>
            </a:r>
          </a:p>
          <a:p>
            <a:r>
              <a:rPr lang="en-US" sz="1400" dirty="0"/>
              <a:t>  [10] .gnu.</a:t>
            </a:r>
            <a:r>
              <a:rPr lang="en-US" sz="1400" dirty="0" err="1"/>
              <a:t>lto</a:t>
            </a:r>
            <a:r>
              <a:rPr lang="en-US" sz="1400" dirty="0"/>
              <a:t>_.opts    PROGBITS         0000000000000000  000003ed</a:t>
            </a:r>
          </a:p>
          <a:p>
            <a:r>
              <a:rPr lang="en-US" sz="1400" dirty="0"/>
              <a:t>       00000000000000b7  0000000000000000   E       0     0     1</a:t>
            </a:r>
          </a:p>
          <a:p>
            <a:r>
              <a:rPr lang="en-US" sz="1400" dirty="0"/>
              <a:t>  [11] .comment          PROGBITS         0000000000000000  000004a4</a:t>
            </a:r>
          </a:p>
        </p:txBody>
      </p:sp>
      <p:sp>
        <p:nvSpPr>
          <p:cNvPr id="11" name="Rectangle 10">
            <a:extLst>
              <a:ext uri="{FF2B5EF4-FFF2-40B4-BE49-F238E27FC236}">
                <a16:creationId xmlns:a16="http://schemas.microsoft.com/office/drawing/2014/main" id="{87CB7519-8DDA-4D74-A0E3-9E603E71A952}"/>
              </a:ext>
            </a:extLst>
          </p:cNvPr>
          <p:cNvSpPr/>
          <p:nvPr/>
        </p:nvSpPr>
        <p:spPr>
          <a:xfrm>
            <a:off x="422412" y="817603"/>
            <a:ext cx="5734050" cy="369332"/>
          </a:xfrm>
          <a:prstGeom prst="rect">
            <a:avLst/>
          </a:prstGeom>
        </p:spPr>
        <p:txBody>
          <a:bodyPr wrap="square">
            <a:spAutoFit/>
          </a:bodyPr>
          <a:lstStyle/>
          <a:p>
            <a:r>
              <a:rPr lang="en-US" b="1" dirty="0" err="1"/>
              <a:t>Main.o</a:t>
            </a:r>
            <a:endParaRPr lang="en-US" b="1" dirty="0"/>
          </a:p>
        </p:txBody>
      </p:sp>
      <p:sp>
        <p:nvSpPr>
          <p:cNvPr id="2" name="Rectangle 1">
            <a:extLst>
              <a:ext uri="{FF2B5EF4-FFF2-40B4-BE49-F238E27FC236}">
                <a16:creationId xmlns:a16="http://schemas.microsoft.com/office/drawing/2014/main" id="{754F7D23-6944-49B3-A112-7F5C9FE9AD48}"/>
              </a:ext>
            </a:extLst>
          </p:cNvPr>
          <p:cNvSpPr/>
          <p:nvPr/>
        </p:nvSpPr>
        <p:spPr>
          <a:xfrm>
            <a:off x="5673586" y="850788"/>
            <a:ext cx="6096002" cy="5539978"/>
          </a:xfrm>
          <a:prstGeom prst="rect">
            <a:avLst/>
          </a:prstGeom>
        </p:spPr>
        <p:txBody>
          <a:bodyPr wrap="square">
            <a:spAutoFit/>
          </a:bodyPr>
          <a:lstStyle/>
          <a:p>
            <a:r>
              <a:rPr lang="en-US" b="1" dirty="0" err="1"/>
              <a:t>Fun.o</a:t>
            </a:r>
            <a:r>
              <a:rPr lang="en-US" b="1" dirty="0"/>
              <a:t>:</a:t>
            </a:r>
          </a:p>
          <a:p>
            <a:endParaRPr lang="en-US" sz="1400" dirty="0"/>
          </a:p>
          <a:p>
            <a:r>
              <a:rPr lang="en-US" sz="1400" dirty="0"/>
              <a:t>Section Headers:</a:t>
            </a:r>
          </a:p>
          <a:p>
            <a:r>
              <a:rPr lang="en-US" sz="1400" dirty="0"/>
              <a:t>……..</a:t>
            </a:r>
          </a:p>
          <a:p>
            <a:r>
              <a:rPr lang="en-US" sz="1400" dirty="0"/>
              <a:t>……..</a:t>
            </a:r>
          </a:p>
          <a:p>
            <a:r>
              <a:rPr lang="en-US" sz="1400" dirty="0"/>
              <a:t>[ 4] .gnu.</a:t>
            </a:r>
            <a:r>
              <a:rPr lang="en-US" sz="1400" dirty="0" err="1"/>
              <a:t>lto</a:t>
            </a:r>
            <a:r>
              <a:rPr lang="en-US" sz="1400" dirty="0"/>
              <a:t>_.inline. PROGBITS         0000000000000000  00000040</a:t>
            </a:r>
          </a:p>
          <a:p>
            <a:r>
              <a:rPr lang="en-US" sz="1400" dirty="0"/>
              <a:t>       0000000000000040  0000000000000000   E       0     0     1</a:t>
            </a:r>
          </a:p>
          <a:p>
            <a:r>
              <a:rPr lang="en-US" sz="1400" dirty="0"/>
              <a:t>  [ 5] .gnu.lto_fun3.711 PROGBITS         0000000000000000  00000080</a:t>
            </a:r>
          </a:p>
          <a:p>
            <a:r>
              <a:rPr lang="en-US" sz="1400" dirty="0"/>
              <a:t>       00000000000000ff  0000000000000000   E       0     0     1</a:t>
            </a:r>
          </a:p>
          <a:p>
            <a:r>
              <a:rPr lang="en-US" sz="1400" dirty="0"/>
              <a:t>  [ 6] .gnu.lto_fun2.711 PROGBITS         0000000000000000  0000017f</a:t>
            </a:r>
          </a:p>
          <a:p>
            <a:r>
              <a:rPr lang="en-US" sz="1400" dirty="0"/>
              <a:t>       0000000000000200  0000000000000000   E       0     0     1</a:t>
            </a:r>
          </a:p>
          <a:p>
            <a:r>
              <a:rPr lang="en-US" sz="1400" dirty="0"/>
              <a:t>  [ 7] .gnu.lto_fun1.711 PROGBITS         0000000000000000  0000037f</a:t>
            </a:r>
          </a:p>
          <a:p>
            <a:r>
              <a:rPr lang="en-US" sz="1400" dirty="0"/>
              <a:t>       0000000000000138  0000000000000000   E       0     0     1</a:t>
            </a:r>
          </a:p>
          <a:p>
            <a:r>
              <a:rPr lang="en-US" sz="1400" dirty="0"/>
              <a:t>  [ 8] .gnu.lto_fun4.711 PROGBITS         0000000000000000  000004b7</a:t>
            </a:r>
          </a:p>
          <a:p>
            <a:r>
              <a:rPr lang="en-US" sz="1400" dirty="0"/>
              <a:t>       0000000000000100  0000000000000000   E       0     0     1</a:t>
            </a:r>
          </a:p>
          <a:p>
            <a:r>
              <a:rPr lang="en-US" sz="1400" dirty="0"/>
              <a:t>  [ 9] .gnu.</a:t>
            </a:r>
            <a:r>
              <a:rPr lang="en-US" sz="1400" dirty="0" err="1"/>
              <a:t>lto</a:t>
            </a:r>
            <a:r>
              <a:rPr lang="en-US" sz="1400" dirty="0"/>
              <a:t>_.symbol_ PROGBITS         0000000000000000  000005b7</a:t>
            </a:r>
          </a:p>
          <a:p>
            <a:r>
              <a:rPr lang="en-US" sz="1400" dirty="0"/>
              <a:t>       000000000000005f  0000000000000000   E       0     0     1</a:t>
            </a:r>
          </a:p>
          <a:p>
            <a:r>
              <a:rPr lang="en-US" sz="1400" dirty="0"/>
              <a:t>  [10] .gnu.lto_.refs.71 PROGBITS         0000000000000000  00000616</a:t>
            </a:r>
          </a:p>
          <a:p>
            <a:r>
              <a:rPr lang="en-US" sz="1400" dirty="0"/>
              <a:t>       0000000000000019  0000000000000000   E       0     0     1</a:t>
            </a:r>
          </a:p>
          <a:p>
            <a:r>
              <a:rPr lang="en-US" sz="1400" dirty="0"/>
              <a:t>  [11] .gnu.lto_.decls.7 PROGBITS         0000000000000000  0000062f</a:t>
            </a:r>
          </a:p>
          <a:p>
            <a:r>
              <a:rPr lang="en-US" sz="1400" dirty="0"/>
              <a:t>       000000000000038c  0000000000000000   E       0     0     1</a:t>
            </a:r>
          </a:p>
          <a:p>
            <a:r>
              <a:rPr lang="en-US" sz="1400" dirty="0"/>
              <a:t>  [12] .gnu.</a:t>
            </a:r>
            <a:r>
              <a:rPr lang="en-US" sz="1400" dirty="0" err="1"/>
              <a:t>lto</a:t>
            </a:r>
            <a:r>
              <a:rPr lang="en-US" sz="1400" dirty="0"/>
              <a:t>_.</a:t>
            </a:r>
            <a:r>
              <a:rPr lang="en-US" sz="1400" dirty="0" err="1"/>
              <a:t>symtab</a:t>
            </a:r>
            <a:r>
              <a:rPr lang="en-US" sz="1400" dirty="0"/>
              <a:t>. PROGBITS         0000000000000000  000009bb</a:t>
            </a:r>
          </a:p>
          <a:p>
            <a:r>
              <a:rPr lang="en-US" sz="1400" dirty="0"/>
              <a:t>       0000000000000050  0000000000000000   E       0     0     1</a:t>
            </a:r>
          </a:p>
          <a:p>
            <a:r>
              <a:rPr lang="en-US" sz="1400" dirty="0"/>
              <a:t>  [13] .gnu.</a:t>
            </a:r>
            <a:r>
              <a:rPr lang="en-US" sz="1400" dirty="0" err="1"/>
              <a:t>lto</a:t>
            </a:r>
            <a:r>
              <a:rPr lang="en-US" sz="1400" dirty="0"/>
              <a:t>_.opts    PROGBITS         0000000000000000  00000a0b</a:t>
            </a:r>
          </a:p>
          <a:p>
            <a:r>
              <a:rPr lang="en-US" sz="1400" dirty="0"/>
              <a:t>       00000000000000b7  0000000000000000   E       0     0     1</a:t>
            </a:r>
          </a:p>
        </p:txBody>
      </p:sp>
    </p:spTree>
    <p:extLst>
      <p:ext uri="{BB962C8B-B14F-4D97-AF65-F5344CB8AC3E}">
        <p14:creationId xmlns:p14="http://schemas.microsoft.com/office/powerpoint/2010/main" val="249109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500"/>
                                        <p:tgtEl>
                                          <p:spTgt spid="5">
                                            <p:txEl>
                                              <p:pRg st="1" end="1"/>
                                            </p:txEl>
                                          </p:spTgt>
                                        </p:tgtEl>
                                      </p:cBhvr>
                                    </p:animEffect>
                                    <p:anim calcmode="lin" valueType="num">
                                      <p:cBhvr>
                                        <p:cTn id="8" dur="1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chemeClr val="bg1"/>
            </a:gs>
            <a:gs pos="92000">
              <a:schemeClr val="accent4">
                <a:lumMod val="45000"/>
                <a:lumOff val="55000"/>
              </a:schemeClr>
            </a:gs>
            <a:gs pos="83000">
              <a:schemeClr val="accent4">
                <a:lumMod val="45000"/>
                <a:lumOff val="55000"/>
              </a:schemeClr>
            </a:gs>
            <a:gs pos="100000">
              <a:schemeClr val="accent4">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B654926-9247-4166-AF2E-5ACB438DC8FD}"/>
              </a:ext>
            </a:extLst>
          </p:cNvPr>
          <p:cNvSpPr>
            <a:spLocks noGrp="1"/>
          </p:cNvSpPr>
          <p:nvPr>
            <p:ph idx="1"/>
          </p:nvPr>
        </p:nvSpPr>
        <p:spPr>
          <a:xfrm>
            <a:off x="352425" y="457200"/>
            <a:ext cx="11477625" cy="6134100"/>
          </a:xfrm>
        </p:spPr>
        <p:txBody>
          <a:bodyPr>
            <a:normAutofit/>
          </a:bodyPr>
          <a:lstStyle/>
          <a:p>
            <a:pPr marL="0" indent="0">
              <a:buNone/>
            </a:pPr>
            <a:endParaRPr lang="en-IN" sz="1900" dirty="0">
              <a:latin typeface="Segoe UI" panose="020B0502040204020203" pitchFamily="34" charset="0"/>
              <a:cs typeface="Segoe UI" panose="020B0502040204020203" pitchFamily="34" charset="0"/>
            </a:endParaRPr>
          </a:p>
          <a:p>
            <a:pPr marL="0" indent="0">
              <a:buNone/>
            </a:pPr>
            <a:r>
              <a:rPr lang="en-IN" sz="1900" dirty="0">
                <a:latin typeface="Segoe UI" panose="020B0502040204020203" pitchFamily="34" charset="0"/>
                <a:cs typeface="Segoe UI" panose="020B0502040204020203" pitchFamily="34" charset="0"/>
              </a:rPr>
              <a:t> </a:t>
            </a:r>
          </a:p>
          <a:p>
            <a:pPr marL="0" indent="0">
              <a:buNone/>
            </a:pPr>
            <a:endParaRPr lang="en-IN" sz="1900" dirty="0">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3237BF62-66AC-4487-9662-8C50A2B30C70}"/>
              </a:ext>
            </a:extLst>
          </p:cNvPr>
          <p:cNvSpPr/>
          <p:nvPr/>
        </p:nvSpPr>
        <p:spPr>
          <a:xfrm>
            <a:off x="361950" y="220325"/>
            <a:ext cx="11220450" cy="6078587"/>
          </a:xfrm>
          <a:prstGeom prst="rect">
            <a:avLst/>
          </a:prstGeom>
        </p:spPr>
        <p:txBody>
          <a:bodyPr wrap="square">
            <a:spAutoFit/>
          </a:bodyPr>
          <a:lstStyle/>
          <a:p>
            <a:r>
              <a:rPr lang="en-US" sz="1900" b="1" dirty="0"/>
              <a:t>					</a:t>
            </a:r>
            <a:r>
              <a:rPr lang="en-US" sz="2400" b="1" dirty="0"/>
              <a:t>LTO file sections</a:t>
            </a:r>
          </a:p>
          <a:p>
            <a:endParaRPr lang="en-US" sz="1900" dirty="0"/>
          </a:p>
          <a:p>
            <a:r>
              <a:rPr lang="en-US" sz="1900" b="1" dirty="0"/>
              <a:t>1.Command line options (.gnu.</a:t>
            </a:r>
            <a:r>
              <a:rPr lang="en-US" sz="1900" b="1" dirty="0" err="1"/>
              <a:t>lto</a:t>
            </a:r>
            <a:r>
              <a:rPr lang="en-US" sz="1900" b="1" dirty="0"/>
              <a:t>_.opts)</a:t>
            </a:r>
          </a:p>
          <a:p>
            <a:r>
              <a:rPr lang="en-US" sz="1900" dirty="0"/>
              <a:t>This section contains the command line options used to generate the object files.</a:t>
            </a:r>
          </a:p>
          <a:p>
            <a:endParaRPr lang="en-US" sz="1900" dirty="0"/>
          </a:p>
          <a:p>
            <a:r>
              <a:rPr lang="en-US" sz="1900" b="1" dirty="0"/>
              <a:t>2.Symbol table (.gnu.</a:t>
            </a:r>
            <a:r>
              <a:rPr lang="en-US" sz="1900" b="1" dirty="0" err="1"/>
              <a:t>lto</a:t>
            </a:r>
            <a:r>
              <a:rPr lang="en-US" sz="1900" b="1" dirty="0"/>
              <a:t>_.</a:t>
            </a:r>
            <a:r>
              <a:rPr lang="en-US" sz="1900" b="1" dirty="0" err="1"/>
              <a:t>symtab</a:t>
            </a:r>
            <a:r>
              <a:rPr lang="en-US" sz="1900" b="1" dirty="0"/>
              <a:t>)</a:t>
            </a:r>
          </a:p>
          <a:p>
            <a:r>
              <a:rPr lang="en-US" sz="1900" dirty="0"/>
              <a:t>This table replaces the ELF symbol table for functions and variables represented in the LTO IL. Symbols used and exported by the optimized assembly code of “fat” objects might not match the ones used and exported by the intermediate code. This table is necessary because the intermediate code is less optimized and thus requires a separate symbol table.</a:t>
            </a:r>
          </a:p>
          <a:p>
            <a:endParaRPr lang="en-US" sz="1900" dirty="0"/>
          </a:p>
          <a:p>
            <a:r>
              <a:rPr lang="en-US" sz="1900" b="1" dirty="0"/>
              <a:t>3.Global declarations and types (.gnu.</a:t>
            </a:r>
            <a:r>
              <a:rPr lang="en-US" sz="1900" b="1" dirty="0" err="1"/>
              <a:t>lto</a:t>
            </a:r>
            <a:r>
              <a:rPr lang="en-US" sz="1900" b="1" dirty="0"/>
              <a:t>_.</a:t>
            </a:r>
            <a:r>
              <a:rPr lang="en-US" sz="1900" b="1" dirty="0" err="1"/>
              <a:t>decls</a:t>
            </a:r>
            <a:r>
              <a:rPr lang="en-US" sz="1900" b="1" dirty="0"/>
              <a:t>)</a:t>
            </a:r>
          </a:p>
          <a:p>
            <a:r>
              <a:rPr lang="en-US" sz="1900" dirty="0"/>
              <a:t>This section contains an intermediate language dump of all declarations and types required to represent the </a:t>
            </a:r>
            <a:r>
              <a:rPr lang="en-US" sz="1900" dirty="0" err="1"/>
              <a:t>callgraph</a:t>
            </a:r>
            <a:r>
              <a:rPr lang="en-US" sz="1900" dirty="0"/>
              <a:t>, static variables and top-level debug info.</a:t>
            </a:r>
          </a:p>
          <a:p>
            <a:endParaRPr lang="en-US" sz="1900" dirty="0"/>
          </a:p>
          <a:p>
            <a:r>
              <a:rPr lang="en-US" sz="2000" b="1" dirty="0"/>
              <a:t>4.The </a:t>
            </a:r>
            <a:r>
              <a:rPr lang="en-US" sz="2000" b="1" dirty="0" err="1"/>
              <a:t>callgraph</a:t>
            </a:r>
            <a:r>
              <a:rPr lang="en-US" sz="2000" b="1" dirty="0"/>
              <a:t> (.gnu.</a:t>
            </a:r>
            <a:r>
              <a:rPr lang="en-US" sz="2000" b="1" dirty="0" err="1"/>
              <a:t>lto</a:t>
            </a:r>
            <a:r>
              <a:rPr lang="en-US" sz="2000" b="1" dirty="0"/>
              <a:t>_.</a:t>
            </a:r>
            <a:r>
              <a:rPr lang="en-US" sz="2000" b="1" dirty="0" err="1"/>
              <a:t>cgraph</a:t>
            </a:r>
            <a:r>
              <a:rPr lang="en-US" sz="2000" b="1" dirty="0"/>
              <a:t>)</a:t>
            </a:r>
          </a:p>
          <a:p>
            <a:r>
              <a:rPr lang="en-US" sz="2000" dirty="0"/>
              <a:t>This section contains the basic data structure used by the GCC inter-procedural optimization infrastructure. This section stores an annotated multi-graph which represents the functions and call sites as well as the variables, aliases and top-level </a:t>
            </a:r>
            <a:r>
              <a:rPr lang="en-US" sz="2000" dirty="0" err="1"/>
              <a:t>asm</a:t>
            </a:r>
            <a:r>
              <a:rPr lang="en-US" sz="2000" dirty="0"/>
              <a:t> statements.</a:t>
            </a:r>
          </a:p>
          <a:p>
            <a:endParaRPr lang="en-US" sz="1900" dirty="0"/>
          </a:p>
        </p:txBody>
      </p:sp>
    </p:spTree>
    <p:extLst>
      <p:ext uri="{BB962C8B-B14F-4D97-AF65-F5344CB8AC3E}">
        <p14:creationId xmlns:p14="http://schemas.microsoft.com/office/powerpoint/2010/main" val="304659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500"/>
                                        <p:tgtEl>
                                          <p:spTgt spid="5">
                                            <p:txEl>
                                              <p:pRg st="1" end="1"/>
                                            </p:txEl>
                                          </p:spTgt>
                                        </p:tgtEl>
                                      </p:cBhvr>
                                    </p:animEffect>
                                    <p:anim calcmode="lin" valueType="num">
                                      <p:cBhvr>
                                        <p:cTn id="8" dur="1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chemeClr val="bg1"/>
            </a:gs>
            <a:gs pos="92000">
              <a:schemeClr val="accent4">
                <a:lumMod val="45000"/>
                <a:lumOff val="55000"/>
              </a:schemeClr>
            </a:gs>
            <a:gs pos="83000">
              <a:schemeClr val="accent4">
                <a:lumMod val="45000"/>
                <a:lumOff val="55000"/>
              </a:schemeClr>
            </a:gs>
            <a:gs pos="100000">
              <a:schemeClr val="accent4">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B654926-9247-4166-AF2E-5ACB438DC8FD}"/>
              </a:ext>
            </a:extLst>
          </p:cNvPr>
          <p:cNvSpPr>
            <a:spLocks noGrp="1"/>
          </p:cNvSpPr>
          <p:nvPr>
            <p:ph idx="1"/>
          </p:nvPr>
        </p:nvSpPr>
        <p:spPr>
          <a:xfrm>
            <a:off x="352425" y="457200"/>
            <a:ext cx="11477625" cy="6134100"/>
          </a:xfrm>
        </p:spPr>
        <p:txBody>
          <a:bodyPr>
            <a:normAutofit/>
          </a:bodyPr>
          <a:lstStyle/>
          <a:p>
            <a:pPr marL="0" indent="0">
              <a:buNone/>
            </a:pPr>
            <a:endParaRPr lang="en-IN" sz="1900" dirty="0">
              <a:latin typeface="Segoe UI" panose="020B0502040204020203" pitchFamily="34" charset="0"/>
              <a:cs typeface="Segoe UI" panose="020B0502040204020203" pitchFamily="34" charset="0"/>
            </a:endParaRPr>
          </a:p>
          <a:p>
            <a:pPr marL="0" indent="0">
              <a:buNone/>
            </a:pPr>
            <a:r>
              <a:rPr lang="en-IN" sz="1900" dirty="0">
                <a:latin typeface="Segoe UI" panose="020B0502040204020203" pitchFamily="34" charset="0"/>
                <a:cs typeface="Segoe UI" panose="020B0502040204020203" pitchFamily="34" charset="0"/>
              </a:rPr>
              <a:t> </a:t>
            </a:r>
          </a:p>
          <a:p>
            <a:pPr marL="0" indent="0">
              <a:buNone/>
            </a:pPr>
            <a:endParaRPr lang="en-IN" sz="1900" dirty="0">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BFE3169D-2A2C-4BC3-BE69-64C38FDC6051}"/>
              </a:ext>
            </a:extLst>
          </p:cNvPr>
          <p:cNvSpPr/>
          <p:nvPr/>
        </p:nvSpPr>
        <p:spPr>
          <a:xfrm>
            <a:off x="361950" y="751344"/>
            <a:ext cx="11260207" cy="3600986"/>
          </a:xfrm>
          <a:prstGeom prst="rect">
            <a:avLst/>
          </a:prstGeom>
        </p:spPr>
        <p:txBody>
          <a:bodyPr wrap="square">
            <a:spAutoFit/>
          </a:bodyPr>
          <a:lstStyle/>
          <a:p>
            <a:endParaRPr lang="en-US" sz="1900" dirty="0"/>
          </a:p>
          <a:p>
            <a:r>
              <a:rPr lang="en-US" sz="1900" b="1" dirty="0"/>
              <a:t>5.IPA references (.gnu.</a:t>
            </a:r>
            <a:r>
              <a:rPr lang="en-US" sz="1900" b="1" dirty="0" err="1"/>
              <a:t>lto</a:t>
            </a:r>
            <a:r>
              <a:rPr lang="en-US" sz="1900" b="1" dirty="0"/>
              <a:t>_.refs)</a:t>
            </a:r>
          </a:p>
          <a:p>
            <a:r>
              <a:rPr lang="en-US" sz="1900" dirty="0"/>
              <a:t>This section contains references between function and static variables</a:t>
            </a:r>
          </a:p>
          <a:p>
            <a:endParaRPr lang="en-US" sz="1900" dirty="0"/>
          </a:p>
          <a:p>
            <a:r>
              <a:rPr lang="en-US" sz="1900" b="1" dirty="0"/>
              <a:t>6.Function bodies (.gnu.</a:t>
            </a:r>
            <a:r>
              <a:rPr lang="en-US" sz="1900" b="1" dirty="0" err="1"/>
              <a:t>lto</a:t>
            </a:r>
            <a:r>
              <a:rPr lang="en-US" sz="1900" b="1" dirty="0"/>
              <a:t>_.</a:t>
            </a:r>
            <a:r>
              <a:rPr lang="en-US" sz="1900" b="1" dirty="0" err="1"/>
              <a:t>function_body</a:t>
            </a:r>
            <a:r>
              <a:rPr lang="en-US" sz="1900" b="1" dirty="0"/>
              <a:t>.&lt;name&gt;)</a:t>
            </a:r>
          </a:p>
          <a:p>
            <a:r>
              <a:rPr lang="en-US" sz="1900" dirty="0"/>
              <a:t>This section contains function bodies in the intermediate language representation. Every function body is in a separate section to allow copying of the section independently to different object files or reading the function on demand.</a:t>
            </a:r>
          </a:p>
          <a:p>
            <a:endParaRPr lang="en-US" sz="1900" dirty="0"/>
          </a:p>
          <a:p>
            <a:r>
              <a:rPr lang="en-US" sz="1900" b="1" dirty="0"/>
              <a:t>7.Static variable initializers (.gnu.</a:t>
            </a:r>
            <a:r>
              <a:rPr lang="en-US" sz="1900" b="1" dirty="0" err="1"/>
              <a:t>lto</a:t>
            </a:r>
            <a:r>
              <a:rPr lang="en-US" sz="1900" b="1" dirty="0"/>
              <a:t>_.vars)</a:t>
            </a:r>
          </a:p>
          <a:p>
            <a:r>
              <a:rPr lang="en-US" sz="1900" dirty="0"/>
              <a:t>This section contains all the symbols in the global variable pool. </a:t>
            </a:r>
          </a:p>
          <a:p>
            <a:endParaRPr lang="en-US" sz="1900" dirty="0"/>
          </a:p>
        </p:txBody>
      </p:sp>
    </p:spTree>
    <p:extLst>
      <p:ext uri="{BB962C8B-B14F-4D97-AF65-F5344CB8AC3E}">
        <p14:creationId xmlns:p14="http://schemas.microsoft.com/office/powerpoint/2010/main" val="294494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500"/>
                                        <p:tgtEl>
                                          <p:spTgt spid="5">
                                            <p:txEl>
                                              <p:pRg st="1" end="1"/>
                                            </p:txEl>
                                          </p:spTgt>
                                        </p:tgtEl>
                                      </p:cBhvr>
                                    </p:animEffect>
                                    <p:anim calcmode="lin" valueType="num">
                                      <p:cBhvr>
                                        <p:cTn id="8" dur="1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chemeClr val="bg1"/>
            </a:gs>
            <a:gs pos="92000">
              <a:schemeClr val="accent4">
                <a:lumMod val="45000"/>
                <a:lumOff val="55000"/>
              </a:schemeClr>
            </a:gs>
            <a:gs pos="83000">
              <a:schemeClr val="accent4">
                <a:lumMod val="45000"/>
                <a:lumOff val="55000"/>
              </a:schemeClr>
            </a:gs>
            <a:gs pos="100000">
              <a:schemeClr val="accent4">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B654926-9247-4166-AF2E-5ACB438DC8FD}"/>
              </a:ext>
            </a:extLst>
          </p:cNvPr>
          <p:cNvSpPr>
            <a:spLocks noGrp="1"/>
          </p:cNvSpPr>
          <p:nvPr>
            <p:ph idx="1"/>
          </p:nvPr>
        </p:nvSpPr>
        <p:spPr>
          <a:xfrm>
            <a:off x="352425" y="457200"/>
            <a:ext cx="11477625" cy="6134100"/>
          </a:xfrm>
        </p:spPr>
        <p:txBody>
          <a:bodyPr>
            <a:normAutofit/>
          </a:bodyPr>
          <a:lstStyle/>
          <a:p>
            <a:pPr marL="0" indent="0">
              <a:buNone/>
            </a:pPr>
            <a:endParaRPr lang="en-IN" sz="1900" dirty="0">
              <a:latin typeface="Segoe UI" panose="020B0502040204020203" pitchFamily="34" charset="0"/>
              <a:cs typeface="Segoe UI" panose="020B0502040204020203" pitchFamily="34" charset="0"/>
            </a:endParaRPr>
          </a:p>
          <a:p>
            <a:pPr marL="0" indent="0">
              <a:buNone/>
            </a:pPr>
            <a:r>
              <a:rPr lang="en-IN" sz="1900" dirty="0">
                <a:latin typeface="Segoe UI" panose="020B0502040204020203" pitchFamily="34" charset="0"/>
                <a:cs typeface="Segoe UI" panose="020B0502040204020203" pitchFamily="34" charset="0"/>
              </a:rPr>
              <a:t> </a:t>
            </a:r>
          </a:p>
          <a:p>
            <a:pPr marL="0" indent="0">
              <a:buNone/>
            </a:pPr>
            <a:endParaRPr lang="en-IN" sz="1900" dirty="0">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BFE3169D-2A2C-4BC3-BE69-64C38FDC6051}"/>
              </a:ext>
            </a:extLst>
          </p:cNvPr>
          <p:cNvSpPr/>
          <p:nvPr/>
        </p:nvSpPr>
        <p:spPr>
          <a:xfrm>
            <a:off x="361950" y="751344"/>
            <a:ext cx="11260207" cy="3985706"/>
          </a:xfrm>
          <a:prstGeom prst="rect">
            <a:avLst/>
          </a:prstGeom>
        </p:spPr>
        <p:txBody>
          <a:bodyPr wrap="square">
            <a:spAutoFit/>
          </a:bodyPr>
          <a:lstStyle/>
          <a:p>
            <a:r>
              <a:rPr lang="en-US" sz="2000" b="1" dirty="0"/>
              <a:t>				</a:t>
            </a:r>
            <a:r>
              <a:rPr lang="en-US" sz="2400" b="1" dirty="0"/>
              <a:t>LTO modes of operation</a:t>
            </a:r>
          </a:p>
          <a:p>
            <a:endParaRPr lang="en-US" sz="2000" b="1" dirty="0"/>
          </a:p>
          <a:p>
            <a:r>
              <a:rPr lang="en-US" sz="1900" b="1" dirty="0"/>
              <a:t>1.  WHOPR or partitioned mode:</a:t>
            </a:r>
          </a:p>
          <a:p>
            <a:pPr marL="342900" indent="-342900">
              <a:buFont typeface="Arial" panose="020B0604020202020204" pitchFamily="34" charset="0"/>
              <a:buChar char="•"/>
            </a:pPr>
            <a:r>
              <a:rPr lang="en-US" sz="1900" dirty="0"/>
              <a:t>WHOPR stands for </a:t>
            </a:r>
            <a:r>
              <a:rPr lang="en-US" sz="1900" dirty="0" err="1"/>
              <a:t>WHOle</a:t>
            </a:r>
            <a:r>
              <a:rPr lang="en-US" sz="1900" dirty="0"/>
              <a:t> Program </a:t>
            </a:r>
            <a:r>
              <a:rPr lang="en-US" sz="1900" dirty="0" err="1"/>
              <a:t>optimizeR</a:t>
            </a:r>
            <a:r>
              <a:rPr lang="en-US" sz="1900" dirty="0"/>
              <a:t>.</a:t>
            </a:r>
          </a:p>
          <a:p>
            <a:pPr marL="342900" indent="-342900">
              <a:buFont typeface="Arial" panose="020B0604020202020204" pitchFamily="34" charset="0"/>
              <a:buChar char="•"/>
            </a:pPr>
            <a:r>
              <a:rPr lang="en-US" sz="1900" dirty="0"/>
              <a:t>It partitions the aggregated </a:t>
            </a:r>
            <a:r>
              <a:rPr lang="en-US" sz="1900" dirty="0" err="1"/>
              <a:t>callgraph</a:t>
            </a:r>
            <a:r>
              <a:rPr lang="en-US" sz="1900" dirty="0"/>
              <a:t> from many different .o files and distributes the compilation of the sub-graphs to different CPUs.</a:t>
            </a:r>
          </a:p>
          <a:p>
            <a:pPr marL="342900" indent="-342900">
              <a:buFont typeface="Arial" panose="020B0604020202020204" pitchFamily="34" charset="0"/>
              <a:buChar char="•"/>
            </a:pPr>
            <a:r>
              <a:rPr lang="en-US" sz="1900" dirty="0"/>
              <a:t>It is designed to utilize multiple CPUs and/or a distributed compilation environment to quickly link large applications.</a:t>
            </a:r>
          </a:p>
          <a:p>
            <a:endParaRPr lang="en-US" sz="1900" dirty="0"/>
          </a:p>
          <a:p>
            <a:endParaRPr lang="en-US" sz="1900" dirty="0"/>
          </a:p>
          <a:p>
            <a:r>
              <a:rPr lang="en-US" sz="1900" b="1" dirty="0"/>
              <a:t>2.  LTO mode or non-partitioned mode:</a:t>
            </a:r>
          </a:p>
          <a:p>
            <a:pPr marL="342900" indent="-342900">
              <a:buFont typeface="Arial" panose="020B0604020202020204" pitchFamily="34" charset="0"/>
              <a:buChar char="•"/>
            </a:pPr>
            <a:r>
              <a:rPr lang="en-US" sz="1900" dirty="0"/>
              <a:t>In this mode, the whole program is read into the compiler at link-time and optimized in a similar way as if it were a single source-level compilation unit.</a:t>
            </a:r>
          </a:p>
        </p:txBody>
      </p:sp>
    </p:spTree>
    <p:extLst>
      <p:ext uri="{BB962C8B-B14F-4D97-AF65-F5344CB8AC3E}">
        <p14:creationId xmlns:p14="http://schemas.microsoft.com/office/powerpoint/2010/main" val="94946357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500"/>
                                        <p:tgtEl>
                                          <p:spTgt spid="5">
                                            <p:txEl>
                                              <p:pRg st="1" end="1"/>
                                            </p:txEl>
                                          </p:spTgt>
                                        </p:tgtEl>
                                      </p:cBhvr>
                                    </p:animEffect>
                                    <p:anim calcmode="lin" valueType="num">
                                      <p:cBhvr>
                                        <p:cTn id="8" dur="1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chemeClr val="bg1"/>
            </a:gs>
            <a:gs pos="92000">
              <a:schemeClr val="accent4">
                <a:lumMod val="45000"/>
                <a:lumOff val="55000"/>
              </a:schemeClr>
            </a:gs>
            <a:gs pos="83000">
              <a:schemeClr val="accent4">
                <a:lumMod val="45000"/>
                <a:lumOff val="55000"/>
              </a:schemeClr>
            </a:gs>
            <a:gs pos="100000">
              <a:schemeClr val="accent4">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B654926-9247-4166-AF2E-5ACB438DC8FD}"/>
              </a:ext>
            </a:extLst>
          </p:cNvPr>
          <p:cNvSpPr>
            <a:spLocks noGrp="1"/>
          </p:cNvSpPr>
          <p:nvPr>
            <p:ph idx="1"/>
          </p:nvPr>
        </p:nvSpPr>
        <p:spPr>
          <a:xfrm>
            <a:off x="352425" y="457200"/>
            <a:ext cx="11477625" cy="6134100"/>
          </a:xfrm>
        </p:spPr>
        <p:txBody>
          <a:bodyPr>
            <a:normAutofit fontScale="85000" lnSpcReduction="20000"/>
          </a:bodyPr>
          <a:lstStyle/>
          <a:p>
            <a:pPr marL="0" indent="0">
              <a:buNone/>
            </a:pPr>
            <a:r>
              <a:rPr lang="en-US" sz="2000" dirty="0"/>
              <a:t>			</a:t>
            </a:r>
            <a:r>
              <a:rPr lang="en-US" sz="2600" b="1" dirty="0"/>
              <a:t>Partitioned LTO (aka WHOPR Mode of LTO)</a:t>
            </a:r>
            <a:r>
              <a:rPr lang="en-US" sz="2000" dirty="0"/>
              <a:t> </a:t>
            </a:r>
          </a:p>
          <a:p>
            <a:pPr marL="0" indent="0">
              <a:buNone/>
            </a:pPr>
            <a:endParaRPr lang="en-US" sz="2000" dirty="0"/>
          </a:p>
          <a:p>
            <a:pPr marL="0" indent="0">
              <a:buNone/>
            </a:pPr>
            <a:r>
              <a:rPr lang="en-US" sz="2000" dirty="0"/>
              <a:t>• Three steps </a:t>
            </a:r>
          </a:p>
          <a:p>
            <a:pPr marL="0" indent="0">
              <a:buNone/>
            </a:pPr>
            <a:endParaRPr lang="en-US" sz="2000" dirty="0"/>
          </a:p>
          <a:p>
            <a:pPr marL="0" indent="0">
              <a:buNone/>
            </a:pPr>
            <a:r>
              <a:rPr lang="en-US" sz="2000" dirty="0"/>
              <a:t>◮ LGEN: Potentially Parallel</a:t>
            </a:r>
          </a:p>
          <a:p>
            <a:pPr marL="0" indent="0">
              <a:buNone/>
            </a:pPr>
            <a:r>
              <a:rPr lang="en-US" sz="2000" dirty="0"/>
              <a:t>	− generation of summary information </a:t>
            </a:r>
          </a:p>
          <a:p>
            <a:pPr marL="0" indent="0">
              <a:buNone/>
            </a:pPr>
            <a:r>
              <a:rPr lang="en-US" sz="2000" dirty="0"/>
              <a:t>	− generation of translation unit information </a:t>
            </a:r>
          </a:p>
          <a:p>
            <a:pPr marL="0" indent="0">
              <a:buNone/>
            </a:pPr>
            <a:r>
              <a:rPr lang="en-US" sz="2000" dirty="0"/>
              <a:t>◮ WPA: Whole Program Analysis Sequential </a:t>
            </a:r>
          </a:p>
          <a:p>
            <a:pPr marL="0" indent="0">
              <a:buNone/>
            </a:pPr>
            <a:r>
              <a:rPr lang="en-US" sz="2000" dirty="0"/>
              <a:t>	− Reads the call graph and not function bodies </a:t>
            </a:r>
          </a:p>
          <a:p>
            <a:pPr marL="0" indent="0">
              <a:buNone/>
            </a:pPr>
            <a:r>
              <a:rPr lang="en-US" sz="2000" dirty="0"/>
              <a:t>	− Summary information for each function </a:t>
            </a:r>
          </a:p>
          <a:p>
            <a:pPr marL="0" indent="0">
              <a:buNone/>
            </a:pPr>
            <a:r>
              <a:rPr lang="en-US" sz="2000" dirty="0"/>
              <a:t>◮ LTRANS: Local Transformations Potentially Parallel </a:t>
            </a:r>
          </a:p>
          <a:p>
            <a:pPr marL="0" indent="0">
              <a:buNone/>
            </a:pPr>
            <a:endParaRPr lang="en-US" sz="2000" dirty="0">
              <a:latin typeface="Segoe UI" panose="020B0502040204020203" pitchFamily="34" charset="0"/>
              <a:cs typeface="Segoe UI" panose="020B0502040204020203" pitchFamily="34" charset="0"/>
            </a:endParaRPr>
          </a:p>
          <a:p>
            <a:pPr marL="0" indent="0">
              <a:buNone/>
            </a:pPr>
            <a:r>
              <a:rPr lang="en-US" sz="1900" b="1" dirty="0">
                <a:cs typeface="Segoe UI" panose="020B0502040204020203" pitchFamily="34" charset="0"/>
              </a:rPr>
              <a:t>-</a:t>
            </a:r>
            <a:r>
              <a:rPr lang="en-US" sz="1900" b="1" dirty="0" err="1">
                <a:cs typeface="Segoe UI" panose="020B0502040204020203" pitchFamily="34" charset="0"/>
              </a:rPr>
              <a:t>fwpa</a:t>
            </a:r>
            <a:endParaRPr lang="en-US" sz="1900" b="1" dirty="0">
              <a:cs typeface="Segoe UI" panose="020B0502040204020203" pitchFamily="34" charset="0"/>
            </a:endParaRPr>
          </a:p>
          <a:p>
            <a:pPr marL="0" indent="0">
              <a:buNone/>
            </a:pPr>
            <a:r>
              <a:rPr lang="en-US" sz="1900" dirty="0">
                <a:cs typeface="Segoe UI" panose="020B0502040204020203" pitchFamily="34" charset="0"/>
              </a:rPr>
              <a:t> This option runs the serial part of the link-time optimizer performing the inter-procedural propagation (WPA mode). The compiler reads in summary information from all inputs and performs an analysis based on summary information only. It generates object files for subsequent runs of the link-time optimizer where individual object files are optimized using both summary information from the WPA mode and the actual function bodies. It then drives the LTRANS phase.</a:t>
            </a:r>
          </a:p>
          <a:p>
            <a:pPr marL="0" indent="0">
              <a:buNone/>
            </a:pPr>
            <a:r>
              <a:rPr lang="en-US" sz="1900" b="1" dirty="0">
                <a:cs typeface="Segoe UI" panose="020B0502040204020203" pitchFamily="34" charset="0"/>
              </a:rPr>
              <a:t>-</a:t>
            </a:r>
            <a:r>
              <a:rPr lang="en-US" sz="1900" b="1" dirty="0" err="1">
                <a:cs typeface="Segoe UI" panose="020B0502040204020203" pitchFamily="34" charset="0"/>
              </a:rPr>
              <a:t>fltrans</a:t>
            </a:r>
            <a:endParaRPr lang="en-US" sz="1900" b="1" dirty="0">
              <a:cs typeface="Segoe UI" panose="020B0502040204020203" pitchFamily="34" charset="0"/>
            </a:endParaRPr>
          </a:p>
          <a:p>
            <a:pPr marL="0" indent="0">
              <a:buNone/>
            </a:pPr>
            <a:r>
              <a:rPr lang="en-US" sz="1900" dirty="0">
                <a:cs typeface="Segoe UI" panose="020B0502040204020203" pitchFamily="34" charset="0"/>
              </a:rPr>
              <a:t> This option runs the link-time optimizer in the local-transformation (LTRANS) mode, which reads in output from a previous run of the LTO in WPA mode. In the LTRANS mode, LTO optimizes an object and produces the final assembly.</a:t>
            </a:r>
            <a:endParaRPr lang="en-IN" sz="1900" dirty="0">
              <a:cs typeface="Segoe UI" panose="020B0502040204020203" pitchFamily="34" charset="0"/>
            </a:endParaRPr>
          </a:p>
          <a:p>
            <a:pPr marL="0" indent="0">
              <a:buNone/>
            </a:pPr>
            <a:r>
              <a:rPr lang="en-IN" sz="1900" dirty="0">
                <a:cs typeface="Segoe UI" panose="020B0502040204020203" pitchFamily="34" charset="0"/>
              </a:rPr>
              <a:t> </a:t>
            </a:r>
          </a:p>
          <a:p>
            <a:pPr marL="0" indent="0">
              <a:buNone/>
            </a:pPr>
            <a:endParaRPr lang="en-IN" sz="19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DF682D3F-19BB-422D-B4F7-A04F73C74E10}"/>
              </a:ext>
            </a:extLst>
          </p:cNvPr>
          <p:cNvPicPr>
            <a:picLocks noChangeAspect="1"/>
          </p:cNvPicPr>
          <p:nvPr/>
        </p:nvPicPr>
        <p:blipFill>
          <a:blip r:embed="rId2"/>
          <a:stretch>
            <a:fillRect/>
          </a:stretch>
        </p:blipFill>
        <p:spPr>
          <a:xfrm>
            <a:off x="5969483" y="742122"/>
            <a:ext cx="5352636" cy="3598586"/>
          </a:xfrm>
          <a:prstGeom prst="rect">
            <a:avLst/>
          </a:prstGeom>
        </p:spPr>
      </p:pic>
    </p:spTree>
    <p:extLst>
      <p:ext uri="{BB962C8B-B14F-4D97-AF65-F5344CB8AC3E}">
        <p14:creationId xmlns:p14="http://schemas.microsoft.com/office/powerpoint/2010/main" val="193123397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500"/>
                                        <p:tgtEl>
                                          <p:spTgt spid="5">
                                            <p:txEl>
                                              <p:pRg st="0" end="0"/>
                                            </p:txEl>
                                          </p:spTgt>
                                        </p:tgtEl>
                                      </p:cBhvr>
                                    </p:animEffect>
                                    <p:anim calcmode="lin" valueType="num">
                                      <p:cBhvr>
                                        <p:cTn id="8" dur="1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grpId="0" nodeType="after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1500"/>
                                        <p:tgtEl>
                                          <p:spTgt spid="5">
                                            <p:txEl>
                                              <p:pRg st="2" end="2"/>
                                            </p:txEl>
                                          </p:spTgt>
                                        </p:tgtEl>
                                      </p:cBhvr>
                                    </p:animEffect>
                                    <p:anim calcmode="lin" valueType="num">
                                      <p:cBhvr>
                                        <p:cTn id="14" dur="1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5" dur="1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42" presetClass="entr" presetSubtype="0" fill="hold" grpId="0"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1500"/>
                                        <p:tgtEl>
                                          <p:spTgt spid="5">
                                            <p:txEl>
                                              <p:pRg st="4" end="4"/>
                                            </p:txEl>
                                          </p:spTgt>
                                        </p:tgtEl>
                                      </p:cBhvr>
                                    </p:animEffect>
                                    <p:anim calcmode="lin" valueType="num">
                                      <p:cBhvr>
                                        <p:cTn id="20" dur="1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1" dur="1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22" fill="hold">
                            <p:stCondLst>
                              <p:cond delay="4500"/>
                            </p:stCondLst>
                            <p:childTnLst>
                              <p:par>
                                <p:cTn id="23" presetID="42" presetClass="entr" presetSubtype="0" fill="hold" grpId="0" nodeType="after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1500"/>
                                        <p:tgtEl>
                                          <p:spTgt spid="5">
                                            <p:txEl>
                                              <p:pRg st="5" end="5"/>
                                            </p:txEl>
                                          </p:spTgt>
                                        </p:tgtEl>
                                      </p:cBhvr>
                                    </p:animEffect>
                                    <p:anim calcmode="lin" valueType="num">
                                      <p:cBhvr>
                                        <p:cTn id="26" dur="1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7" dur="15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28" fill="hold">
                            <p:stCondLst>
                              <p:cond delay="6000"/>
                            </p:stCondLst>
                            <p:childTnLst>
                              <p:par>
                                <p:cTn id="29" presetID="42" presetClass="entr" presetSubtype="0" fill="hold" grpId="0"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1500"/>
                                        <p:tgtEl>
                                          <p:spTgt spid="5">
                                            <p:txEl>
                                              <p:pRg st="6" end="6"/>
                                            </p:txEl>
                                          </p:spTgt>
                                        </p:tgtEl>
                                      </p:cBhvr>
                                    </p:animEffect>
                                    <p:anim calcmode="lin" valueType="num">
                                      <p:cBhvr>
                                        <p:cTn id="32" dur="1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3" dur="15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par>
                          <p:cTn id="34" fill="hold">
                            <p:stCondLst>
                              <p:cond delay="7500"/>
                            </p:stCondLst>
                            <p:childTnLst>
                              <p:par>
                                <p:cTn id="35" presetID="42" presetClass="entr" presetSubtype="0" fill="hold" grpId="0" nodeType="after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1500"/>
                                        <p:tgtEl>
                                          <p:spTgt spid="5">
                                            <p:txEl>
                                              <p:pRg st="7" end="7"/>
                                            </p:txEl>
                                          </p:spTgt>
                                        </p:tgtEl>
                                      </p:cBhvr>
                                    </p:animEffect>
                                    <p:anim calcmode="lin" valueType="num">
                                      <p:cBhvr>
                                        <p:cTn id="38" dur="15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9" dur="15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par>
                          <p:cTn id="40" fill="hold">
                            <p:stCondLst>
                              <p:cond delay="9000"/>
                            </p:stCondLst>
                            <p:childTnLst>
                              <p:par>
                                <p:cTn id="41" presetID="42" presetClass="entr" presetSubtype="0" fill="hold" grpId="0" nodeType="after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Effect transition="in" filter="fade">
                                      <p:cBhvr>
                                        <p:cTn id="43" dur="1500"/>
                                        <p:tgtEl>
                                          <p:spTgt spid="5">
                                            <p:txEl>
                                              <p:pRg st="8" end="8"/>
                                            </p:txEl>
                                          </p:spTgt>
                                        </p:tgtEl>
                                      </p:cBhvr>
                                    </p:animEffect>
                                    <p:anim calcmode="lin" valueType="num">
                                      <p:cBhvr>
                                        <p:cTn id="44" dur="15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5" dur="15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par>
                          <p:cTn id="46" fill="hold">
                            <p:stCondLst>
                              <p:cond delay="10500"/>
                            </p:stCondLst>
                            <p:childTnLst>
                              <p:par>
                                <p:cTn id="47" presetID="42" presetClass="entr" presetSubtype="0" fill="hold" grpId="0" nodeType="after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Effect transition="in" filter="fade">
                                      <p:cBhvr>
                                        <p:cTn id="49" dur="1500"/>
                                        <p:tgtEl>
                                          <p:spTgt spid="5">
                                            <p:txEl>
                                              <p:pRg st="9" end="9"/>
                                            </p:txEl>
                                          </p:spTgt>
                                        </p:tgtEl>
                                      </p:cBhvr>
                                    </p:animEffect>
                                    <p:anim calcmode="lin" valueType="num">
                                      <p:cBhvr>
                                        <p:cTn id="50" dur="15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1" dur="15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par>
                          <p:cTn id="52" fill="hold">
                            <p:stCondLst>
                              <p:cond delay="12000"/>
                            </p:stCondLst>
                            <p:childTnLst>
                              <p:par>
                                <p:cTn id="53" presetID="42" presetClass="entr" presetSubtype="0" fill="hold" grpId="0" nodeType="after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Effect transition="in" filter="fade">
                                      <p:cBhvr>
                                        <p:cTn id="55" dur="1500"/>
                                        <p:tgtEl>
                                          <p:spTgt spid="5">
                                            <p:txEl>
                                              <p:pRg st="10" end="10"/>
                                            </p:txEl>
                                          </p:spTgt>
                                        </p:tgtEl>
                                      </p:cBhvr>
                                    </p:animEffect>
                                    <p:anim calcmode="lin" valueType="num">
                                      <p:cBhvr>
                                        <p:cTn id="56" dur="15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57" dur="15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5">
                                            <p:txEl>
                                              <p:pRg st="12" end="12"/>
                                            </p:txEl>
                                          </p:spTgt>
                                        </p:tgtEl>
                                        <p:attrNameLst>
                                          <p:attrName>style.visibility</p:attrName>
                                        </p:attrNameLst>
                                      </p:cBhvr>
                                      <p:to>
                                        <p:strVal val="visible"/>
                                      </p:to>
                                    </p:set>
                                    <p:animEffect transition="in" filter="fade">
                                      <p:cBhvr>
                                        <p:cTn id="62" dur="1500"/>
                                        <p:tgtEl>
                                          <p:spTgt spid="5">
                                            <p:txEl>
                                              <p:pRg st="12" end="12"/>
                                            </p:txEl>
                                          </p:spTgt>
                                        </p:tgtEl>
                                      </p:cBhvr>
                                    </p:animEffect>
                                    <p:anim calcmode="lin" valueType="num">
                                      <p:cBhvr>
                                        <p:cTn id="63" dur="15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64" dur="15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5">
                                            <p:txEl>
                                              <p:pRg st="13" end="13"/>
                                            </p:txEl>
                                          </p:spTgt>
                                        </p:tgtEl>
                                        <p:attrNameLst>
                                          <p:attrName>style.visibility</p:attrName>
                                        </p:attrNameLst>
                                      </p:cBhvr>
                                      <p:to>
                                        <p:strVal val="visible"/>
                                      </p:to>
                                    </p:set>
                                    <p:animEffect transition="in" filter="fade">
                                      <p:cBhvr>
                                        <p:cTn id="69" dur="1500"/>
                                        <p:tgtEl>
                                          <p:spTgt spid="5">
                                            <p:txEl>
                                              <p:pRg st="13" end="13"/>
                                            </p:txEl>
                                          </p:spTgt>
                                        </p:tgtEl>
                                      </p:cBhvr>
                                    </p:animEffect>
                                    <p:anim calcmode="lin" valueType="num">
                                      <p:cBhvr>
                                        <p:cTn id="70" dur="15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71" dur="1500" fill="hold"/>
                                        <p:tgtEl>
                                          <p:spTgt spid="5">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5">
                                            <p:txEl>
                                              <p:pRg st="14" end="14"/>
                                            </p:txEl>
                                          </p:spTgt>
                                        </p:tgtEl>
                                        <p:attrNameLst>
                                          <p:attrName>style.visibility</p:attrName>
                                        </p:attrNameLst>
                                      </p:cBhvr>
                                      <p:to>
                                        <p:strVal val="visible"/>
                                      </p:to>
                                    </p:set>
                                    <p:animEffect transition="in" filter="fade">
                                      <p:cBhvr>
                                        <p:cTn id="76" dur="1500"/>
                                        <p:tgtEl>
                                          <p:spTgt spid="5">
                                            <p:txEl>
                                              <p:pRg st="14" end="14"/>
                                            </p:txEl>
                                          </p:spTgt>
                                        </p:tgtEl>
                                      </p:cBhvr>
                                    </p:animEffect>
                                    <p:anim calcmode="lin" valueType="num">
                                      <p:cBhvr>
                                        <p:cTn id="77" dur="15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78" dur="1500" fill="hold"/>
                                        <p:tgtEl>
                                          <p:spTgt spid="5">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5">
                                            <p:txEl>
                                              <p:pRg st="15" end="15"/>
                                            </p:txEl>
                                          </p:spTgt>
                                        </p:tgtEl>
                                        <p:attrNameLst>
                                          <p:attrName>style.visibility</p:attrName>
                                        </p:attrNameLst>
                                      </p:cBhvr>
                                      <p:to>
                                        <p:strVal val="visible"/>
                                      </p:to>
                                    </p:set>
                                    <p:animEffect transition="in" filter="fade">
                                      <p:cBhvr>
                                        <p:cTn id="83" dur="1500"/>
                                        <p:tgtEl>
                                          <p:spTgt spid="5">
                                            <p:txEl>
                                              <p:pRg st="15" end="15"/>
                                            </p:txEl>
                                          </p:spTgt>
                                        </p:tgtEl>
                                      </p:cBhvr>
                                    </p:animEffect>
                                    <p:anim calcmode="lin" valueType="num">
                                      <p:cBhvr>
                                        <p:cTn id="84" dur="1500" fill="hold"/>
                                        <p:tgtEl>
                                          <p:spTgt spid="5">
                                            <p:txEl>
                                              <p:pRg st="15" end="15"/>
                                            </p:txEl>
                                          </p:spTgt>
                                        </p:tgtEl>
                                        <p:attrNameLst>
                                          <p:attrName>ppt_x</p:attrName>
                                        </p:attrNameLst>
                                      </p:cBhvr>
                                      <p:tavLst>
                                        <p:tav tm="0">
                                          <p:val>
                                            <p:strVal val="#ppt_x"/>
                                          </p:val>
                                        </p:tav>
                                        <p:tav tm="100000">
                                          <p:val>
                                            <p:strVal val="#ppt_x"/>
                                          </p:val>
                                        </p:tav>
                                      </p:tavLst>
                                    </p:anim>
                                    <p:anim calcmode="lin" valueType="num">
                                      <p:cBhvr>
                                        <p:cTn id="85" dur="1500" fill="hold"/>
                                        <p:tgtEl>
                                          <p:spTgt spid="5">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5">
                                            <p:txEl>
                                              <p:pRg st="16" end="16"/>
                                            </p:txEl>
                                          </p:spTgt>
                                        </p:tgtEl>
                                        <p:attrNameLst>
                                          <p:attrName>style.visibility</p:attrName>
                                        </p:attrNameLst>
                                      </p:cBhvr>
                                      <p:to>
                                        <p:strVal val="visible"/>
                                      </p:to>
                                    </p:set>
                                    <p:animEffect transition="in" filter="fade">
                                      <p:cBhvr>
                                        <p:cTn id="90" dur="1500"/>
                                        <p:tgtEl>
                                          <p:spTgt spid="5">
                                            <p:txEl>
                                              <p:pRg st="16" end="16"/>
                                            </p:txEl>
                                          </p:spTgt>
                                        </p:tgtEl>
                                      </p:cBhvr>
                                    </p:animEffect>
                                    <p:anim calcmode="lin" valueType="num">
                                      <p:cBhvr>
                                        <p:cTn id="91" dur="1500" fill="hold"/>
                                        <p:tgtEl>
                                          <p:spTgt spid="5">
                                            <p:txEl>
                                              <p:pRg st="16" end="16"/>
                                            </p:txEl>
                                          </p:spTgt>
                                        </p:tgtEl>
                                        <p:attrNameLst>
                                          <p:attrName>ppt_x</p:attrName>
                                        </p:attrNameLst>
                                      </p:cBhvr>
                                      <p:tavLst>
                                        <p:tav tm="0">
                                          <p:val>
                                            <p:strVal val="#ppt_x"/>
                                          </p:val>
                                        </p:tav>
                                        <p:tav tm="100000">
                                          <p:val>
                                            <p:strVal val="#ppt_x"/>
                                          </p:val>
                                        </p:tav>
                                      </p:tavLst>
                                    </p:anim>
                                    <p:anim calcmode="lin" valueType="num">
                                      <p:cBhvr>
                                        <p:cTn id="92" dur="1500" fill="hold"/>
                                        <p:tgtEl>
                                          <p:spTgt spid="5">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chemeClr val="bg1"/>
            </a:gs>
            <a:gs pos="92000">
              <a:schemeClr val="accent4">
                <a:lumMod val="45000"/>
                <a:lumOff val="55000"/>
              </a:schemeClr>
            </a:gs>
            <a:gs pos="83000">
              <a:schemeClr val="accent4">
                <a:lumMod val="45000"/>
                <a:lumOff val="55000"/>
              </a:schemeClr>
            </a:gs>
            <a:gs pos="100000">
              <a:schemeClr val="accent4">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B654926-9247-4166-AF2E-5ACB438DC8FD}"/>
              </a:ext>
            </a:extLst>
          </p:cNvPr>
          <p:cNvSpPr>
            <a:spLocks noGrp="1"/>
          </p:cNvSpPr>
          <p:nvPr>
            <p:ph idx="1"/>
          </p:nvPr>
        </p:nvSpPr>
        <p:spPr>
          <a:xfrm>
            <a:off x="352425" y="457200"/>
            <a:ext cx="11477625" cy="6134100"/>
          </a:xfrm>
        </p:spPr>
        <p:txBody>
          <a:bodyPr>
            <a:normAutofit/>
          </a:bodyPr>
          <a:lstStyle/>
          <a:p>
            <a:pPr marL="0" indent="0">
              <a:buNone/>
            </a:pPr>
            <a:endParaRPr lang="en-IN" sz="1900" dirty="0">
              <a:latin typeface="Segoe UI" panose="020B0502040204020203" pitchFamily="34" charset="0"/>
              <a:cs typeface="Segoe UI" panose="020B0502040204020203" pitchFamily="34" charset="0"/>
            </a:endParaRPr>
          </a:p>
          <a:p>
            <a:pPr marL="0" indent="0">
              <a:buNone/>
            </a:pPr>
            <a:r>
              <a:rPr lang="en-IN" sz="1900" dirty="0">
                <a:latin typeface="Segoe UI" panose="020B0502040204020203" pitchFamily="34" charset="0"/>
                <a:cs typeface="Segoe UI" panose="020B0502040204020203" pitchFamily="34" charset="0"/>
              </a:rPr>
              <a:t> </a:t>
            </a:r>
          </a:p>
          <a:p>
            <a:pPr marL="0" indent="0">
              <a:buNone/>
            </a:pPr>
            <a:endParaRPr lang="en-IN" sz="19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220F2892-CC66-44B0-88B4-E39DDE5F5A65}"/>
              </a:ext>
            </a:extLst>
          </p:cNvPr>
          <p:cNvPicPr>
            <a:picLocks noChangeAspect="1"/>
          </p:cNvPicPr>
          <p:nvPr/>
        </p:nvPicPr>
        <p:blipFill>
          <a:blip r:embed="rId2"/>
          <a:stretch>
            <a:fillRect/>
          </a:stretch>
        </p:blipFill>
        <p:spPr>
          <a:xfrm>
            <a:off x="1" y="0"/>
            <a:ext cx="12139612" cy="6858000"/>
          </a:xfrm>
          <a:prstGeom prst="rect">
            <a:avLst/>
          </a:prstGeom>
        </p:spPr>
      </p:pic>
    </p:spTree>
    <p:extLst>
      <p:ext uri="{BB962C8B-B14F-4D97-AF65-F5344CB8AC3E}">
        <p14:creationId xmlns:p14="http://schemas.microsoft.com/office/powerpoint/2010/main" val="282264661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500"/>
                                        <p:tgtEl>
                                          <p:spTgt spid="5">
                                            <p:txEl>
                                              <p:pRg st="1" end="1"/>
                                            </p:txEl>
                                          </p:spTgt>
                                        </p:tgtEl>
                                      </p:cBhvr>
                                    </p:animEffect>
                                    <p:anim calcmode="lin" valueType="num">
                                      <p:cBhvr>
                                        <p:cTn id="8" dur="1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chemeClr val="bg1"/>
            </a:gs>
            <a:gs pos="92000">
              <a:schemeClr val="accent4">
                <a:lumMod val="45000"/>
                <a:lumOff val="55000"/>
              </a:schemeClr>
            </a:gs>
            <a:gs pos="83000">
              <a:schemeClr val="accent4">
                <a:lumMod val="45000"/>
                <a:lumOff val="55000"/>
              </a:schemeClr>
            </a:gs>
            <a:gs pos="100000">
              <a:schemeClr val="accent4">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B654926-9247-4166-AF2E-5ACB438DC8FD}"/>
              </a:ext>
            </a:extLst>
          </p:cNvPr>
          <p:cNvSpPr>
            <a:spLocks noGrp="1"/>
          </p:cNvSpPr>
          <p:nvPr>
            <p:ph idx="1"/>
          </p:nvPr>
        </p:nvSpPr>
        <p:spPr>
          <a:xfrm>
            <a:off x="352425" y="457200"/>
            <a:ext cx="11477625" cy="6134100"/>
          </a:xfrm>
        </p:spPr>
        <p:txBody>
          <a:bodyPr>
            <a:normAutofit/>
          </a:bodyPr>
          <a:lstStyle/>
          <a:p>
            <a:pPr marL="0" indent="0">
              <a:buNone/>
            </a:pPr>
            <a:endParaRPr lang="en-IN" sz="1900" dirty="0">
              <a:latin typeface="Segoe UI" panose="020B0502040204020203" pitchFamily="34" charset="0"/>
              <a:cs typeface="Segoe UI" panose="020B0502040204020203" pitchFamily="34" charset="0"/>
            </a:endParaRPr>
          </a:p>
          <a:p>
            <a:pPr marL="0" indent="0">
              <a:buNone/>
            </a:pPr>
            <a:r>
              <a:rPr lang="en-IN" sz="1900" dirty="0">
                <a:latin typeface="Segoe UI" panose="020B0502040204020203" pitchFamily="34" charset="0"/>
                <a:cs typeface="Segoe UI" panose="020B0502040204020203" pitchFamily="34" charset="0"/>
              </a:rPr>
              <a:t> </a:t>
            </a:r>
          </a:p>
          <a:p>
            <a:pPr marL="0" indent="0">
              <a:buNone/>
            </a:pPr>
            <a:endParaRPr lang="en-IN" sz="1900" dirty="0">
              <a:latin typeface="Segoe UI" panose="020B0502040204020203" pitchFamily="34" charset="0"/>
              <a:cs typeface="Segoe UI" panose="020B0502040204020203" pitchFamily="34" charset="0"/>
            </a:endParaRPr>
          </a:p>
          <a:p>
            <a:pPr marL="0" indent="0">
              <a:buNone/>
            </a:pPr>
            <a:endParaRPr lang="en-IN" sz="1900" dirty="0">
              <a:latin typeface="Segoe UI" panose="020B0502040204020203" pitchFamily="34" charset="0"/>
              <a:cs typeface="Segoe UI" panose="020B0502040204020203" pitchFamily="34" charset="0"/>
            </a:endParaRPr>
          </a:p>
          <a:p>
            <a:pPr marL="0" indent="0">
              <a:buNone/>
            </a:pPr>
            <a:endParaRPr lang="en-IN" sz="1900" dirty="0">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FF4874A3-62C5-4324-A848-1AC25EA97A35}"/>
              </a:ext>
            </a:extLst>
          </p:cNvPr>
          <p:cNvSpPr/>
          <p:nvPr/>
        </p:nvSpPr>
        <p:spPr>
          <a:xfrm>
            <a:off x="596347" y="715762"/>
            <a:ext cx="9872869" cy="3600986"/>
          </a:xfrm>
          <a:prstGeom prst="rect">
            <a:avLst/>
          </a:prstGeom>
        </p:spPr>
        <p:txBody>
          <a:bodyPr wrap="square">
            <a:spAutoFit/>
          </a:bodyPr>
          <a:lstStyle/>
          <a:p>
            <a:r>
              <a:rPr lang="en-US" dirty="0"/>
              <a:t>				</a:t>
            </a:r>
            <a:r>
              <a:rPr lang="en-US" sz="2400" b="1" dirty="0"/>
              <a:t>Non-Partitioned LTO</a:t>
            </a:r>
          </a:p>
          <a:p>
            <a:endParaRPr lang="en-US" sz="2400" b="1" dirty="0"/>
          </a:p>
          <a:p>
            <a:r>
              <a:rPr lang="en-US" dirty="0"/>
              <a:t>• Two steps </a:t>
            </a:r>
          </a:p>
          <a:p>
            <a:r>
              <a:rPr lang="en-US" dirty="0"/>
              <a:t>◮ LGEN: </a:t>
            </a:r>
          </a:p>
          <a:p>
            <a:r>
              <a:rPr lang="en-US" dirty="0"/>
              <a:t>	− generation of translation unit information </a:t>
            </a:r>
          </a:p>
          <a:p>
            <a:r>
              <a:rPr lang="en-US" dirty="0"/>
              <a:t>	− no summary </a:t>
            </a:r>
          </a:p>
          <a:p>
            <a:r>
              <a:rPr lang="en-US" dirty="0"/>
              <a:t>◮ IPA: Inter-Procedural Analysis </a:t>
            </a:r>
          </a:p>
          <a:p>
            <a:r>
              <a:rPr lang="en-US" dirty="0"/>
              <a:t>	− Reads the call graph and function bodies </a:t>
            </a:r>
          </a:p>
          <a:p>
            <a:r>
              <a:rPr lang="en-US" dirty="0"/>
              <a:t>	− Performs analysis and transformation </a:t>
            </a:r>
          </a:p>
          <a:p>
            <a:endParaRPr lang="en-US" dirty="0"/>
          </a:p>
          <a:p>
            <a:r>
              <a:rPr lang="en-US" dirty="0"/>
              <a:t>IPA is a whole program analysis </a:t>
            </a:r>
          </a:p>
          <a:p>
            <a:r>
              <a:rPr lang="en-US" dirty="0"/>
              <a:t>(processes the entire program together) </a:t>
            </a:r>
          </a:p>
        </p:txBody>
      </p:sp>
      <p:pic>
        <p:nvPicPr>
          <p:cNvPr id="3" name="Picture 2">
            <a:extLst>
              <a:ext uri="{FF2B5EF4-FFF2-40B4-BE49-F238E27FC236}">
                <a16:creationId xmlns:a16="http://schemas.microsoft.com/office/drawing/2014/main" id="{766D0C7B-3EAA-4BDA-96AC-D80D8F3A1F68}"/>
              </a:ext>
            </a:extLst>
          </p:cNvPr>
          <p:cNvPicPr>
            <a:picLocks noChangeAspect="1"/>
          </p:cNvPicPr>
          <p:nvPr/>
        </p:nvPicPr>
        <p:blipFill>
          <a:blip r:embed="rId2"/>
          <a:stretch>
            <a:fillRect/>
          </a:stretch>
        </p:blipFill>
        <p:spPr>
          <a:xfrm>
            <a:off x="5845609" y="1321905"/>
            <a:ext cx="5630773" cy="3634408"/>
          </a:xfrm>
          <a:prstGeom prst="rect">
            <a:avLst/>
          </a:prstGeom>
        </p:spPr>
      </p:pic>
    </p:spTree>
    <p:extLst>
      <p:ext uri="{BB962C8B-B14F-4D97-AF65-F5344CB8AC3E}">
        <p14:creationId xmlns:p14="http://schemas.microsoft.com/office/powerpoint/2010/main" val="427028179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500"/>
                                        <p:tgtEl>
                                          <p:spTgt spid="5">
                                            <p:txEl>
                                              <p:pRg st="1" end="1"/>
                                            </p:txEl>
                                          </p:spTgt>
                                        </p:tgtEl>
                                      </p:cBhvr>
                                    </p:animEffect>
                                    <p:anim calcmode="lin" valueType="num">
                                      <p:cBhvr>
                                        <p:cTn id="8" dur="1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chemeClr val="bg1"/>
            </a:gs>
            <a:gs pos="92000">
              <a:schemeClr val="accent4">
                <a:lumMod val="45000"/>
                <a:lumOff val="55000"/>
              </a:schemeClr>
            </a:gs>
            <a:gs pos="83000">
              <a:schemeClr val="accent4">
                <a:lumMod val="45000"/>
                <a:lumOff val="55000"/>
              </a:schemeClr>
            </a:gs>
            <a:gs pos="100000">
              <a:schemeClr val="accent4">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D58A-C17E-4438-8386-9F4DD4CFD95E}"/>
              </a:ext>
            </a:extLst>
          </p:cNvPr>
          <p:cNvSpPr>
            <a:spLocks noGrp="1"/>
          </p:cNvSpPr>
          <p:nvPr>
            <p:ph type="ctrTitle"/>
          </p:nvPr>
        </p:nvSpPr>
        <p:spPr/>
        <p:txBody>
          <a:bodyPr/>
          <a:lstStyle/>
          <a:p>
            <a:r>
              <a:rPr lang="en-US" dirty="0"/>
              <a:t>QUERIES……?</a:t>
            </a:r>
          </a:p>
        </p:txBody>
      </p:sp>
      <p:sp>
        <p:nvSpPr>
          <p:cNvPr id="5" name="Content Placeholder 4">
            <a:extLst>
              <a:ext uri="{FF2B5EF4-FFF2-40B4-BE49-F238E27FC236}">
                <a16:creationId xmlns:a16="http://schemas.microsoft.com/office/drawing/2014/main" id="{8B654926-9247-4166-AF2E-5ACB438DC8FD}"/>
              </a:ext>
            </a:extLst>
          </p:cNvPr>
          <p:cNvSpPr>
            <a:spLocks noGrp="1"/>
          </p:cNvSpPr>
          <p:nvPr>
            <p:ph type="subTitle" idx="1"/>
          </p:nvPr>
        </p:nvSpPr>
        <p:spPr/>
        <p:txBody>
          <a:bodyPr>
            <a:normAutofit/>
          </a:bodyPr>
          <a:lstStyle/>
          <a:p>
            <a:pPr marL="0" indent="0">
              <a:buNone/>
            </a:pPr>
            <a:endParaRPr lang="en-IN" sz="1900" dirty="0">
              <a:latin typeface="Segoe UI" panose="020B0502040204020203" pitchFamily="34" charset="0"/>
              <a:cs typeface="Segoe UI" panose="020B0502040204020203" pitchFamily="34" charset="0"/>
            </a:endParaRPr>
          </a:p>
          <a:p>
            <a:pPr marL="0" indent="0">
              <a:buNone/>
            </a:pPr>
            <a:r>
              <a:rPr lang="en-IN" sz="1900" dirty="0">
                <a:latin typeface="Segoe UI" panose="020B0502040204020203" pitchFamily="34" charset="0"/>
                <a:cs typeface="Segoe UI" panose="020B0502040204020203" pitchFamily="34" charset="0"/>
              </a:rPr>
              <a:t> </a:t>
            </a:r>
          </a:p>
          <a:p>
            <a:pPr marL="0" indent="0">
              <a:buNone/>
            </a:pPr>
            <a:endParaRPr lang="en-IN" sz="19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9670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500"/>
                                        <p:tgtEl>
                                          <p:spTgt spid="5">
                                            <p:txEl>
                                              <p:pRg st="1" end="1"/>
                                            </p:txEl>
                                          </p:spTgt>
                                        </p:tgtEl>
                                      </p:cBhvr>
                                    </p:animEffect>
                                    <p:anim calcmode="lin" valueType="num">
                                      <p:cBhvr>
                                        <p:cTn id="8" dur="1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chemeClr val="bg1"/>
            </a:gs>
            <a:gs pos="92000">
              <a:schemeClr val="accent4">
                <a:lumMod val="45000"/>
                <a:lumOff val="55000"/>
              </a:schemeClr>
            </a:gs>
            <a:gs pos="83000">
              <a:schemeClr val="accent4">
                <a:lumMod val="45000"/>
                <a:lumOff val="55000"/>
              </a:schemeClr>
            </a:gs>
            <a:gs pos="100000">
              <a:schemeClr val="accent4">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B9EB88-4ECD-47FD-BF57-BD0F25F21EB7}"/>
              </a:ext>
            </a:extLst>
          </p:cNvPr>
          <p:cNvSpPr>
            <a:spLocks noGrp="1"/>
          </p:cNvSpPr>
          <p:nvPr>
            <p:ph type="ctrTitle"/>
          </p:nvPr>
        </p:nvSpPr>
        <p:spPr/>
        <p:txBody>
          <a:bodyPr/>
          <a:lstStyle/>
          <a:p>
            <a:r>
              <a:rPr lang="en-US" dirty="0"/>
              <a:t>THANK YOU</a:t>
            </a:r>
          </a:p>
        </p:txBody>
      </p:sp>
      <p:sp>
        <p:nvSpPr>
          <p:cNvPr id="5" name="Content Placeholder 4">
            <a:extLst>
              <a:ext uri="{FF2B5EF4-FFF2-40B4-BE49-F238E27FC236}">
                <a16:creationId xmlns:a16="http://schemas.microsoft.com/office/drawing/2014/main" id="{8B654926-9247-4166-AF2E-5ACB438DC8FD}"/>
              </a:ext>
            </a:extLst>
          </p:cNvPr>
          <p:cNvSpPr>
            <a:spLocks noGrp="1"/>
          </p:cNvSpPr>
          <p:nvPr>
            <p:ph type="subTitle" idx="1"/>
          </p:nvPr>
        </p:nvSpPr>
        <p:spPr/>
        <p:txBody>
          <a:bodyPr>
            <a:normAutofit/>
          </a:bodyPr>
          <a:lstStyle/>
          <a:p>
            <a:pPr marL="0" indent="0">
              <a:buNone/>
            </a:pPr>
            <a:endParaRPr lang="en-IN" sz="1900" dirty="0">
              <a:latin typeface="Segoe UI" panose="020B0502040204020203" pitchFamily="34" charset="0"/>
              <a:cs typeface="Segoe UI" panose="020B0502040204020203" pitchFamily="34" charset="0"/>
            </a:endParaRPr>
          </a:p>
          <a:p>
            <a:pPr marL="0" indent="0">
              <a:buNone/>
            </a:pPr>
            <a:r>
              <a:rPr lang="en-IN" sz="1900" dirty="0">
                <a:latin typeface="Segoe UI" panose="020B0502040204020203" pitchFamily="34" charset="0"/>
                <a:cs typeface="Segoe UI" panose="020B0502040204020203" pitchFamily="34" charset="0"/>
              </a:rPr>
              <a:t> </a:t>
            </a:r>
          </a:p>
          <a:p>
            <a:pPr marL="0" indent="0">
              <a:buNone/>
            </a:pPr>
            <a:endParaRPr lang="en-IN" sz="19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999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500"/>
                                        <p:tgtEl>
                                          <p:spTgt spid="5">
                                            <p:txEl>
                                              <p:pRg st="1" end="1"/>
                                            </p:txEl>
                                          </p:spTgt>
                                        </p:tgtEl>
                                      </p:cBhvr>
                                    </p:animEffect>
                                    <p:anim calcmode="lin" valueType="num">
                                      <p:cBhvr>
                                        <p:cTn id="8" dur="1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chemeClr val="bg1"/>
            </a:gs>
            <a:gs pos="92000">
              <a:schemeClr val="accent4">
                <a:lumMod val="45000"/>
                <a:lumOff val="55000"/>
              </a:schemeClr>
            </a:gs>
            <a:gs pos="83000">
              <a:schemeClr val="accent4">
                <a:lumMod val="45000"/>
                <a:lumOff val="55000"/>
              </a:schemeClr>
            </a:gs>
            <a:gs pos="100000">
              <a:schemeClr val="accent4">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B654926-9247-4166-AF2E-5ACB438DC8FD}"/>
              </a:ext>
            </a:extLst>
          </p:cNvPr>
          <p:cNvSpPr>
            <a:spLocks noGrp="1"/>
          </p:cNvSpPr>
          <p:nvPr>
            <p:ph idx="1"/>
          </p:nvPr>
        </p:nvSpPr>
        <p:spPr>
          <a:xfrm>
            <a:off x="447040" y="436880"/>
            <a:ext cx="11348720" cy="6096000"/>
          </a:xfrm>
        </p:spPr>
        <p:txBody>
          <a:bodyPr>
            <a:normAutofit fontScale="92500"/>
          </a:bodyPr>
          <a:lstStyle/>
          <a:p>
            <a:pPr marL="0" indent="0">
              <a:buNone/>
            </a:pPr>
            <a:r>
              <a:rPr lang="en-IN" dirty="0"/>
              <a:t>LTO in GCC</a:t>
            </a:r>
          </a:p>
          <a:p>
            <a:pPr marL="0" indent="0" algn="just">
              <a:lnSpc>
                <a:spcPct val="150000"/>
              </a:lnSpc>
              <a:buNone/>
            </a:pPr>
            <a:r>
              <a:rPr lang="en-US" sz="1900" dirty="0">
                <a:cs typeface="Segoe UI" panose="020B0502040204020203" pitchFamily="34" charset="0"/>
              </a:rPr>
              <a:t>Link Time Optimization (LTO) gives GCC the capability of dumping its internal representation (GIMPLE) to disk, so that all the different compilation units that make up a single executable can be optimized as a single module. This expands the scope of </a:t>
            </a:r>
            <a:r>
              <a:rPr lang="en-US" sz="1900" b="1" i="1" dirty="0">
                <a:cs typeface="Segoe UI" panose="020B0502040204020203" pitchFamily="34" charset="0"/>
              </a:rPr>
              <a:t>inter-procedural</a:t>
            </a:r>
            <a:r>
              <a:rPr lang="en-US" sz="1900" dirty="0">
                <a:cs typeface="Segoe UI" panose="020B0502040204020203" pitchFamily="34" charset="0"/>
              </a:rPr>
              <a:t> optimizations to cover the whole program </a:t>
            </a:r>
            <a:endParaRPr lang="en-IN" sz="1900" dirty="0">
              <a:cs typeface="Segoe UI" panose="020B0502040204020203" pitchFamily="34" charset="0"/>
            </a:endParaRPr>
          </a:p>
          <a:p>
            <a:pPr marL="0" indent="0">
              <a:buNone/>
            </a:pPr>
            <a:endParaRPr lang="en-IN" dirty="0"/>
          </a:p>
          <a:p>
            <a:pPr marL="0" indent="0" algn="just">
              <a:buNone/>
            </a:pPr>
            <a:r>
              <a:rPr lang="en-US" dirty="0"/>
              <a:t>Inter-procedural optimization </a:t>
            </a:r>
          </a:p>
          <a:p>
            <a:pPr marL="0" indent="0" algn="just">
              <a:buNone/>
            </a:pPr>
            <a:r>
              <a:rPr lang="en-US" sz="1900" dirty="0">
                <a:cs typeface="Segoe UI" panose="020B0502040204020203" pitchFamily="34" charset="0"/>
              </a:rPr>
              <a:t>Seeks reduce or eliminate </a:t>
            </a:r>
          </a:p>
          <a:p>
            <a:pPr algn="just">
              <a:lnSpc>
                <a:spcPct val="150000"/>
              </a:lnSpc>
              <a:buFont typeface="Wingdings" panose="05000000000000000000" pitchFamily="2" charset="2"/>
              <a:buChar char="Ø"/>
            </a:pPr>
            <a:r>
              <a:rPr lang="en-US" sz="1900" dirty="0">
                <a:cs typeface="Segoe UI" panose="020B0502040204020203" pitchFamily="34" charset="0"/>
              </a:rPr>
              <a:t>Duplicate calculations. </a:t>
            </a:r>
          </a:p>
          <a:p>
            <a:pPr algn="just">
              <a:lnSpc>
                <a:spcPct val="150000"/>
              </a:lnSpc>
              <a:buFont typeface="Wingdings" panose="05000000000000000000" pitchFamily="2" charset="2"/>
              <a:buChar char="Ø"/>
            </a:pPr>
            <a:r>
              <a:rPr lang="en-US" sz="1900" dirty="0">
                <a:cs typeface="Segoe UI" panose="020B0502040204020203" pitchFamily="34" charset="0"/>
              </a:rPr>
              <a:t>Inefficient use of memory, </a:t>
            </a:r>
          </a:p>
          <a:p>
            <a:pPr algn="just">
              <a:lnSpc>
                <a:spcPct val="150000"/>
              </a:lnSpc>
              <a:buFont typeface="Wingdings" panose="05000000000000000000" pitchFamily="2" charset="2"/>
              <a:buChar char="Ø"/>
            </a:pPr>
            <a:r>
              <a:rPr lang="en-US" sz="1900" dirty="0">
                <a:cs typeface="Segoe UI" panose="020B0502040204020203" pitchFamily="34" charset="0"/>
              </a:rPr>
              <a:t>Simplify iterative sequences such as loops. </a:t>
            </a:r>
          </a:p>
          <a:p>
            <a:pPr algn="just">
              <a:lnSpc>
                <a:spcPct val="150000"/>
              </a:lnSpc>
              <a:buFont typeface="Wingdings" panose="05000000000000000000" pitchFamily="2" charset="2"/>
              <a:buChar char="Ø"/>
            </a:pPr>
            <a:r>
              <a:rPr lang="en-US" sz="1900" dirty="0">
                <a:cs typeface="Segoe UI" panose="020B0502040204020203" pitchFamily="34" charset="0"/>
              </a:rPr>
              <a:t>If there is a call to another routine that occurs within a loop, IPO analysis may determine that it is best to inline that. </a:t>
            </a:r>
          </a:p>
          <a:p>
            <a:pPr algn="just">
              <a:lnSpc>
                <a:spcPct val="150000"/>
              </a:lnSpc>
              <a:buFont typeface="Wingdings" panose="05000000000000000000" pitchFamily="2" charset="2"/>
              <a:buChar char="Ø"/>
            </a:pPr>
            <a:r>
              <a:rPr lang="en-US" sz="1900" dirty="0">
                <a:cs typeface="Segoe UI" panose="020B0502040204020203" pitchFamily="34" charset="0"/>
              </a:rPr>
              <a:t>IPO may re-order the routines for better memory layout and locality. </a:t>
            </a:r>
            <a:endParaRPr lang="en-IN" sz="1900" dirty="0">
              <a:cs typeface="Segoe UI" panose="020B0502040204020203" pitchFamily="34" charset="0"/>
            </a:endParaRPr>
          </a:p>
        </p:txBody>
      </p:sp>
    </p:spTree>
    <p:extLst>
      <p:ext uri="{BB962C8B-B14F-4D97-AF65-F5344CB8AC3E}">
        <p14:creationId xmlns:p14="http://schemas.microsoft.com/office/powerpoint/2010/main" val="374117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000"/>
                                        <p:tgtEl>
                                          <p:spTgt spid="5">
                                            <p:txEl>
                                              <p:pRg st="3" end="3"/>
                                            </p:txEl>
                                          </p:spTgt>
                                        </p:tgtEl>
                                      </p:cBhvr>
                                    </p:animEffect>
                                    <p:anim calcmode="lin" valueType="num">
                                      <p:cBhvr>
                                        <p:cTn id="2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1000"/>
                                        <p:tgtEl>
                                          <p:spTgt spid="5">
                                            <p:txEl>
                                              <p:pRg st="4" end="4"/>
                                            </p:txEl>
                                          </p:spTgt>
                                        </p:tgtEl>
                                      </p:cBhvr>
                                    </p:animEffect>
                                    <p:anim calcmode="lin" valueType="num">
                                      <p:cBhvr>
                                        <p:cTn id="2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1000"/>
                                        <p:tgtEl>
                                          <p:spTgt spid="5">
                                            <p:txEl>
                                              <p:pRg st="5" end="5"/>
                                            </p:txEl>
                                          </p:spTgt>
                                        </p:tgtEl>
                                      </p:cBhvr>
                                    </p:animEffect>
                                    <p:anim calcmode="lin" valueType="num">
                                      <p:cBhvr>
                                        <p:cTn id="3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1000"/>
                                        <p:tgtEl>
                                          <p:spTgt spid="5">
                                            <p:txEl>
                                              <p:pRg st="6" end="6"/>
                                            </p:txEl>
                                          </p:spTgt>
                                        </p:tgtEl>
                                      </p:cBhvr>
                                    </p:animEffect>
                                    <p:anim calcmode="lin" valueType="num">
                                      <p:cBhvr>
                                        <p:cTn id="3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Effect transition="in" filter="fade">
                                      <p:cBhvr>
                                        <p:cTn id="43" dur="1000"/>
                                        <p:tgtEl>
                                          <p:spTgt spid="5">
                                            <p:txEl>
                                              <p:pRg st="7" end="7"/>
                                            </p:txEl>
                                          </p:spTgt>
                                        </p:tgtEl>
                                      </p:cBhvr>
                                    </p:animEffect>
                                    <p:anim calcmode="lin" valueType="num">
                                      <p:cBhvr>
                                        <p:cTn id="44"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Effect transition="in" filter="fade">
                                      <p:cBhvr>
                                        <p:cTn id="49" dur="1000"/>
                                        <p:tgtEl>
                                          <p:spTgt spid="5">
                                            <p:txEl>
                                              <p:pRg st="8" end="8"/>
                                            </p:txEl>
                                          </p:spTgt>
                                        </p:tgtEl>
                                      </p:cBhvr>
                                    </p:animEffect>
                                    <p:anim calcmode="lin" valueType="num">
                                      <p:cBhvr>
                                        <p:cTn id="50"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Effect transition="in" filter="fade">
                                      <p:cBhvr>
                                        <p:cTn id="55" dur="1000"/>
                                        <p:tgtEl>
                                          <p:spTgt spid="5">
                                            <p:txEl>
                                              <p:pRg st="9" end="9"/>
                                            </p:txEl>
                                          </p:spTgt>
                                        </p:tgtEl>
                                      </p:cBhvr>
                                    </p:animEffect>
                                    <p:anim calcmode="lin" valueType="num">
                                      <p:cBhvr>
                                        <p:cTn id="56"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chemeClr val="bg1"/>
            </a:gs>
            <a:gs pos="92000">
              <a:schemeClr val="accent4">
                <a:lumMod val="45000"/>
                <a:lumOff val="55000"/>
              </a:schemeClr>
            </a:gs>
            <a:gs pos="83000">
              <a:schemeClr val="accent4">
                <a:lumMod val="45000"/>
                <a:lumOff val="55000"/>
              </a:schemeClr>
            </a:gs>
            <a:gs pos="100000">
              <a:schemeClr val="accent4">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B654926-9247-4166-AF2E-5ACB438DC8FD}"/>
              </a:ext>
            </a:extLst>
          </p:cNvPr>
          <p:cNvSpPr>
            <a:spLocks noGrp="1"/>
          </p:cNvSpPr>
          <p:nvPr>
            <p:ph idx="1"/>
          </p:nvPr>
        </p:nvSpPr>
        <p:spPr>
          <a:xfrm>
            <a:off x="394635" y="375385"/>
            <a:ext cx="11396312" cy="6035040"/>
          </a:xfrm>
        </p:spPr>
        <p:txBody>
          <a:bodyPr>
            <a:normAutofit/>
          </a:bodyPr>
          <a:lstStyle/>
          <a:p>
            <a:pPr marL="0" indent="0">
              <a:buNone/>
            </a:pPr>
            <a:r>
              <a:rPr lang="en-US" sz="1900" b="1" dirty="0">
                <a:latin typeface="Segoe UI" panose="020B0502040204020203" pitchFamily="34" charset="0"/>
                <a:cs typeface="Segoe UI" panose="020B0502040204020203" pitchFamily="34" charset="0"/>
              </a:rPr>
              <a:t>Advantages of LTO:</a:t>
            </a:r>
          </a:p>
          <a:p>
            <a:r>
              <a:rPr lang="en-US" sz="1900" dirty="0">
                <a:latin typeface="Segoe UI" panose="020B0502040204020203" pitchFamily="34" charset="0"/>
                <a:cs typeface="Segoe UI" panose="020B0502040204020203" pitchFamily="34" charset="0"/>
              </a:rPr>
              <a:t>LTO grants the compiler the opportunity to see more than a single .o file at a time. This grants extra freedom for the optimization that yields:</a:t>
            </a:r>
          </a:p>
          <a:p>
            <a:pPr marL="0" indent="0">
              <a:buNone/>
            </a:pPr>
            <a:endParaRPr lang="en-US" sz="1900" dirty="0">
              <a:latin typeface="Segoe UI" panose="020B0502040204020203" pitchFamily="34" charset="0"/>
              <a:cs typeface="Segoe UI" panose="020B0502040204020203" pitchFamily="34" charset="0"/>
            </a:endParaRPr>
          </a:p>
          <a:p>
            <a:pPr marL="0" indent="0">
              <a:buNone/>
            </a:pPr>
            <a:r>
              <a:rPr lang="en-US" sz="1900" b="1" dirty="0">
                <a:latin typeface="Segoe UI" panose="020B0502040204020203" pitchFamily="34" charset="0"/>
                <a:cs typeface="Segoe UI" panose="020B0502040204020203" pitchFamily="34" charset="0"/>
              </a:rPr>
              <a:t>Reduced code size:</a:t>
            </a:r>
          </a:p>
          <a:p>
            <a:r>
              <a:rPr lang="en-US" sz="1900" dirty="0">
                <a:latin typeface="Segoe UI" panose="020B0502040204020203" pitchFamily="34" charset="0"/>
                <a:cs typeface="Segoe UI" panose="020B0502040204020203" pitchFamily="34" charset="0"/>
              </a:rPr>
              <a:t>Increased execution speed.</a:t>
            </a:r>
          </a:p>
          <a:p>
            <a:pPr marL="0" indent="0">
              <a:buNone/>
            </a:pPr>
            <a:endParaRPr lang="en-US" sz="1900" dirty="0">
              <a:latin typeface="Segoe UI" panose="020B0502040204020203" pitchFamily="34" charset="0"/>
              <a:cs typeface="Segoe UI" panose="020B0502040204020203" pitchFamily="34" charset="0"/>
            </a:endParaRPr>
          </a:p>
          <a:p>
            <a:pPr marL="0" indent="0">
              <a:buNone/>
            </a:pPr>
            <a:r>
              <a:rPr lang="en-IN" sz="1900" b="1" dirty="0">
                <a:latin typeface="Segoe UI" panose="020B0502040204020203" pitchFamily="34" charset="0"/>
                <a:cs typeface="Segoe UI" panose="020B0502040204020203" pitchFamily="34" charset="0"/>
              </a:rPr>
              <a:t>Disadvantages:</a:t>
            </a:r>
          </a:p>
          <a:p>
            <a:r>
              <a:rPr lang="en-IN" sz="1900" dirty="0">
                <a:latin typeface="Segoe UI" panose="020B0502040204020203" pitchFamily="34" charset="0"/>
                <a:cs typeface="Segoe UI" panose="020B0502040204020203" pitchFamily="34" charset="0"/>
              </a:rPr>
              <a:t>Compilation time increase</a:t>
            </a:r>
          </a:p>
          <a:p>
            <a:r>
              <a:rPr lang="en-IN" sz="1900" dirty="0">
                <a:latin typeface="Segoe UI" panose="020B0502040204020203" pitchFamily="34" charset="0"/>
                <a:cs typeface="Segoe UI" panose="020B0502040204020203" pitchFamily="34" charset="0"/>
              </a:rPr>
              <a:t>Build time increases  (incremental build is not feasible).</a:t>
            </a:r>
          </a:p>
          <a:p>
            <a:r>
              <a:rPr lang="en-IN" sz="1900" dirty="0">
                <a:latin typeface="Segoe UI" panose="020B0502040204020203" pitchFamily="34" charset="0"/>
                <a:cs typeface="Segoe UI" panose="020B0502040204020203" pitchFamily="34" charset="0"/>
              </a:rPr>
              <a:t>Build machine requires more memory.</a:t>
            </a:r>
          </a:p>
          <a:p>
            <a:r>
              <a:rPr lang="en-IN" sz="1900" dirty="0">
                <a:latin typeface="Segoe UI" panose="020B0502040204020203" pitchFamily="34" charset="0"/>
                <a:cs typeface="Segoe UI" panose="020B0502040204020203" pitchFamily="34" charset="0"/>
              </a:rPr>
              <a:t>May affect debugging of the source code.</a:t>
            </a:r>
          </a:p>
          <a:p>
            <a:r>
              <a:rPr lang="en-IN" sz="1900" dirty="0">
                <a:latin typeface="Segoe UI" panose="020B0502040204020203" pitchFamily="34" charset="0"/>
                <a:cs typeface="Segoe UI" panose="020B0502040204020203" pitchFamily="34" charset="0"/>
              </a:rPr>
              <a:t>May introduce new bugs which are difficult to trace.</a:t>
            </a:r>
          </a:p>
          <a:p>
            <a:pPr marL="0" indent="0">
              <a:buNone/>
            </a:pPr>
            <a:endParaRPr lang="en-IN" sz="1900" dirty="0">
              <a:latin typeface="Segoe UI" panose="020B0502040204020203" pitchFamily="34" charset="0"/>
              <a:cs typeface="Segoe UI" panose="020B0502040204020203" pitchFamily="34" charset="0"/>
            </a:endParaRPr>
          </a:p>
          <a:p>
            <a:pPr marL="0" indent="0">
              <a:buNone/>
            </a:pPr>
            <a:r>
              <a:rPr lang="en-IN" sz="1900" dirty="0">
                <a:latin typeface="Segoe UI" panose="020B0502040204020203" pitchFamily="34" charset="0"/>
                <a:cs typeface="Segoe UI" panose="020B0502040204020203" pitchFamily="34" charset="0"/>
              </a:rPr>
              <a:t> </a:t>
            </a:r>
          </a:p>
          <a:p>
            <a:pPr marL="0" indent="0">
              <a:buNone/>
            </a:pPr>
            <a:endParaRPr lang="en-IN" sz="19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5749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500"/>
                                        <p:tgtEl>
                                          <p:spTgt spid="5">
                                            <p:txEl>
                                              <p:pRg st="0" end="0"/>
                                            </p:txEl>
                                          </p:spTgt>
                                        </p:tgtEl>
                                      </p:cBhvr>
                                    </p:animEffect>
                                    <p:anim calcmode="lin" valueType="num">
                                      <p:cBhvr>
                                        <p:cTn id="8" dur="1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grpId="0"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500"/>
                                        <p:tgtEl>
                                          <p:spTgt spid="5">
                                            <p:txEl>
                                              <p:pRg st="1" end="1"/>
                                            </p:txEl>
                                          </p:spTgt>
                                        </p:tgtEl>
                                      </p:cBhvr>
                                    </p:animEffect>
                                    <p:anim calcmode="lin" valueType="num">
                                      <p:cBhvr>
                                        <p:cTn id="14" dur="1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42" presetClass="entr" presetSubtype="0"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500"/>
                                        <p:tgtEl>
                                          <p:spTgt spid="5">
                                            <p:txEl>
                                              <p:pRg st="3" end="3"/>
                                            </p:txEl>
                                          </p:spTgt>
                                        </p:tgtEl>
                                      </p:cBhvr>
                                    </p:animEffect>
                                    <p:anim calcmode="lin" valueType="num">
                                      <p:cBhvr>
                                        <p:cTn id="20" dur="1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1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4500"/>
                            </p:stCondLst>
                            <p:childTnLst>
                              <p:par>
                                <p:cTn id="23" presetID="42" presetClass="entr" presetSubtype="0" fill="hold" grpId="0" nodeType="after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1500"/>
                                        <p:tgtEl>
                                          <p:spTgt spid="5">
                                            <p:txEl>
                                              <p:pRg st="4" end="4"/>
                                            </p:txEl>
                                          </p:spTgt>
                                        </p:tgtEl>
                                      </p:cBhvr>
                                    </p:animEffect>
                                    <p:anim calcmode="lin" valueType="num">
                                      <p:cBhvr>
                                        <p:cTn id="26" dur="1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7" dur="1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1500"/>
                                        <p:tgtEl>
                                          <p:spTgt spid="5">
                                            <p:txEl>
                                              <p:pRg st="6" end="6"/>
                                            </p:txEl>
                                          </p:spTgt>
                                        </p:tgtEl>
                                      </p:cBhvr>
                                    </p:animEffect>
                                    <p:anim calcmode="lin" valueType="num">
                                      <p:cBhvr>
                                        <p:cTn id="33" dur="1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4" dur="15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fade">
                                      <p:cBhvr>
                                        <p:cTn id="39" dur="1500"/>
                                        <p:tgtEl>
                                          <p:spTgt spid="5">
                                            <p:txEl>
                                              <p:pRg st="7" end="7"/>
                                            </p:txEl>
                                          </p:spTgt>
                                        </p:tgtEl>
                                      </p:cBhvr>
                                    </p:animEffect>
                                    <p:anim calcmode="lin" valueType="num">
                                      <p:cBhvr>
                                        <p:cTn id="40" dur="15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1" dur="15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animEffect transition="in" filter="fade">
                                      <p:cBhvr>
                                        <p:cTn id="46" dur="1500"/>
                                        <p:tgtEl>
                                          <p:spTgt spid="5">
                                            <p:txEl>
                                              <p:pRg st="8" end="8"/>
                                            </p:txEl>
                                          </p:spTgt>
                                        </p:tgtEl>
                                      </p:cBhvr>
                                    </p:animEffect>
                                    <p:anim calcmode="lin" valueType="num">
                                      <p:cBhvr>
                                        <p:cTn id="47" dur="15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8" dur="15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Effect transition="in" filter="fade">
                                      <p:cBhvr>
                                        <p:cTn id="53" dur="1500"/>
                                        <p:tgtEl>
                                          <p:spTgt spid="5">
                                            <p:txEl>
                                              <p:pRg st="9" end="9"/>
                                            </p:txEl>
                                          </p:spTgt>
                                        </p:tgtEl>
                                      </p:cBhvr>
                                    </p:animEffect>
                                    <p:anim calcmode="lin" valueType="num">
                                      <p:cBhvr>
                                        <p:cTn id="54" dur="15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5" dur="15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5">
                                            <p:txEl>
                                              <p:pRg st="10" end="10"/>
                                            </p:txEl>
                                          </p:spTgt>
                                        </p:tgtEl>
                                        <p:attrNameLst>
                                          <p:attrName>style.visibility</p:attrName>
                                        </p:attrNameLst>
                                      </p:cBhvr>
                                      <p:to>
                                        <p:strVal val="visible"/>
                                      </p:to>
                                    </p:set>
                                    <p:animEffect transition="in" filter="fade">
                                      <p:cBhvr>
                                        <p:cTn id="60" dur="1500"/>
                                        <p:tgtEl>
                                          <p:spTgt spid="5">
                                            <p:txEl>
                                              <p:pRg st="10" end="10"/>
                                            </p:txEl>
                                          </p:spTgt>
                                        </p:tgtEl>
                                      </p:cBhvr>
                                    </p:animEffect>
                                    <p:anim calcmode="lin" valueType="num">
                                      <p:cBhvr>
                                        <p:cTn id="61" dur="15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62" dur="15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
                                            <p:txEl>
                                              <p:pRg st="11" end="11"/>
                                            </p:txEl>
                                          </p:spTgt>
                                        </p:tgtEl>
                                        <p:attrNameLst>
                                          <p:attrName>style.visibility</p:attrName>
                                        </p:attrNameLst>
                                      </p:cBhvr>
                                      <p:to>
                                        <p:strVal val="visible"/>
                                      </p:to>
                                    </p:set>
                                    <p:animEffect transition="in" filter="fade">
                                      <p:cBhvr>
                                        <p:cTn id="67" dur="1500"/>
                                        <p:tgtEl>
                                          <p:spTgt spid="5">
                                            <p:txEl>
                                              <p:pRg st="11" end="11"/>
                                            </p:txEl>
                                          </p:spTgt>
                                        </p:tgtEl>
                                      </p:cBhvr>
                                    </p:animEffect>
                                    <p:anim calcmode="lin" valueType="num">
                                      <p:cBhvr>
                                        <p:cTn id="68" dur="15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69" dur="15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5">
                                            <p:txEl>
                                              <p:pRg st="13" end="13"/>
                                            </p:txEl>
                                          </p:spTgt>
                                        </p:tgtEl>
                                        <p:attrNameLst>
                                          <p:attrName>style.visibility</p:attrName>
                                        </p:attrNameLst>
                                      </p:cBhvr>
                                      <p:to>
                                        <p:strVal val="visible"/>
                                      </p:to>
                                    </p:set>
                                    <p:animEffect transition="in" filter="fade">
                                      <p:cBhvr>
                                        <p:cTn id="74" dur="1500"/>
                                        <p:tgtEl>
                                          <p:spTgt spid="5">
                                            <p:txEl>
                                              <p:pRg st="13" end="13"/>
                                            </p:txEl>
                                          </p:spTgt>
                                        </p:tgtEl>
                                      </p:cBhvr>
                                    </p:animEffect>
                                    <p:anim calcmode="lin" valueType="num">
                                      <p:cBhvr>
                                        <p:cTn id="75" dur="15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76" dur="1500" fill="hold"/>
                                        <p:tgtEl>
                                          <p:spTgt spid="5">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chemeClr val="bg1"/>
            </a:gs>
            <a:gs pos="92000">
              <a:schemeClr val="accent4">
                <a:lumMod val="45000"/>
                <a:lumOff val="55000"/>
              </a:schemeClr>
            </a:gs>
            <a:gs pos="83000">
              <a:schemeClr val="accent4">
                <a:lumMod val="45000"/>
                <a:lumOff val="55000"/>
              </a:schemeClr>
            </a:gs>
            <a:gs pos="100000">
              <a:schemeClr val="accent4">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B654926-9247-4166-AF2E-5ACB438DC8FD}"/>
              </a:ext>
            </a:extLst>
          </p:cNvPr>
          <p:cNvSpPr>
            <a:spLocks noGrp="1"/>
          </p:cNvSpPr>
          <p:nvPr>
            <p:ph idx="1"/>
          </p:nvPr>
        </p:nvSpPr>
        <p:spPr>
          <a:xfrm>
            <a:off x="394635" y="375385"/>
            <a:ext cx="11396312" cy="6035040"/>
          </a:xfrm>
        </p:spPr>
        <p:txBody>
          <a:bodyPr>
            <a:normAutofit/>
          </a:bodyPr>
          <a:lstStyle/>
          <a:p>
            <a:pPr marL="0" indent="0">
              <a:buNone/>
            </a:pPr>
            <a:endParaRPr lang="en-IN" sz="1900" dirty="0">
              <a:latin typeface="Segoe UI" panose="020B0502040204020203" pitchFamily="34" charset="0"/>
              <a:cs typeface="Segoe UI" panose="020B0502040204020203" pitchFamily="34" charset="0"/>
            </a:endParaRPr>
          </a:p>
          <a:p>
            <a:pPr marL="0" indent="0">
              <a:buNone/>
            </a:pPr>
            <a:r>
              <a:rPr lang="en-IN" sz="1900" dirty="0">
                <a:latin typeface="Segoe UI" panose="020B0502040204020203" pitchFamily="34" charset="0"/>
                <a:cs typeface="Segoe UI" panose="020B0502040204020203" pitchFamily="34" charset="0"/>
              </a:rPr>
              <a:t> </a:t>
            </a:r>
          </a:p>
          <a:p>
            <a:pPr marL="0" indent="0">
              <a:buNone/>
            </a:pPr>
            <a:endParaRPr lang="en-IN" sz="1900" dirty="0">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280245A9-6D0D-49E4-BE0A-11F8430ADA3C}"/>
              </a:ext>
            </a:extLst>
          </p:cNvPr>
          <p:cNvSpPr/>
          <p:nvPr/>
        </p:nvSpPr>
        <p:spPr>
          <a:xfrm>
            <a:off x="110189" y="676227"/>
            <a:ext cx="11687176" cy="4540667"/>
          </a:xfrm>
          <a:prstGeom prst="rect">
            <a:avLst/>
          </a:prstGeom>
        </p:spPr>
        <p:txBody>
          <a:bodyPr wrap="square">
            <a:spAutoFit/>
          </a:bodyPr>
          <a:lstStyle/>
          <a:p>
            <a:r>
              <a:rPr lang="en-US" sz="1900" dirty="0">
                <a:latin typeface="Segoe UI" panose="020B0502040204020203" pitchFamily="34" charset="0"/>
                <a:cs typeface="Segoe UI" panose="020B0502040204020203" pitchFamily="34" charset="0"/>
              </a:rPr>
              <a:t>				</a:t>
            </a:r>
            <a:r>
              <a:rPr lang="en-US" sz="1900" b="1" dirty="0">
                <a:latin typeface="Segoe UI" panose="020B0502040204020203" pitchFamily="34" charset="0"/>
                <a:cs typeface="Segoe UI" panose="020B0502040204020203" pitchFamily="34" charset="0"/>
              </a:rPr>
              <a:t>Enable LTO in </a:t>
            </a:r>
            <a:r>
              <a:rPr lang="en-US" sz="1900" b="1" dirty="0" err="1">
                <a:latin typeface="Segoe UI" panose="020B0502040204020203" pitchFamily="34" charset="0"/>
                <a:cs typeface="Segoe UI" panose="020B0502040204020203" pitchFamily="34" charset="0"/>
              </a:rPr>
              <a:t>Gcc</a:t>
            </a:r>
            <a:r>
              <a:rPr lang="en-US" sz="1900" b="1" dirty="0">
                <a:latin typeface="Segoe UI" panose="020B0502040204020203" pitchFamily="34" charset="0"/>
                <a:cs typeface="Segoe UI" panose="020B0502040204020203" pitchFamily="34" charset="0"/>
              </a:rPr>
              <a:t>:</a:t>
            </a:r>
          </a:p>
          <a:p>
            <a:pPr>
              <a:lnSpc>
                <a:spcPct val="110000"/>
              </a:lnSpc>
            </a:pPr>
            <a:endParaRPr lang="en-IN" sz="1900" dirty="0">
              <a:latin typeface="Segoe UI" panose="020B0502040204020203" pitchFamily="34" charset="0"/>
              <a:cs typeface="Segoe UI" panose="020B0502040204020203" pitchFamily="34" charset="0"/>
            </a:endParaRPr>
          </a:p>
          <a:p>
            <a:pPr>
              <a:lnSpc>
                <a:spcPct val="110000"/>
              </a:lnSpc>
            </a:pPr>
            <a:r>
              <a:rPr lang="en-IN" sz="1900" dirty="0">
                <a:latin typeface="Segoe UI" panose="020B0502040204020203" pitchFamily="34" charset="0"/>
                <a:cs typeface="Segoe UI" panose="020B0502040204020203" pitchFamily="34" charset="0"/>
              </a:rPr>
              <a:t>We should pass configure option “—enable-</a:t>
            </a:r>
            <a:r>
              <a:rPr lang="en-IN" sz="1900" dirty="0" err="1">
                <a:latin typeface="Segoe UI" panose="020B0502040204020203" pitchFamily="34" charset="0"/>
                <a:cs typeface="Segoe UI" panose="020B0502040204020203" pitchFamily="34" charset="0"/>
              </a:rPr>
              <a:t>lto</a:t>
            </a:r>
            <a:r>
              <a:rPr lang="en-IN" sz="1900" dirty="0">
                <a:latin typeface="Segoe UI" panose="020B0502040204020203" pitchFamily="34" charset="0"/>
                <a:cs typeface="Segoe UI" panose="020B0502040204020203" pitchFamily="34" charset="0"/>
              </a:rPr>
              <a:t>” to support LTO in </a:t>
            </a:r>
            <a:r>
              <a:rPr lang="en-IN" sz="1900" dirty="0" err="1">
                <a:latin typeface="Segoe UI" panose="020B0502040204020203" pitchFamily="34" charset="0"/>
                <a:cs typeface="Segoe UI" panose="020B0502040204020203" pitchFamily="34" charset="0"/>
              </a:rPr>
              <a:t>Gcc</a:t>
            </a:r>
            <a:r>
              <a:rPr lang="en-IN" sz="1900" dirty="0">
                <a:latin typeface="Segoe UI" panose="020B0502040204020203" pitchFamily="34" charset="0"/>
                <a:cs typeface="Segoe UI" panose="020B0502040204020203" pitchFamily="34" charset="0"/>
              </a:rPr>
              <a:t> and </a:t>
            </a:r>
            <a:r>
              <a:rPr lang="en-IN" sz="1900" dirty="0" err="1">
                <a:latin typeface="Segoe UI" panose="020B0502040204020203" pitchFamily="34" charset="0"/>
                <a:cs typeface="Segoe UI" panose="020B0502040204020203" pitchFamily="34" charset="0"/>
              </a:rPr>
              <a:t>Binutils</a:t>
            </a:r>
            <a:r>
              <a:rPr lang="en-IN" sz="1900" dirty="0">
                <a:latin typeface="Segoe UI" panose="020B0502040204020203" pitchFamily="34" charset="0"/>
                <a:cs typeface="Segoe UI" panose="020B0502040204020203" pitchFamily="34" charset="0"/>
              </a:rPr>
              <a:t>.</a:t>
            </a:r>
          </a:p>
          <a:p>
            <a:pPr>
              <a:lnSpc>
                <a:spcPct val="110000"/>
              </a:lnSpc>
            </a:pPr>
            <a:endParaRPr lang="en-IN" sz="1900" dirty="0">
              <a:latin typeface="Segoe UI" panose="020B0502040204020203" pitchFamily="34" charset="0"/>
              <a:cs typeface="Segoe UI" panose="020B0502040204020203" pitchFamily="34" charset="0"/>
            </a:endParaRPr>
          </a:p>
          <a:p>
            <a:pPr>
              <a:lnSpc>
                <a:spcPct val="110000"/>
              </a:lnSpc>
            </a:pPr>
            <a:r>
              <a:rPr lang="en-IN" sz="1900" b="1" dirty="0">
                <a:latin typeface="Segoe UI" panose="020B0502040204020203" pitchFamily="34" charset="0"/>
                <a:cs typeface="Segoe UI" panose="020B0502040204020203" pitchFamily="34" charset="0"/>
              </a:rPr>
              <a:t>				Example with LTO :</a:t>
            </a:r>
          </a:p>
          <a:p>
            <a:pPr>
              <a:lnSpc>
                <a:spcPct val="110000"/>
              </a:lnSpc>
            </a:pPr>
            <a:r>
              <a:rPr lang="en-IN" sz="1900" dirty="0">
                <a:latin typeface="Segoe UI" panose="020B0502040204020203" pitchFamily="34" charset="0"/>
                <a:cs typeface="Segoe UI" panose="020B0502040204020203" pitchFamily="34" charset="0"/>
              </a:rPr>
              <a:t>$cat </a:t>
            </a:r>
            <a:r>
              <a:rPr lang="en-IN" sz="1900" dirty="0" err="1">
                <a:latin typeface="Segoe UI" panose="020B0502040204020203" pitchFamily="34" charset="0"/>
                <a:cs typeface="Segoe UI" panose="020B0502040204020203" pitchFamily="34" charset="0"/>
              </a:rPr>
              <a:t>test.c</a:t>
            </a:r>
            <a:r>
              <a:rPr lang="en-IN" sz="1900" dirty="0">
                <a:latin typeface="Segoe UI" panose="020B0502040204020203" pitchFamily="34" charset="0"/>
                <a:cs typeface="Segoe UI" panose="020B0502040204020203" pitchFamily="34" charset="0"/>
              </a:rPr>
              <a:t> </a:t>
            </a:r>
          </a:p>
          <a:p>
            <a:pPr>
              <a:lnSpc>
                <a:spcPct val="110000"/>
              </a:lnSpc>
            </a:pPr>
            <a:endParaRPr lang="en-IN" sz="1900" dirty="0">
              <a:latin typeface="Segoe UI" panose="020B0502040204020203" pitchFamily="34" charset="0"/>
              <a:cs typeface="Segoe UI" panose="020B0502040204020203" pitchFamily="34" charset="0"/>
            </a:endParaRPr>
          </a:p>
          <a:p>
            <a:pPr>
              <a:lnSpc>
                <a:spcPct val="110000"/>
              </a:lnSpc>
            </a:pPr>
            <a:r>
              <a:rPr lang="en-IN" sz="1900" dirty="0">
                <a:latin typeface="Segoe UI" panose="020B0502040204020203" pitchFamily="34" charset="0"/>
                <a:cs typeface="Segoe UI" panose="020B0502040204020203" pitchFamily="34" charset="0"/>
              </a:rPr>
              <a:t>int main()</a:t>
            </a:r>
          </a:p>
          <a:p>
            <a:pPr>
              <a:lnSpc>
                <a:spcPct val="110000"/>
              </a:lnSpc>
            </a:pPr>
            <a:r>
              <a:rPr lang="en-IN" sz="1900" dirty="0">
                <a:latin typeface="Segoe UI" panose="020B0502040204020203" pitchFamily="34" charset="0"/>
                <a:cs typeface="Segoe UI" panose="020B0502040204020203" pitchFamily="34" charset="0"/>
              </a:rPr>
              <a:t>{</a:t>
            </a:r>
          </a:p>
          <a:p>
            <a:pPr>
              <a:lnSpc>
                <a:spcPct val="110000"/>
              </a:lnSpc>
            </a:pPr>
            <a:r>
              <a:rPr lang="en-IN" sz="1900" dirty="0">
                <a:latin typeface="Segoe UI" panose="020B0502040204020203" pitchFamily="34" charset="0"/>
                <a:cs typeface="Segoe UI" panose="020B0502040204020203" pitchFamily="34" charset="0"/>
              </a:rPr>
              <a:t>  </a:t>
            </a:r>
            <a:r>
              <a:rPr lang="en-IN" sz="1900" dirty="0" err="1">
                <a:latin typeface="Segoe UI" panose="020B0502040204020203" pitchFamily="34" charset="0"/>
                <a:cs typeface="Segoe UI" panose="020B0502040204020203" pitchFamily="34" charset="0"/>
              </a:rPr>
              <a:t>printf</a:t>
            </a:r>
            <a:r>
              <a:rPr lang="en-IN" sz="1900" dirty="0">
                <a:latin typeface="Segoe UI" panose="020B0502040204020203" pitchFamily="34" charset="0"/>
                <a:cs typeface="Segoe UI" panose="020B0502040204020203" pitchFamily="34" charset="0"/>
              </a:rPr>
              <a:t>(“Hello”);</a:t>
            </a:r>
          </a:p>
          <a:p>
            <a:pPr>
              <a:lnSpc>
                <a:spcPct val="110000"/>
              </a:lnSpc>
            </a:pPr>
            <a:r>
              <a:rPr lang="en-IN" sz="1900" dirty="0">
                <a:latin typeface="Segoe UI" panose="020B0502040204020203" pitchFamily="34" charset="0"/>
                <a:cs typeface="Segoe UI" panose="020B0502040204020203" pitchFamily="34" charset="0"/>
              </a:rPr>
              <a:t>  return 0;</a:t>
            </a:r>
          </a:p>
          <a:p>
            <a:pPr>
              <a:lnSpc>
                <a:spcPct val="110000"/>
              </a:lnSpc>
            </a:pPr>
            <a:r>
              <a:rPr lang="en-IN" sz="1900" dirty="0">
                <a:latin typeface="Segoe UI" panose="020B0502040204020203" pitchFamily="34" charset="0"/>
                <a:cs typeface="Segoe UI" panose="020B0502040204020203" pitchFamily="34" charset="0"/>
              </a:rPr>
              <a:t>}</a:t>
            </a:r>
          </a:p>
          <a:p>
            <a:pPr>
              <a:lnSpc>
                <a:spcPct val="110000"/>
              </a:lnSpc>
            </a:pPr>
            <a:endParaRPr lang="en-IN" sz="1900" dirty="0">
              <a:latin typeface="Segoe UI" panose="020B0502040204020203" pitchFamily="34" charset="0"/>
              <a:cs typeface="Segoe UI" panose="020B0502040204020203" pitchFamily="34" charset="0"/>
            </a:endParaRPr>
          </a:p>
          <a:p>
            <a:pPr>
              <a:lnSpc>
                <a:spcPct val="110000"/>
              </a:lnSpc>
            </a:pPr>
            <a:endParaRPr lang="en-IN" sz="19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1660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500"/>
                                        <p:tgtEl>
                                          <p:spTgt spid="5">
                                            <p:txEl>
                                              <p:pRg st="1" end="1"/>
                                            </p:txEl>
                                          </p:spTgt>
                                        </p:tgtEl>
                                      </p:cBhvr>
                                    </p:animEffect>
                                    <p:anim calcmode="lin" valueType="num">
                                      <p:cBhvr>
                                        <p:cTn id="8" dur="1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chemeClr val="bg1"/>
            </a:gs>
            <a:gs pos="92000">
              <a:schemeClr val="accent4">
                <a:lumMod val="45000"/>
                <a:lumOff val="55000"/>
              </a:schemeClr>
            </a:gs>
            <a:gs pos="83000">
              <a:schemeClr val="accent4">
                <a:lumMod val="45000"/>
                <a:lumOff val="55000"/>
              </a:schemeClr>
            </a:gs>
            <a:gs pos="100000">
              <a:schemeClr val="accent4">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B654926-9247-4166-AF2E-5ACB438DC8FD}"/>
              </a:ext>
            </a:extLst>
          </p:cNvPr>
          <p:cNvSpPr>
            <a:spLocks noGrp="1"/>
          </p:cNvSpPr>
          <p:nvPr>
            <p:ph idx="1"/>
          </p:nvPr>
        </p:nvSpPr>
        <p:spPr>
          <a:xfrm>
            <a:off x="357187" y="361950"/>
            <a:ext cx="11477625" cy="6134100"/>
          </a:xfrm>
        </p:spPr>
        <p:txBody>
          <a:bodyPr>
            <a:normAutofit/>
          </a:bodyPr>
          <a:lstStyle/>
          <a:p>
            <a:pPr marL="0" indent="0">
              <a:buNone/>
            </a:pPr>
            <a:endParaRPr lang="en-IN" sz="1900" dirty="0">
              <a:latin typeface="Segoe UI" panose="020B0502040204020203" pitchFamily="34" charset="0"/>
              <a:cs typeface="Segoe UI" panose="020B0502040204020203" pitchFamily="34" charset="0"/>
            </a:endParaRPr>
          </a:p>
          <a:p>
            <a:pPr marL="0" indent="0">
              <a:buNone/>
            </a:pPr>
            <a:r>
              <a:rPr lang="en-IN" sz="1900" dirty="0">
                <a:latin typeface="Segoe UI" panose="020B0502040204020203" pitchFamily="34" charset="0"/>
                <a:cs typeface="Segoe UI" panose="020B0502040204020203" pitchFamily="34" charset="0"/>
              </a:rPr>
              <a:t> </a:t>
            </a:r>
          </a:p>
          <a:p>
            <a:pPr marL="0" indent="0">
              <a:buNone/>
            </a:pPr>
            <a:endParaRPr lang="en-IN" sz="1900"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5740AB53-823C-49D9-A690-AE3893E8C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738" y="23190"/>
            <a:ext cx="5533923" cy="6449387"/>
          </a:xfrm>
          <a:prstGeom prst="rect">
            <a:avLst/>
          </a:prstGeom>
        </p:spPr>
      </p:pic>
    </p:spTree>
    <p:extLst>
      <p:ext uri="{BB962C8B-B14F-4D97-AF65-F5344CB8AC3E}">
        <p14:creationId xmlns:p14="http://schemas.microsoft.com/office/powerpoint/2010/main" val="85775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500"/>
                                        <p:tgtEl>
                                          <p:spTgt spid="5">
                                            <p:txEl>
                                              <p:pRg st="1" end="1"/>
                                            </p:txEl>
                                          </p:spTgt>
                                        </p:tgtEl>
                                      </p:cBhvr>
                                    </p:animEffect>
                                    <p:anim calcmode="lin" valueType="num">
                                      <p:cBhvr>
                                        <p:cTn id="8" dur="1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chemeClr val="bg1"/>
            </a:gs>
            <a:gs pos="92000">
              <a:schemeClr val="accent4">
                <a:lumMod val="45000"/>
                <a:lumOff val="55000"/>
              </a:schemeClr>
            </a:gs>
            <a:gs pos="83000">
              <a:schemeClr val="accent4">
                <a:lumMod val="45000"/>
                <a:lumOff val="55000"/>
              </a:schemeClr>
            </a:gs>
            <a:gs pos="100000">
              <a:schemeClr val="accent4">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B654926-9247-4166-AF2E-5ACB438DC8FD}"/>
              </a:ext>
            </a:extLst>
          </p:cNvPr>
          <p:cNvSpPr>
            <a:spLocks noGrp="1"/>
          </p:cNvSpPr>
          <p:nvPr>
            <p:ph idx="1"/>
          </p:nvPr>
        </p:nvSpPr>
        <p:spPr>
          <a:xfrm>
            <a:off x="352425" y="457200"/>
            <a:ext cx="11477625" cy="6134100"/>
          </a:xfrm>
        </p:spPr>
        <p:txBody>
          <a:bodyPr>
            <a:normAutofit/>
          </a:bodyPr>
          <a:lstStyle/>
          <a:p>
            <a:pPr marL="0" indent="0">
              <a:buNone/>
            </a:pPr>
            <a:endParaRPr lang="en-IN" sz="1900" dirty="0">
              <a:latin typeface="Segoe UI" panose="020B0502040204020203" pitchFamily="34" charset="0"/>
              <a:cs typeface="Segoe UI" panose="020B0502040204020203" pitchFamily="34" charset="0"/>
            </a:endParaRPr>
          </a:p>
          <a:p>
            <a:pPr marL="0" indent="0">
              <a:buNone/>
            </a:pPr>
            <a:r>
              <a:rPr lang="en-IN" sz="1900" dirty="0">
                <a:latin typeface="Segoe UI" panose="020B0502040204020203" pitchFamily="34" charset="0"/>
                <a:cs typeface="Segoe UI" panose="020B0502040204020203" pitchFamily="34" charset="0"/>
              </a:rPr>
              <a:t> </a:t>
            </a:r>
          </a:p>
          <a:p>
            <a:pPr marL="0" indent="0">
              <a:buNone/>
            </a:pPr>
            <a:endParaRPr lang="en-IN" sz="1900" dirty="0">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75751222-F22F-4A6F-A2C2-0C8FCDB81041}"/>
              </a:ext>
            </a:extLst>
          </p:cNvPr>
          <p:cNvSpPr/>
          <p:nvPr/>
        </p:nvSpPr>
        <p:spPr>
          <a:xfrm>
            <a:off x="304799" y="510087"/>
            <a:ext cx="11572875" cy="4536627"/>
          </a:xfrm>
          <a:prstGeom prst="rect">
            <a:avLst/>
          </a:prstGeom>
        </p:spPr>
        <p:txBody>
          <a:bodyPr wrap="square">
            <a:spAutoFit/>
          </a:bodyPr>
          <a:lstStyle/>
          <a:p>
            <a:pPr>
              <a:lnSpc>
                <a:spcPct val="110000"/>
              </a:lnSpc>
            </a:pPr>
            <a:r>
              <a:rPr lang="en-IN" sz="1900" b="1" dirty="0">
                <a:latin typeface="Segoe UI" panose="020B0502040204020203" pitchFamily="34" charset="0"/>
                <a:cs typeface="Segoe UI" panose="020B0502040204020203" pitchFamily="34" charset="0"/>
              </a:rPr>
              <a:t>				VERBOSE(-V) WITH LTO</a:t>
            </a:r>
          </a:p>
          <a:p>
            <a:pPr>
              <a:lnSpc>
                <a:spcPct val="110000"/>
              </a:lnSpc>
            </a:pPr>
            <a:r>
              <a:rPr lang="en-IN" sz="1900" b="1" dirty="0">
                <a:latin typeface="Segoe UI" panose="020B0502040204020203" pitchFamily="34" charset="0"/>
                <a:cs typeface="Segoe UI" panose="020B0502040204020203" pitchFamily="34" charset="0"/>
              </a:rPr>
              <a:t>Default collect2:</a:t>
            </a:r>
          </a:p>
          <a:p>
            <a:pPr>
              <a:lnSpc>
                <a:spcPct val="110000"/>
              </a:lnSpc>
            </a:pPr>
            <a:r>
              <a:rPr lang="en-IN" sz="1900" dirty="0">
                <a:latin typeface="Segoe UI" panose="020B0502040204020203" pitchFamily="34" charset="0"/>
                <a:cs typeface="Segoe UI" panose="020B0502040204020203" pitchFamily="34" charset="0"/>
              </a:rPr>
              <a:t>/data/home/toolchain/prefix/</a:t>
            </a:r>
            <a:r>
              <a:rPr lang="en-IN" sz="1900" dirty="0" err="1">
                <a:latin typeface="Segoe UI" panose="020B0502040204020203" pitchFamily="34" charset="0"/>
                <a:cs typeface="Segoe UI" panose="020B0502040204020203" pitchFamily="34" charset="0"/>
              </a:rPr>
              <a:t>libexec</a:t>
            </a:r>
            <a:r>
              <a:rPr lang="en-IN" sz="1900" dirty="0">
                <a:latin typeface="Segoe UI" panose="020B0502040204020203" pitchFamily="34" charset="0"/>
                <a:cs typeface="Segoe UI" panose="020B0502040204020203" pitchFamily="34" charset="0"/>
              </a:rPr>
              <a:t>/</a:t>
            </a:r>
            <a:r>
              <a:rPr lang="en-IN" sz="1900" dirty="0" err="1">
                <a:latin typeface="Segoe UI" panose="020B0502040204020203" pitchFamily="34" charset="0"/>
                <a:cs typeface="Segoe UI" panose="020B0502040204020203" pitchFamily="34" charset="0"/>
              </a:rPr>
              <a:t>gcc</a:t>
            </a:r>
            <a:r>
              <a:rPr lang="en-IN" sz="1900" dirty="0">
                <a:latin typeface="Segoe UI" panose="020B0502040204020203" pitchFamily="34" charset="0"/>
                <a:cs typeface="Segoe UI" panose="020B0502040204020203" pitchFamily="34" charset="0"/>
              </a:rPr>
              <a:t>/x86_64-windriver-linux/4.8.1/collect2 --build-id 	\</a:t>
            </a:r>
          </a:p>
          <a:p>
            <a:pPr>
              <a:lnSpc>
                <a:spcPct val="110000"/>
              </a:lnSpc>
            </a:pPr>
            <a:r>
              <a:rPr lang="en-IN" sz="1900" dirty="0">
                <a:latin typeface="Segoe UI" panose="020B0502040204020203" pitchFamily="34" charset="0"/>
                <a:cs typeface="Segoe UI" panose="020B0502040204020203" pitchFamily="34" charset="0"/>
              </a:rPr>
              <a:t>--eh-frame-</a:t>
            </a:r>
            <a:r>
              <a:rPr lang="en-IN" sz="1900" dirty="0" err="1">
                <a:latin typeface="Segoe UI" panose="020B0502040204020203" pitchFamily="34" charset="0"/>
                <a:cs typeface="Segoe UI" panose="020B0502040204020203" pitchFamily="34" charset="0"/>
              </a:rPr>
              <a:t>hdr</a:t>
            </a:r>
            <a:r>
              <a:rPr lang="en-IN" sz="1900" dirty="0">
                <a:latin typeface="Segoe UI" panose="020B0502040204020203" pitchFamily="34" charset="0"/>
                <a:cs typeface="Segoe UI" panose="020B0502040204020203" pitchFamily="34" charset="0"/>
              </a:rPr>
              <a:t> --hash-style=</a:t>
            </a:r>
            <a:r>
              <a:rPr lang="en-IN" sz="1900" dirty="0" err="1">
                <a:latin typeface="Segoe UI" panose="020B0502040204020203" pitchFamily="34" charset="0"/>
                <a:cs typeface="Segoe UI" panose="020B0502040204020203" pitchFamily="34" charset="0"/>
              </a:rPr>
              <a:t>sysv</a:t>
            </a:r>
            <a:r>
              <a:rPr lang="en-IN" sz="1900" dirty="0">
                <a:latin typeface="Segoe UI" panose="020B0502040204020203" pitchFamily="34" charset="0"/>
                <a:cs typeface="Segoe UI" panose="020B0502040204020203" pitchFamily="34" charset="0"/>
              </a:rPr>
              <a:t> -m elf_x86_64 -dynamic-linker /lib64/ld-linux-x86-64.so.2 </a:t>
            </a:r>
          </a:p>
          <a:p>
            <a:pPr>
              <a:lnSpc>
                <a:spcPct val="110000"/>
              </a:lnSpc>
            </a:pPr>
            <a:endParaRPr lang="en-IN" sz="1900" dirty="0">
              <a:latin typeface="Segoe UI" panose="020B0502040204020203" pitchFamily="34" charset="0"/>
              <a:cs typeface="Segoe UI" panose="020B0502040204020203" pitchFamily="34" charset="0"/>
            </a:endParaRPr>
          </a:p>
          <a:p>
            <a:pPr>
              <a:lnSpc>
                <a:spcPct val="110000"/>
              </a:lnSpc>
            </a:pPr>
            <a:r>
              <a:rPr lang="en-IN" sz="1900" b="1" dirty="0">
                <a:latin typeface="Segoe UI" panose="020B0502040204020203" pitchFamily="34" charset="0"/>
                <a:cs typeface="Segoe UI" panose="020B0502040204020203" pitchFamily="34" charset="0"/>
              </a:rPr>
              <a:t>Collect2 with LTO:</a:t>
            </a:r>
          </a:p>
          <a:p>
            <a:pPr>
              <a:lnSpc>
                <a:spcPct val="110000"/>
              </a:lnSpc>
            </a:pPr>
            <a:r>
              <a:rPr lang="en-IN" sz="1900" dirty="0">
                <a:latin typeface="Segoe UI" panose="020B0502040204020203" pitchFamily="34" charset="0"/>
                <a:cs typeface="Segoe UI" panose="020B0502040204020203" pitchFamily="34" charset="0"/>
              </a:rPr>
              <a:t>/data/home/toolchain/prefix/</a:t>
            </a:r>
            <a:r>
              <a:rPr lang="en-IN" sz="1900" dirty="0" err="1">
                <a:latin typeface="Segoe UI" panose="020B0502040204020203" pitchFamily="34" charset="0"/>
                <a:cs typeface="Segoe UI" panose="020B0502040204020203" pitchFamily="34" charset="0"/>
              </a:rPr>
              <a:t>libexec</a:t>
            </a:r>
            <a:r>
              <a:rPr lang="en-IN" sz="1900" dirty="0">
                <a:latin typeface="Segoe UI" panose="020B0502040204020203" pitchFamily="34" charset="0"/>
                <a:cs typeface="Segoe UI" panose="020B0502040204020203" pitchFamily="34" charset="0"/>
              </a:rPr>
              <a:t>/</a:t>
            </a:r>
            <a:r>
              <a:rPr lang="en-IN" sz="1900" dirty="0" err="1">
                <a:latin typeface="Segoe UI" panose="020B0502040204020203" pitchFamily="34" charset="0"/>
                <a:cs typeface="Segoe UI" panose="020B0502040204020203" pitchFamily="34" charset="0"/>
              </a:rPr>
              <a:t>gcc</a:t>
            </a:r>
            <a:r>
              <a:rPr lang="en-IN" sz="1900" dirty="0">
                <a:latin typeface="Segoe UI" panose="020B0502040204020203" pitchFamily="34" charset="0"/>
                <a:cs typeface="Segoe UI" panose="020B0502040204020203" pitchFamily="34" charset="0"/>
              </a:rPr>
              <a:t>/x86_64-windriver-linux/4.8.1/collect2 -plugin 	\</a:t>
            </a:r>
          </a:p>
          <a:p>
            <a:pPr>
              <a:lnSpc>
                <a:spcPct val="110000"/>
              </a:lnSpc>
            </a:pPr>
            <a:r>
              <a:rPr lang="en-IN" sz="1900" dirty="0">
                <a:latin typeface="Segoe UI" panose="020B0502040204020203" pitchFamily="34" charset="0"/>
                <a:cs typeface="Segoe UI" panose="020B0502040204020203" pitchFamily="34" charset="0"/>
              </a:rPr>
              <a:t>/data/home/toolchain/prefix/libexec/gcc/x86_64-windriver-linux/4.8.1/liblto_plugin.so 	\</a:t>
            </a:r>
          </a:p>
          <a:p>
            <a:pPr>
              <a:lnSpc>
                <a:spcPct val="110000"/>
              </a:lnSpc>
            </a:pPr>
            <a:r>
              <a:rPr lang="en-IN" sz="1900" dirty="0">
                <a:latin typeface="Segoe UI" panose="020B0502040204020203" pitchFamily="34" charset="0"/>
                <a:cs typeface="Segoe UI" panose="020B0502040204020203" pitchFamily="34" charset="0"/>
              </a:rPr>
              <a:t>-plugin-opt=/data/home/toolchain/prefix/</a:t>
            </a:r>
            <a:r>
              <a:rPr lang="en-IN" sz="1900" dirty="0" err="1">
                <a:latin typeface="Segoe UI" panose="020B0502040204020203" pitchFamily="34" charset="0"/>
                <a:cs typeface="Segoe UI" panose="020B0502040204020203" pitchFamily="34" charset="0"/>
              </a:rPr>
              <a:t>libexec</a:t>
            </a:r>
            <a:r>
              <a:rPr lang="en-IN" sz="1900" dirty="0">
                <a:latin typeface="Segoe UI" panose="020B0502040204020203" pitchFamily="34" charset="0"/>
                <a:cs typeface="Segoe UI" panose="020B0502040204020203" pitchFamily="34" charset="0"/>
              </a:rPr>
              <a:t>/</a:t>
            </a:r>
            <a:r>
              <a:rPr lang="en-IN" sz="1900" dirty="0" err="1">
                <a:latin typeface="Segoe UI" panose="020B0502040204020203" pitchFamily="34" charset="0"/>
                <a:cs typeface="Segoe UI" panose="020B0502040204020203" pitchFamily="34" charset="0"/>
              </a:rPr>
              <a:t>gcc</a:t>
            </a:r>
            <a:r>
              <a:rPr lang="en-IN" sz="1900" dirty="0">
                <a:latin typeface="Segoe UI" panose="020B0502040204020203" pitchFamily="34" charset="0"/>
                <a:cs typeface="Segoe UI" panose="020B0502040204020203" pitchFamily="34" charset="0"/>
              </a:rPr>
              <a:t>/x86_64-windriver-linux/4.8.1/</a:t>
            </a:r>
            <a:r>
              <a:rPr lang="en-IN" sz="1900" dirty="0" err="1">
                <a:latin typeface="Segoe UI" panose="020B0502040204020203" pitchFamily="34" charset="0"/>
                <a:cs typeface="Segoe UI" panose="020B0502040204020203" pitchFamily="34" charset="0"/>
              </a:rPr>
              <a:t>lto</a:t>
            </a:r>
            <a:r>
              <a:rPr lang="en-IN" sz="1900" dirty="0">
                <a:latin typeface="Segoe UI" panose="020B0502040204020203" pitchFamily="34" charset="0"/>
                <a:cs typeface="Segoe UI" panose="020B0502040204020203" pitchFamily="34" charset="0"/>
              </a:rPr>
              <a:t>-wrapper	 </a:t>
            </a:r>
          </a:p>
          <a:p>
            <a:pPr>
              <a:lnSpc>
                <a:spcPct val="110000"/>
              </a:lnSpc>
            </a:pPr>
            <a:endParaRPr lang="en-IN" sz="1900" dirty="0">
              <a:latin typeface="Segoe UI" panose="020B0502040204020203" pitchFamily="34" charset="0"/>
              <a:cs typeface="Segoe UI" panose="020B0502040204020203" pitchFamily="34" charset="0"/>
            </a:endParaRPr>
          </a:p>
          <a:p>
            <a:pPr>
              <a:lnSpc>
                <a:spcPct val="110000"/>
              </a:lnSpc>
            </a:pPr>
            <a:r>
              <a:rPr lang="en-IN" sz="1900" dirty="0">
                <a:latin typeface="Segoe UI" panose="020B0502040204020203" pitchFamily="34" charset="0"/>
                <a:cs typeface="Segoe UI" panose="020B0502040204020203" pitchFamily="34" charset="0"/>
              </a:rPr>
              <a:t>For more reference of collect2 </a:t>
            </a:r>
          </a:p>
          <a:p>
            <a:pPr>
              <a:lnSpc>
                <a:spcPct val="110000"/>
              </a:lnSpc>
            </a:pPr>
            <a:r>
              <a:rPr lang="en-IN" sz="1900" dirty="0">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https://gcc.gnu.org/onlinedocs/gccint/Collect2.html</a:t>
            </a:r>
            <a:endParaRPr lang="en-IN" sz="1900" dirty="0">
              <a:latin typeface="Segoe UI" panose="020B0502040204020203" pitchFamily="34" charset="0"/>
              <a:cs typeface="Segoe UI" panose="020B0502040204020203" pitchFamily="34" charset="0"/>
            </a:endParaRPr>
          </a:p>
          <a:p>
            <a:endParaRPr lang="en-IN" sz="1900" dirty="0">
              <a:latin typeface="Segoe UI" panose="020B0502040204020203" pitchFamily="34" charset="0"/>
              <a:cs typeface="Segoe UI" panose="020B0502040204020203" pitchFamily="34" charset="0"/>
            </a:endParaRPr>
          </a:p>
          <a:p>
            <a:endParaRPr lang="en-IN" sz="1900" dirty="0">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D7E36FD1-4367-4688-AD9C-0C157DE22066}"/>
              </a:ext>
            </a:extLst>
          </p:cNvPr>
          <p:cNvSpPr/>
          <p:nvPr/>
        </p:nvSpPr>
        <p:spPr>
          <a:xfrm>
            <a:off x="352425" y="4724006"/>
            <a:ext cx="11048172" cy="1554272"/>
          </a:xfrm>
          <a:prstGeom prst="rect">
            <a:avLst/>
          </a:prstGeom>
        </p:spPr>
        <p:txBody>
          <a:bodyPr wrap="square">
            <a:spAutoFit/>
          </a:bodyPr>
          <a:lstStyle/>
          <a:p>
            <a:r>
              <a:rPr lang="en-US" sz="1900" b="1" dirty="0"/>
              <a:t>Purpose of liblto_plugin.so and </a:t>
            </a:r>
            <a:r>
              <a:rPr lang="en-US" sz="1900" b="1" dirty="0" err="1"/>
              <a:t>ltowrapper</a:t>
            </a:r>
            <a:r>
              <a:rPr lang="en-US" sz="1900" b="1" dirty="0"/>
              <a:t>:</a:t>
            </a:r>
            <a:r>
              <a:rPr lang="en-US" sz="1900" dirty="0"/>
              <a:t> </a:t>
            </a:r>
          </a:p>
          <a:p>
            <a:r>
              <a:rPr lang="en-US" sz="1900" dirty="0"/>
              <a:t>LD can't really recognize the exported GIMPLES.</a:t>
            </a:r>
          </a:p>
          <a:p>
            <a:r>
              <a:rPr lang="en-US" sz="1900" dirty="0"/>
              <a:t>‫‫For this purpose </a:t>
            </a:r>
            <a:r>
              <a:rPr lang="en-US" sz="1900" dirty="0" err="1"/>
              <a:t>ld</a:t>
            </a:r>
            <a:r>
              <a:rPr lang="en-US" sz="1900" dirty="0"/>
              <a:t> use the </a:t>
            </a:r>
            <a:r>
              <a:rPr lang="en-US" sz="1900" dirty="0" err="1"/>
              <a:t>lto</a:t>
            </a:r>
            <a:r>
              <a:rPr lang="en-US" sz="1900" dirty="0"/>
              <a:t> plugin(liblto_plugin.so.0.0.0) which call make or the </a:t>
            </a:r>
            <a:r>
              <a:rPr lang="en-US" sz="1900" dirty="0" err="1"/>
              <a:t>lto</a:t>
            </a:r>
            <a:r>
              <a:rPr lang="en-US" sz="1900" dirty="0"/>
              <a:t>-wrapper directly which call the lto1 where each lto1 </a:t>
            </a:r>
            <a:r>
              <a:rPr lang="en-US" sz="1900" dirty="0" err="1"/>
              <a:t>lauch</a:t>
            </a:r>
            <a:r>
              <a:rPr lang="en-US" sz="1900" dirty="0"/>
              <a:t> is responsible for producing a 'partition' (see the -</a:t>
            </a:r>
            <a:r>
              <a:rPr lang="en-US" sz="1900" dirty="0" err="1"/>
              <a:t>flto</a:t>
            </a:r>
            <a:r>
              <a:rPr lang="en-US" sz="1900" dirty="0"/>
              <a:t>-partition option and the </a:t>
            </a:r>
            <a:r>
              <a:rPr lang="en-US" sz="1900" dirty="0" err="1"/>
              <a:t>lto</a:t>
            </a:r>
            <a:r>
              <a:rPr lang="en-US" sz="1900" dirty="0"/>
              <a:t>-partitions parameter in </a:t>
            </a:r>
            <a:r>
              <a:rPr lang="en-US" sz="1900" dirty="0" err="1"/>
              <a:t>gcc's</a:t>
            </a:r>
            <a:r>
              <a:rPr lang="en-US" sz="1900" dirty="0"/>
              <a:t> documentation).</a:t>
            </a:r>
          </a:p>
        </p:txBody>
      </p:sp>
    </p:spTree>
    <p:extLst>
      <p:ext uri="{BB962C8B-B14F-4D97-AF65-F5344CB8AC3E}">
        <p14:creationId xmlns:p14="http://schemas.microsoft.com/office/powerpoint/2010/main" val="420055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500"/>
                                        <p:tgtEl>
                                          <p:spTgt spid="5">
                                            <p:txEl>
                                              <p:pRg st="1" end="1"/>
                                            </p:txEl>
                                          </p:spTgt>
                                        </p:tgtEl>
                                      </p:cBhvr>
                                    </p:animEffect>
                                    <p:anim calcmode="lin" valueType="num">
                                      <p:cBhvr>
                                        <p:cTn id="8" dur="1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chemeClr val="bg1"/>
            </a:gs>
            <a:gs pos="92000">
              <a:schemeClr val="accent4">
                <a:lumMod val="45000"/>
                <a:lumOff val="55000"/>
              </a:schemeClr>
            </a:gs>
            <a:gs pos="83000">
              <a:schemeClr val="accent4">
                <a:lumMod val="45000"/>
                <a:lumOff val="55000"/>
              </a:schemeClr>
            </a:gs>
            <a:gs pos="100000">
              <a:schemeClr val="accent4">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B654926-9247-4166-AF2E-5ACB438DC8FD}"/>
              </a:ext>
            </a:extLst>
          </p:cNvPr>
          <p:cNvSpPr>
            <a:spLocks noGrp="1"/>
          </p:cNvSpPr>
          <p:nvPr>
            <p:ph idx="1"/>
          </p:nvPr>
        </p:nvSpPr>
        <p:spPr>
          <a:xfrm>
            <a:off x="352425" y="457200"/>
            <a:ext cx="11477625" cy="6134100"/>
          </a:xfrm>
        </p:spPr>
        <p:txBody>
          <a:bodyPr>
            <a:normAutofit/>
          </a:bodyPr>
          <a:lstStyle/>
          <a:p>
            <a:pPr marL="0" indent="0">
              <a:buNone/>
            </a:pPr>
            <a:endParaRPr lang="en-IN" sz="1900" dirty="0">
              <a:latin typeface="Segoe UI" panose="020B0502040204020203" pitchFamily="34" charset="0"/>
              <a:cs typeface="Segoe UI" panose="020B0502040204020203" pitchFamily="34" charset="0"/>
            </a:endParaRPr>
          </a:p>
          <a:p>
            <a:pPr marL="0" indent="0">
              <a:buNone/>
            </a:pPr>
            <a:r>
              <a:rPr lang="en-IN" sz="1900" dirty="0">
                <a:latin typeface="Segoe UI" panose="020B0502040204020203" pitchFamily="34" charset="0"/>
                <a:cs typeface="Segoe UI" panose="020B0502040204020203" pitchFamily="34" charset="0"/>
              </a:rPr>
              <a:t> </a:t>
            </a:r>
          </a:p>
          <a:p>
            <a:pPr marL="0" indent="0">
              <a:buNone/>
            </a:pPr>
            <a:endParaRPr lang="en-IN" sz="1900" dirty="0">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75751222-F22F-4A6F-A2C2-0C8FCDB81041}"/>
              </a:ext>
            </a:extLst>
          </p:cNvPr>
          <p:cNvSpPr/>
          <p:nvPr/>
        </p:nvSpPr>
        <p:spPr>
          <a:xfrm>
            <a:off x="257175" y="365068"/>
            <a:ext cx="11572875" cy="5940088"/>
          </a:xfrm>
          <a:prstGeom prst="rect">
            <a:avLst/>
          </a:prstGeom>
        </p:spPr>
        <p:txBody>
          <a:bodyPr wrap="square">
            <a:spAutoFit/>
          </a:bodyPr>
          <a:lstStyle/>
          <a:p>
            <a:r>
              <a:rPr lang="en-IN" sz="1900" b="1" dirty="0">
                <a:latin typeface="Segoe UI" panose="020B0502040204020203" pitchFamily="34" charset="0"/>
                <a:cs typeface="Segoe UI" panose="020B0502040204020203" pitchFamily="34" charset="0"/>
              </a:rPr>
              <a:t>LTO1 1st time:</a:t>
            </a:r>
          </a:p>
          <a:p>
            <a:endParaRPr lang="en-IN" sz="1900" dirty="0">
              <a:latin typeface="Segoe UI" panose="020B0502040204020203" pitchFamily="34" charset="0"/>
              <a:cs typeface="Segoe UI" panose="020B0502040204020203" pitchFamily="34" charset="0"/>
            </a:endParaRPr>
          </a:p>
          <a:p>
            <a:r>
              <a:rPr lang="en-IN" sz="1900" dirty="0">
                <a:latin typeface="Segoe UI" panose="020B0502040204020203" pitchFamily="34" charset="0"/>
                <a:cs typeface="Segoe UI" panose="020B0502040204020203" pitchFamily="34" charset="0"/>
              </a:rPr>
              <a:t>/data/home/toolchain/prefix/</a:t>
            </a:r>
            <a:r>
              <a:rPr lang="en-IN" sz="1900" dirty="0" err="1">
                <a:latin typeface="Segoe UI" panose="020B0502040204020203" pitchFamily="34" charset="0"/>
                <a:cs typeface="Segoe UI" panose="020B0502040204020203" pitchFamily="34" charset="0"/>
              </a:rPr>
              <a:t>libexec</a:t>
            </a:r>
            <a:r>
              <a:rPr lang="en-IN" sz="1900" dirty="0">
                <a:latin typeface="Segoe UI" panose="020B0502040204020203" pitchFamily="34" charset="0"/>
                <a:cs typeface="Segoe UI" panose="020B0502040204020203" pitchFamily="34" charset="0"/>
              </a:rPr>
              <a:t>/</a:t>
            </a:r>
            <a:r>
              <a:rPr lang="en-IN" sz="1900" dirty="0" err="1">
                <a:latin typeface="Segoe UI" panose="020B0502040204020203" pitchFamily="34" charset="0"/>
                <a:cs typeface="Segoe UI" panose="020B0502040204020203" pitchFamily="34" charset="0"/>
              </a:rPr>
              <a:t>gcc</a:t>
            </a:r>
            <a:r>
              <a:rPr lang="en-IN" sz="1900" dirty="0">
                <a:latin typeface="Segoe UI" panose="020B0502040204020203" pitchFamily="34" charset="0"/>
                <a:cs typeface="Segoe UI" panose="020B0502040204020203" pitchFamily="34" charset="0"/>
              </a:rPr>
              <a:t>/x86_64-windriver-linux/4.8.1/lto1 			\</a:t>
            </a:r>
          </a:p>
          <a:p>
            <a:r>
              <a:rPr lang="en-IN" sz="1900" dirty="0">
                <a:latin typeface="Segoe UI" panose="020B0502040204020203" pitchFamily="34" charset="0"/>
                <a:cs typeface="Segoe UI" panose="020B0502040204020203" pitchFamily="34" charset="0"/>
              </a:rPr>
              <a:t>-quiet -</a:t>
            </a:r>
            <a:r>
              <a:rPr lang="en-IN" sz="1900" dirty="0" err="1">
                <a:latin typeface="Segoe UI" panose="020B0502040204020203" pitchFamily="34" charset="0"/>
                <a:cs typeface="Segoe UI" panose="020B0502040204020203" pitchFamily="34" charset="0"/>
              </a:rPr>
              <a:t>dumpbase</a:t>
            </a:r>
            <a:r>
              <a:rPr lang="en-IN" sz="1900" dirty="0">
                <a:latin typeface="Segoe UI" panose="020B0502040204020203" pitchFamily="34" charset="0"/>
                <a:cs typeface="Segoe UI" panose="020B0502040204020203" pitchFamily="34" charset="0"/>
              </a:rPr>
              <a:t> </a:t>
            </a:r>
            <a:r>
              <a:rPr lang="en-IN" sz="1900" dirty="0" err="1">
                <a:latin typeface="Segoe UI" panose="020B0502040204020203" pitchFamily="34" charset="0"/>
                <a:cs typeface="Segoe UI" panose="020B0502040204020203" pitchFamily="34" charset="0"/>
              </a:rPr>
              <a:t>test.o</a:t>
            </a:r>
            <a:r>
              <a:rPr lang="en-IN" sz="1900" dirty="0">
                <a:latin typeface="Segoe UI" panose="020B0502040204020203" pitchFamily="34" charset="0"/>
                <a:cs typeface="Segoe UI" panose="020B0502040204020203" pitchFamily="34" charset="0"/>
              </a:rPr>
              <a:t> -</a:t>
            </a:r>
            <a:r>
              <a:rPr lang="en-IN" sz="1900" dirty="0" err="1">
                <a:latin typeface="Segoe UI" panose="020B0502040204020203" pitchFamily="34" charset="0"/>
                <a:cs typeface="Segoe UI" panose="020B0502040204020203" pitchFamily="34" charset="0"/>
              </a:rPr>
              <a:t>mtune</a:t>
            </a:r>
            <a:r>
              <a:rPr lang="en-IN" sz="1900" dirty="0">
                <a:latin typeface="Segoe UI" panose="020B0502040204020203" pitchFamily="34" charset="0"/>
                <a:cs typeface="Segoe UI" panose="020B0502040204020203" pitchFamily="34" charset="0"/>
              </a:rPr>
              <a:t>=generic -march=x86-64 -</a:t>
            </a:r>
            <a:r>
              <a:rPr lang="en-IN" sz="1900" dirty="0" err="1">
                <a:latin typeface="Segoe UI" panose="020B0502040204020203" pitchFamily="34" charset="0"/>
                <a:cs typeface="Segoe UI" panose="020B0502040204020203" pitchFamily="34" charset="0"/>
              </a:rPr>
              <a:t>mtune</a:t>
            </a:r>
            <a:r>
              <a:rPr lang="en-IN" sz="1900" dirty="0">
                <a:latin typeface="Segoe UI" panose="020B0502040204020203" pitchFamily="34" charset="0"/>
                <a:cs typeface="Segoe UI" panose="020B0502040204020203" pitchFamily="34" charset="0"/>
              </a:rPr>
              <a:t>=generic -march=x86-64 	\</a:t>
            </a:r>
          </a:p>
          <a:p>
            <a:r>
              <a:rPr lang="en-IN" sz="1900" dirty="0">
                <a:latin typeface="Segoe UI" panose="020B0502040204020203" pitchFamily="34" charset="0"/>
                <a:cs typeface="Segoe UI" panose="020B0502040204020203" pitchFamily="34" charset="0"/>
              </a:rPr>
              <a:t>-</a:t>
            </a:r>
            <a:r>
              <a:rPr lang="en-IN" sz="1900" dirty="0" err="1">
                <a:latin typeface="Segoe UI" panose="020B0502040204020203" pitchFamily="34" charset="0"/>
                <a:cs typeface="Segoe UI" panose="020B0502040204020203" pitchFamily="34" charset="0"/>
              </a:rPr>
              <a:t>auxbase</a:t>
            </a:r>
            <a:r>
              <a:rPr lang="en-IN" sz="1900" dirty="0">
                <a:latin typeface="Segoe UI" panose="020B0502040204020203" pitchFamily="34" charset="0"/>
                <a:cs typeface="Segoe UI" panose="020B0502040204020203" pitchFamily="34" charset="0"/>
              </a:rPr>
              <a:t> test -version -</a:t>
            </a:r>
            <a:r>
              <a:rPr lang="en-IN" sz="1900" dirty="0" err="1">
                <a:latin typeface="Segoe UI" panose="020B0502040204020203" pitchFamily="34" charset="0"/>
                <a:cs typeface="Segoe UI" panose="020B0502040204020203" pitchFamily="34" charset="0"/>
              </a:rPr>
              <a:t>fltrans</a:t>
            </a:r>
            <a:r>
              <a:rPr lang="en-IN" sz="1900" dirty="0">
                <a:latin typeface="Segoe UI" panose="020B0502040204020203" pitchFamily="34" charset="0"/>
                <a:cs typeface="Segoe UI" panose="020B0502040204020203" pitchFamily="34" charset="0"/>
              </a:rPr>
              <a:t>-output-list</a:t>
            </a:r>
            <a:r>
              <a:rPr lang="en-IN" sz="1900" b="1" dirty="0">
                <a:latin typeface="Segoe UI" panose="020B0502040204020203" pitchFamily="34" charset="0"/>
                <a:cs typeface="Segoe UI" panose="020B0502040204020203" pitchFamily="34" charset="0"/>
              </a:rPr>
              <a:t>=/</a:t>
            </a:r>
            <a:r>
              <a:rPr lang="en-IN" sz="1900" b="1" dirty="0" err="1">
                <a:latin typeface="Segoe UI" panose="020B0502040204020203" pitchFamily="34" charset="0"/>
                <a:cs typeface="Segoe UI" panose="020B0502040204020203" pitchFamily="34" charset="0"/>
              </a:rPr>
              <a:t>tmp</a:t>
            </a:r>
            <a:r>
              <a:rPr lang="en-IN" sz="1900" b="1" dirty="0">
                <a:latin typeface="Segoe UI" panose="020B0502040204020203" pitchFamily="34" charset="0"/>
                <a:cs typeface="Segoe UI" panose="020B0502040204020203" pitchFamily="34" charset="0"/>
              </a:rPr>
              <a:t>/ccG72ir8.ltrans.out </a:t>
            </a:r>
            <a:r>
              <a:rPr lang="en-IN" sz="1900" dirty="0">
                <a:latin typeface="Segoe UI" panose="020B0502040204020203" pitchFamily="34" charset="0"/>
                <a:cs typeface="Segoe UI" panose="020B0502040204020203" pitchFamily="34" charset="0"/>
              </a:rPr>
              <a:t>-</a:t>
            </a:r>
            <a:r>
              <a:rPr lang="en-IN" sz="1900" dirty="0" err="1">
                <a:latin typeface="Segoe UI" panose="020B0502040204020203" pitchFamily="34" charset="0"/>
                <a:cs typeface="Segoe UI" panose="020B0502040204020203" pitchFamily="34" charset="0"/>
              </a:rPr>
              <a:t>fwpa</a:t>
            </a:r>
            <a:r>
              <a:rPr lang="en-IN" sz="1900" dirty="0">
                <a:latin typeface="Segoe UI" panose="020B0502040204020203" pitchFamily="34" charset="0"/>
                <a:cs typeface="Segoe UI" panose="020B0502040204020203" pitchFamily="34" charset="0"/>
              </a:rPr>
              <a:t> 			\</a:t>
            </a:r>
          </a:p>
          <a:p>
            <a:r>
              <a:rPr lang="en-IN" sz="1900" dirty="0">
                <a:latin typeface="Segoe UI" panose="020B0502040204020203" pitchFamily="34" charset="0"/>
                <a:cs typeface="Segoe UI" panose="020B0502040204020203" pitchFamily="34" charset="0"/>
              </a:rPr>
              <a:t>-fresolution=</a:t>
            </a:r>
            <a:r>
              <a:rPr lang="en-IN" sz="1900" b="1" dirty="0">
                <a:latin typeface="Segoe UI" panose="020B0502040204020203" pitchFamily="34" charset="0"/>
                <a:cs typeface="Segoe UI" panose="020B0502040204020203" pitchFamily="34" charset="0"/>
              </a:rPr>
              <a:t>test.res @/</a:t>
            </a:r>
            <a:r>
              <a:rPr lang="en-IN" sz="1900" b="1" dirty="0" err="1">
                <a:latin typeface="Segoe UI" panose="020B0502040204020203" pitchFamily="34" charset="0"/>
                <a:cs typeface="Segoe UI" panose="020B0502040204020203" pitchFamily="34" charset="0"/>
              </a:rPr>
              <a:t>tmp</a:t>
            </a:r>
            <a:r>
              <a:rPr lang="en-IN" sz="1900" b="1" dirty="0">
                <a:latin typeface="Segoe UI" panose="020B0502040204020203" pitchFamily="34" charset="0"/>
                <a:cs typeface="Segoe UI" panose="020B0502040204020203" pitchFamily="34" charset="0"/>
              </a:rPr>
              <a:t>/ccKB1Id8</a:t>
            </a:r>
          </a:p>
          <a:p>
            <a:endParaRPr lang="en-IN" sz="1900" dirty="0">
              <a:latin typeface="Segoe UI" panose="020B0502040204020203" pitchFamily="34" charset="0"/>
              <a:cs typeface="Segoe UI" panose="020B0502040204020203" pitchFamily="34" charset="0"/>
            </a:endParaRPr>
          </a:p>
          <a:p>
            <a:endParaRPr lang="en-IN" sz="1900" dirty="0">
              <a:latin typeface="Segoe UI" panose="020B0502040204020203" pitchFamily="34" charset="0"/>
              <a:cs typeface="Segoe UI" panose="020B0502040204020203" pitchFamily="34" charset="0"/>
            </a:endParaRPr>
          </a:p>
          <a:p>
            <a:endParaRPr lang="en-IN" sz="1900" dirty="0">
              <a:latin typeface="Segoe UI" panose="020B0502040204020203" pitchFamily="34" charset="0"/>
              <a:cs typeface="Segoe UI" panose="020B0502040204020203" pitchFamily="34" charset="0"/>
            </a:endParaRPr>
          </a:p>
          <a:p>
            <a:r>
              <a:rPr lang="en-IN" sz="1900" dirty="0">
                <a:latin typeface="Segoe UI" panose="020B0502040204020203" pitchFamily="34" charset="0"/>
                <a:cs typeface="Segoe UI" panose="020B0502040204020203" pitchFamily="34" charset="0"/>
              </a:rPr>
              <a:t>$cat test.res</a:t>
            </a:r>
          </a:p>
          <a:p>
            <a:r>
              <a:rPr lang="en-IN" sz="1900" dirty="0">
                <a:latin typeface="Segoe UI" panose="020B0502040204020203" pitchFamily="34" charset="0"/>
                <a:cs typeface="Segoe UI" panose="020B0502040204020203" pitchFamily="34" charset="0"/>
              </a:rPr>
              <a:t>1</a:t>
            </a:r>
          </a:p>
          <a:p>
            <a:r>
              <a:rPr lang="en-IN" sz="1900" dirty="0" err="1">
                <a:latin typeface="Segoe UI" panose="020B0502040204020203" pitchFamily="34" charset="0"/>
                <a:cs typeface="Segoe UI" panose="020B0502040204020203" pitchFamily="34" charset="0"/>
              </a:rPr>
              <a:t>test.o</a:t>
            </a:r>
            <a:r>
              <a:rPr lang="en-IN" sz="1900" dirty="0">
                <a:latin typeface="Segoe UI" panose="020B0502040204020203" pitchFamily="34" charset="0"/>
                <a:cs typeface="Segoe UI" panose="020B0502040204020203" pitchFamily="34" charset="0"/>
              </a:rPr>
              <a:t> 1</a:t>
            </a:r>
          </a:p>
          <a:p>
            <a:r>
              <a:rPr lang="en-IN" sz="1900" dirty="0">
                <a:latin typeface="Segoe UI" panose="020B0502040204020203" pitchFamily="34" charset="0"/>
                <a:cs typeface="Segoe UI" panose="020B0502040204020203" pitchFamily="34" charset="0"/>
              </a:rPr>
              <a:t>165 95e82b8825f9f424 PREVAILING_DEF main</a:t>
            </a:r>
          </a:p>
          <a:p>
            <a:endParaRPr lang="en-IN" sz="1900" dirty="0">
              <a:latin typeface="Segoe UI" panose="020B0502040204020203" pitchFamily="34" charset="0"/>
              <a:cs typeface="Segoe UI" panose="020B0502040204020203" pitchFamily="34" charset="0"/>
            </a:endParaRPr>
          </a:p>
          <a:p>
            <a:r>
              <a:rPr lang="en-IN" sz="1900" dirty="0">
                <a:latin typeface="Segoe UI" panose="020B0502040204020203" pitchFamily="34" charset="0"/>
                <a:cs typeface="Segoe UI" panose="020B0502040204020203" pitchFamily="34" charset="0"/>
              </a:rPr>
              <a:t>$cat /</a:t>
            </a:r>
            <a:r>
              <a:rPr lang="en-IN" sz="1900" dirty="0" err="1">
                <a:latin typeface="Segoe UI" panose="020B0502040204020203" pitchFamily="34" charset="0"/>
                <a:cs typeface="Segoe UI" panose="020B0502040204020203" pitchFamily="34" charset="0"/>
              </a:rPr>
              <a:t>tmp</a:t>
            </a:r>
            <a:r>
              <a:rPr lang="en-IN" sz="1900" dirty="0">
                <a:latin typeface="Segoe UI" panose="020B0502040204020203" pitchFamily="34" charset="0"/>
                <a:cs typeface="Segoe UI" panose="020B0502040204020203" pitchFamily="34" charset="0"/>
              </a:rPr>
              <a:t>/ccG72ir8.ltrans.out</a:t>
            </a:r>
          </a:p>
          <a:p>
            <a:r>
              <a:rPr lang="en-IN" sz="1900" dirty="0">
                <a:latin typeface="Segoe UI" panose="020B0502040204020203" pitchFamily="34" charset="0"/>
                <a:cs typeface="Segoe UI" panose="020B0502040204020203" pitchFamily="34" charset="0"/>
              </a:rPr>
              <a:t>/</a:t>
            </a:r>
            <a:r>
              <a:rPr lang="en-IN" sz="1900" dirty="0" err="1">
                <a:latin typeface="Segoe UI" panose="020B0502040204020203" pitchFamily="34" charset="0"/>
                <a:cs typeface="Segoe UI" panose="020B0502040204020203" pitchFamily="34" charset="0"/>
              </a:rPr>
              <a:t>tmp</a:t>
            </a:r>
            <a:r>
              <a:rPr lang="en-IN" sz="1900" dirty="0">
                <a:latin typeface="Segoe UI" panose="020B0502040204020203" pitchFamily="34" charset="0"/>
                <a:cs typeface="Segoe UI" panose="020B0502040204020203" pitchFamily="34" charset="0"/>
              </a:rPr>
              <a:t>/ccG72ir8.ltrans0.o</a:t>
            </a:r>
          </a:p>
          <a:p>
            <a:endParaRPr lang="en-IN" sz="1900" dirty="0">
              <a:latin typeface="Segoe UI" panose="020B0502040204020203" pitchFamily="34" charset="0"/>
              <a:cs typeface="Segoe UI" panose="020B0502040204020203" pitchFamily="34" charset="0"/>
            </a:endParaRPr>
          </a:p>
          <a:p>
            <a:r>
              <a:rPr lang="en-US" sz="1900" dirty="0">
                <a:latin typeface="Segoe UI" panose="020B0502040204020203" pitchFamily="34" charset="0"/>
                <a:cs typeface="Segoe UI" panose="020B0502040204020203" pitchFamily="34" charset="0"/>
              </a:rPr>
              <a:t>$cat /</a:t>
            </a:r>
            <a:r>
              <a:rPr lang="en-US" sz="1900" dirty="0" err="1">
                <a:latin typeface="Segoe UI" panose="020B0502040204020203" pitchFamily="34" charset="0"/>
                <a:cs typeface="Segoe UI" panose="020B0502040204020203" pitchFamily="34" charset="0"/>
              </a:rPr>
              <a:t>tmp</a:t>
            </a:r>
            <a:r>
              <a:rPr lang="en-US" sz="1900" dirty="0">
                <a:latin typeface="Segoe UI" panose="020B0502040204020203" pitchFamily="34" charset="0"/>
                <a:cs typeface="Segoe UI" panose="020B0502040204020203" pitchFamily="34" charset="0"/>
              </a:rPr>
              <a:t>/ccKB1Id8</a:t>
            </a:r>
          </a:p>
          <a:p>
            <a:r>
              <a:rPr lang="en-US" sz="1900" dirty="0" err="1">
                <a:latin typeface="Segoe UI" panose="020B0502040204020203" pitchFamily="34" charset="0"/>
                <a:cs typeface="Segoe UI" panose="020B0502040204020203" pitchFamily="34" charset="0"/>
              </a:rPr>
              <a:t>test.o</a:t>
            </a:r>
            <a:endParaRPr lang="en-IN" sz="1900" dirty="0">
              <a:latin typeface="Segoe UI" panose="020B0502040204020203" pitchFamily="34" charset="0"/>
              <a:cs typeface="Segoe UI" panose="020B0502040204020203" pitchFamily="34" charset="0"/>
            </a:endParaRPr>
          </a:p>
          <a:p>
            <a:endParaRPr lang="en-IN" sz="19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7458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500"/>
                                        <p:tgtEl>
                                          <p:spTgt spid="5">
                                            <p:txEl>
                                              <p:pRg st="1" end="1"/>
                                            </p:txEl>
                                          </p:spTgt>
                                        </p:tgtEl>
                                      </p:cBhvr>
                                    </p:animEffect>
                                    <p:anim calcmode="lin" valueType="num">
                                      <p:cBhvr>
                                        <p:cTn id="8" dur="1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chemeClr val="bg1"/>
            </a:gs>
            <a:gs pos="92000">
              <a:schemeClr val="accent4">
                <a:lumMod val="45000"/>
                <a:lumOff val="55000"/>
              </a:schemeClr>
            </a:gs>
            <a:gs pos="83000">
              <a:schemeClr val="accent4">
                <a:lumMod val="45000"/>
                <a:lumOff val="55000"/>
              </a:schemeClr>
            </a:gs>
            <a:gs pos="100000">
              <a:schemeClr val="accent4">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B654926-9247-4166-AF2E-5ACB438DC8FD}"/>
              </a:ext>
            </a:extLst>
          </p:cNvPr>
          <p:cNvSpPr>
            <a:spLocks noGrp="1"/>
          </p:cNvSpPr>
          <p:nvPr>
            <p:ph idx="1"/>
          </p:nvPr>
        </p:nvSpPr>
        <p:spPr>
          <a:xfrm>
            <a:off x="352425" y="457200"/>
            <a:ext cx="11477625" cy="6134100"/>
          </a:xfrm>
        </p:spPr>
        <p:txBody>
          <a:bodyPr>
            <a:normAutofit/>
          </a:bodyPr>
          <a:lstStyle/>
          <a:p>
            <a:pPr marL="0" indent="0">
              <a:buNone/>
            </a:pPr>
            <a:r>
              <a:rPr lang="en-IN" sz="1900" dirty="0">
                <a:latin typeface="Segoe UI" panose="020B0502040204020203" pitchFamily="34" charset="0"/>
                <a:cs typeface="Segoe UI" panose="020B0502040204020203" pitchFamily="34" charset="0"/>
              </a:rPr>
              <a:t> </a:t>
            </a:r>
          </a:p>
          <a:p>
            <a:pPr marL="0" indent="0">
              <a:buNone/>
            </a:pPr>
            <a:endParaRPr lang="en-IN" sz="1900" dirty="0">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5A6ABDB7-2DA2-41FF-B136-099B715E50A2}"/>
              </a:ext>
            </a:extLst>
          </p:cNvPr>
          <p:cNvSpPr/>
          <p:nvPr/>
        </p:nvSpPr>
        <p:spPr>
          <a:xfrm>
            <a:off x="209550" y="266700"/>
            <a:ext cx="11620500" cy="6417141"/>
          </a:xfrm>
          <a:prstGeom prst="rect">
            <a:avLst/>
          </a:prstGeom>
        </p:spPr>
        <p:txBody>
          <a:bodyPr wrap="square">
            <a:spAutoFit/>
          </a:bodyPr>
          <a:lstStyle/>
          <a:p>
            <a:r>
              <a:rPr lang="en-IN" sz="1900" b="1" dirty="0">
                <a:latin typeface="Segoe UI" panose="020B0502040204020203" pitchFamily="34" charset="0"/>
                <a:cs typeface="Segoe UI" panose="020B0502040204020203" pitchFamily="34" charset="0"/>
              </a:rPr>
              <a:t>LTO1 2nd time:</a:t>
            </a:r>
          </a:p>
          <a:p>
            <a:endParaRPr lang="en-IN" sz="1900" dirty="0">
              <a:latin typeface="Segoe UI" panose="020B0502040204020203" pitchFamily="34" charset="0"/>
              <a:cs typeface="Segoe UI" panose="020B0502040204020203" pitchFamily="34" charset="0"/>
            </a:endParaRPr>
          </a:p>
          <a:p>
            <a:r>
              <a:rPr lang="en-IN" sz="1900" dirty="0">
                <a:latin typeface="Segoe UI" panose="020B0502040204020203" pitchFamily="34" charset="0"/>
                <a:cs typeface="Segoe UI" panose="020B0502040204020203" pitchFamily="34" charset="0"/>
              </a:rPr>
              <a:t> /data/home/toolchain/prefix/</a:t>
            </a:r>
            <a:r>
              <a:rPr lang="en-IN" sz="1900" dirty="0" err="1">
                <a:latin typeface="Segoe UI" panose="020B0502040204020203" pitchFamily="34" charset="0"/>
                <a:cs typeface="Segoe UI" panose="020B0502040204020203" pitchFamily="34" charset="0"/>
              </a:rPr>
              <a:t>libexec</a:t>
            </a:r>
            <a:r>
              <a:rPr lang="en-IN" sz="1900" dirty="0">
                <a:latin typeface="Segoe UI" panose="020B0502040204020203" pitchFamily="34" charset="0"/>
                <a:cs typeface="Segoe UI" panose="020B0502040204020203" pitchFamily="34" charset="0"/>
              </a:rPr>
              <a:t>/</a:t>
            </a:r>
            <a:r>
              <a:rPr lang="en-IN" sz="1900" dirty="0" err="1">
                <a:latin typeface="Segoe UI" panose="020B0502040204020203" pitchFamily="34" charset="0"/>
                <a:cs typeface="Segoe UI" panose="020B0502040204020203" pitchFamily="34" charset="0"/>
              </a:rPr>
              <a:t>gcc</a:t>
            </a:r>
            <a:r>
              <a:rPr lang="en-IN" sz="1900" dirty="0">
                <a:latin typeface="Segoe UI" panose="020B0502040204020203" pitchFamily="34" charset="0"/>
                <a:cs typeface="Segoe UI" panose="020B0502040204020203" pitchFamily="34" charset="0"/>
              </a:rPr>
              <a:t>/x86_64-windriver-linux/4.8.1/lto1		\ </a:t>
            </a:r>
          </a:p>
          <a:p>
            <a:r>
              <a:rPr lang="en-IN" sz="1900" dirty="0">
                <a:latin typeface="Segoe UI" panose="020B0502040204020203" pitchFamily="34" charset="0"/>
                <a:cs typeface="Segoe UI" panose="020B0502040204020203" pitchFamily="34" charset="0"/>
              </a:rPr>
              <a:t> -quiet -</a:t>
            </a:r>
            <a:r>
              <a:rPr lang="en-IN" sz="1900" dirty="0" err="1">
                <a:latin typeface="Segoe UI" panose="020B0502040204020203" pitchFamily="34" charset="0"/>
                <a:cs typeface="Segoe UI" panose="020B0502040204020203" pitchFamily="34" charset="0"/>
              </a:rPr>
              <a:t>dumpbase</a:t>
            </a:r>
            <a:r>
              <a:rPr lang="en-IN" sz="1900" dirty="0">
                <a:latin typeface="Segoe UI" panose="020B0502040204020203" pitchFamily="34" charset="0"/>
                <a:cs typeface="Segoe UI" panose="020B0502040204020203" pitchFamily="34" charset="0"/>
              </a:rPr>
              <a:t> </a:t>
            </a:r>
            <a:r>
              <a:rPr lang="en-IN" sz="1900" b="1" dirty="0">
                <a:latin typeface="Segoe UI" panose="020B0502040204020203" pitchFamily="34" charset="0"/>
                <a:cs typeface="Segoe UI" panose="020B0502040204020203" pitchFamily="34" charset="0"/>
              </a:rPr>
              <a:t>ccG72ir8.ltrans0.o </a:t>
            </a:r>
            <a:r>
              <a:rPr lang="en-IN" sz="1900" dirty="0">
                <a:latin typeface="Segoe UI" panose="020B0502040204020203" pitchFamily="34" charset="0"/>
                <a:cs typeface="Segoe UI" panose="020B0502040204020203" pitchFamily="34" charset="0"/>
              </a:rPr>
              <a:t>-</a:t>
            </a:r>
            <a:r>
              <a:rPr lang="en-IN" sz="1900" dirty="0" err="1">
                <a:latin typeface="Segoe UI" panose="020B0502040204020203" pitchFamily="34" charset="0"/>
                <a:cs typeface="Segoe UI" panose="020B0502040204020203" pitchFamily="34" charset="0"/>
              </a:rPr>
              <a:t>mtune</a:t>
            </a:r>
            <a:r>
              <a:rPr lang="en-IN" sz="1900" dirty="0">
                <a:latin typeface="Segoe UI" panose="020B0502040204020203" pitchFamily="34" charset="0"/>
                <a:cs typeface="Segoe UI" panose="020B0502040204020203" pitchFamily="34" charset="0"/>
              </a:rPr>
              <a:t>=generic -march=x86-64 			\</a:t>
            </a:r>
          </a:p>
          <a:p>
            <a:r>
              <a:rPr lang="en-IN" sz="1900" dirty="0">
                <a:latin typeface="Segoe UI" panose="020B0502040204020203" pitchFamily="34" charset="0"/>
                <a:cs typeface="Segoe UI" panose="020B0502040204020203" pitchFamily="34" charset="0"/>
              </a:rPr>
              <a:t> -</a:t>
            </a:r>
            <a:r>
              <a:rPr lang="en-IN" sz="1900" dirty="0" err="1">
                <a:latin typeface="Segoe UI" panose="020B0502040204020203" pitchFamily="34" charset="0"/>
                <a:cs typeface="Segoe UI" panose="020B0502040204020203" pitchFamily="34" charset="0"/>
              </a:rPr>
              <a:t>mtune</a:t>
            </a:r>
            <a:r>
              <a:rPr lang="en-IN" sz="1900" dirty="0">
                <a:latin typeface="Segoe UI" panose="020B0502040204020203" pitchFamily="34" charset="0"/>
                <a:cs typeface="Segoe UI" panose="020B0502040204020203" pitchFamily="34" charset="0"/>
              </a:rPr>
              <a:t>=generic -march=x86-64 -</a:t>
            </a:r>
            <a:r>
              <a:rPr lang="en-IN" sz="1900" dirty="0" err="1">
                <a:latin typeface="Segoe UI" panose="020B0502040204020203" pitchFamily="34" charset="0"/>
                <a:cs typeface="Segoe UI" panose="020B0502040204020203" pitchFamily="34" charset="0"/>
              </a:rPr>
              <a:t>auxbase</a:t>
            </a:r>
            <a:r>
              <a:rPr lang="en-IN" sz="1900" dirty="0">
                <a:latin typeface="Segoe UI" panose="020B0502040204020203" pitchFamily="34" charset="0"/>
                <a:cs typeface="Segoe UI" panose="020B0502040204020203" pitchFamily="34" charset="0"/>
              </a:rPr>
              <a:t>-strip /</a:t>
            </a:r>
            <a:r>
              <a:rPr lang="en-IN" sz="1900" dirty="0" err="1">
                <a:latin typeface="Segoe UI" panose="020B0502040204020203" pitchFamily="34" charset="0"/>
                <a:cs typeface="Segoe UI" panose="020B0502040204020203" pitchFamily="34" charset="0"/>
              </a:rPr>
              <a:t>tmp</a:t>
            </a:r>
            <a:r>
              <a:rPr lang="en-IN" sz="1900" dirty="0">
                <a:latin typeface="Segoe UI" panose="020B0502040204020203" pitchFamily="34" charset="0"/>
                <a:cs typeface="Segoe UI" panose="020B0502040204020203" pitchFamily="34" charset="0"/>
              </a:rPr>
              <a:t>/ccG72ir8.ltrans0.ltrans.o  -version 	\	</a:t>
            </a:r>
          </a:p>
          <a:p>
            <a:r>
              <a:rPr lang="en-IN" sz="1900" dirty="0">
                <a:latin typeface="Segoe UI" panose="020B0502040204020203" pitchFamily="34" charset="0"/>
                <a:cs typeface="Segoe UI" panose="020B0502040204020203" pitchFamily="34" charset="0"/>
              </a:rPr>
              <a:t> -</a:t>
            </a:r>
            <a:r>
              <a:rPr lang="en-IN" sz="1900" dirty="0" err="1">
                <a:latin typeface="Segoe UI" panose="020B0502040204020203" pitchFamily="34" charset="0"/>
                <a:cs typeface="Segoe UI" panose="020B0502040204020203" pitchFamily="34" charset="0"/>
              </a:rPr>
              <a:t>fltrans</a:t>
            </a:r>
            <a:r>
              <a:rPr lang="en-IN" sz="1900" dirty="0">
                <a:latin typeface="Segoe UI" panose="020B0502040204020203" pitchFamily="34" charset="0"/>
                <a:cs typeface="Segoe UI" panose="020B0502040204020203" pitchFamily="34" charset="0"/>
              </a:rPr>
              <a:t>-output-list=/</a:t>
            </a:r>
            <a:r>
              <a:rPr lang="en-IN" sz="1900" dirty="0" err="1">
                <a:latin typeface="Segoe UI" panose="020B0502040204020203" pitchFamily="34" charset="0"/>
                <a:cs typeface="Segoe UI" panose="020B0502040204020203" pitchFamily="34" charset="0"/>
              </a:rPr>
              <a:t>tmp</a:t>
            </a:r>
            <a:r>
              <a:rPr lang="en-IN" sz="1900" dirty="0">
                <a:latin typeface="Segoe UI" panose="020B0502040204020203" pitchFamily="34" charset="0"/>
                <a:cs typeface="Segoe UI" panose="020B0502040204020203" pitchFamily="34" charset="0"/>
              </a:rPr>
              <a:t>/ccG72ir8.ltrans.out -</a:t>
            </a:r>
            <a:r>
              <a:rPr lang="en-IN" sz="1900" dirty="0" err="1">
                <a:latin typeface="Segoe UI" panose="020B0502040204020203" pitchFamily="34" charset="0"/>
                <a:cs typeface="Segoe UI" panose="020B0502040204020203" pitchFamily="34" charset="0"/>
              </a:rPr>
              <a:t>fltrans</a:t>
            </a:r>
            <a:r>
              <a:rPr lang="en-IN" sz="1900" dirty="0">
                <a:latin typeface="Segoe UI" panose="020B0502040204020203" pitchFamily="34" charset="0"/>
                <a:cs typeface="Segoe UI" panose="020B0502040204020203" pitchFamily="34" charset="0"/>
              </a:rPr>
              <a:t> </a:t>
            </a:r>
            <a:r>
              <a:rPr lang="en-IN" sz="1900" b="1" dirty="0">
                <a:latin typeface="Segoe UI" panose="020B0502040204020203" pitchFamily="34" charset="0"/>
                <a:cs typeface="Segoe UI" panose="020B0502040204020203" pitchFamily="34" charset="0"/>
              </a:rPr>
              <a:t>@/</a:t>
            </a:r>
            <a:r>
              <a:rPr lang="en-IN" sz="1900" b="1" dirty="0" err="1">
                <a:latin typeface="Segoe UI" panose="020B0502040204020203" pitchFamily="34" charset="0"/>
                <a:cs typeface="Segoe UI" panose="020B0502040204020203" pitchFamily="34" charset="0"/>
              </a:rPr>
              <a:t>tmp</a:t>
            </a:r>
            <a:r>
              <a:rPr lang="en-IN" sz="1900" b="1" dirty="0">
                <a:latin typeface="Segoe UI" panose="020B0502040204020203" pitchFamily="34" charset="0"/>
                <a:cs typeface="Segoe UI" panose="020B0502040204020203" pitchFamily="34" charset="0"/>
              </a:rPr>
              <a:t>/</a:t>
            </a:r>
            <a:r>
              <a:rPr lang="en-IN" sz="1900" b="1" dirty="0" err="1">
                <a:latin typeface="Segoe UI" panose="020B0502040204020203" pitchFamily="34" charset="0"/>
                <a:cs typeface="Segoe UI" panose="020B0502040204020203" pitchFamily="34" charset="0"/>
              </a:rPr>
              <a:t>ccBtWKqc</a:t>
            </a:r>
            <a:r>
              <a:rPr lang="en-IN" sz="1900" b="1" dirty="0">
                <a:latin typeface="Segoe UI" panose="020B0502040204020203" pitchFamily="34" charset="0"/>
                <a:cs typeface="Segoe UI" panose="020B0502040204020203" pitchFamily="34" charset="0"/>
              </a:rPr>
              <a:t> </a:t>
            </a:r>
            <a:r>
              <a:rPr lang="en-IN" sz="1900" dirty="0">
                <a:latin typeface="Segoe UI" panose="020B0502040204020203" pitchFamily="34" charset="0"/>
                <a:cs typeface="Segoe UI" panose="020B0502040204020203" pitchFamily="34" charset="0"/>
              </a:rPr>
              <a:t>-o </a:t>
            </a:r>
            <a:r>
              <a:rPr lang="en-IN" sz="1900" b="1" dirty="0">
                <a:latin typeface="Segoe UI" panose="020B0502040204020203" pitchFamily="34" charset="0"/>
                <a:cs typeface="Segoe UI" panose="020B0502040204020203" pitchFamily="34" charset="0"/>
              </a:rPr>
              <a:t>ccG72ir8.ltrans0.s</a:t>
            </a:r>
          </a:p>
          <a:p>
            <a:endParaRPr lang="en-IN" sz="1900" dirty="0">
              <a:latin typeface="Segoe UI" panose="020B0502040204020203" pitchFamily="34" charset="0"/>
              <a:cs typeface="Segoe UI" panose="020B0502040204020203" pitchFamily="34" charset="0"/>
            </a:endParaRPr>
          </a:p>
          <a:p>
            <a:r>
              <a:rPr lang="en-IN" sz="1900" dirty="0">
                <a:latin typeface="Segoe UI" panose="020B0502040204020203" pitchFamily="34" charset="0"/>
                <a:cs typeface="Segoe UI" panose="020B0502040204020203" pitchFamily="34" charset="0"/>
              </a:rPr>
              <a:t>$ </a:t>
            </a:r>
            <a:r>
              <a:rPr lang="en-IN" sz="1900" dirty="0" err="1">
                <a:latin typeface="Segoe UI" panose="020B0502040204020203" pitchFamily="34" charset="0"/>
                <a:cs typeface="Segoe UI" panose="020B0502040204020203" pitchFamily="34" charset="0"/>
              </a:rPr>
              <a:t>readelf</a:t>
            </a:r>
            <a:r>
              <a:rPr lang="en-IN" sz="1900" dirty="0">
                <a:latin typeface="Segoe UI" panose="020B0502040204020203" pitchFamily="34" charset="0"/>
                <a:cs typeface="Segoe UI" panose="020B0502040204020203" pitchFamily="34" charset="0"/>
              </a:rPr>
              <a:t> -S /</a:t>
            </a:r>
            <a:r>
              <a:rPr lang="en-IN" sz="1900" dirty="0" err="1">
                <a:latin typeface="Segoe UI" panose="020B0502040204020203" pitchFamily="34" charset="0"/>
                <a:cs typeface="Segoe UI" panose="020B0502040204020203" pitchFamily="34" charset="0"/>
              </a:rPr>
              <a:t>tmp</a:t>
            </a:r>
            <a:r>
              <a:rPr lang="en-IN" sz="1900" dirty="0">
                <a:latin typeface="Segoe UI" panose="020B0502040204020203" pitchFamily="34" charset="0"/>
                <a:cs typeface="Segoe UI" panose="020B0502040204020203" pitchFamily="34" charset="0"/>
              </a:rPr>
              <a:t>/ccG72ir8.ltrans0.o</a:t>
            </a:r>
          </a:p>
          <a:p>
            <a:r>
              <a:rPr lang="en-IN" sz="1900" dirty="0">
                <a:latin typeface="Segoe UI" panose="020B0502040204020203" pitchFamily="34" charset="0"/>
                <a:cs typeface="Segoe UI" panose="020B0502040204020203" pitchFamily="34" charset="0"/>
              </a:rPr>
              <a:t>There are 8 section headers, starting at offset 0x40:</a:t>
            </a:r>
          </a:p>
          <a:p>
            <a:endParaRPr lang="en-IN" sz="1200" dirty="0">
              <a:latin typeface="Courier New" panose="02070309020205020404" pitchFamily="49" charset="0"/>
              <a:cs typeface="Courier New" panose="02070309020205020404" pitchFamily="49" charset="0"/>
            </a:endParaRPr>
          </a:p>
          <a:p>
            <a:r>
              <a:rPr lang="en-IN" sz="1200" dirty="0">
                <a:latin typeface="Courier New" panose="02070309020205020404" pitchFamily="49" charset="0"/>
                <a:cs typeface="Courier New" panose="02070309020205020404" pitchFamily="49" charset="0"/>
              </a:rPr>
              <a:t>Section Headers:</a:t>
            </a:r>
          </a:p>
          <a:p>
            <a:r>
              <a:rPr lang="en-IN" sz="1200" dirty="0">
                <a:latin typeface="Courier New" panose="02070309020205020404" pitchFamily="49" charset="0"/>
                <a:cs typeface="Courier New" panose="02070309020205020404" pitchFamily="49" charset="0"/>
              </a:rPr>
              <a:t>  [Nr] Name              Type             Address           Offset</a:t>
            </a:r>
          </a:p>
          <a:p>
            <a:r>
              <a:rPr lang="en-IN" sz="1200" dirty="0">
                <a:latin typeface="Courier New" panose="02070309020205020404" pitchFamily="49" charset="0"/>
                <a:cs typeface="Courier New" panose="02070309020205020404" pitchFamily="49" charset="0"/>
              </a:rPr>
              <a:t>       Size              </a:t>
            </a:r>
            <a:r>
              <a:rPr lang="en-IN" sz="1200" dirty="0" err="1">
                <a:latin typeface="Courier New" panose="02070309020205020404" pitchFamily="49" charset="0"/>
                <a:cs typeface="Courier New" panose="02070309020205020404" pitchFamily="49" charset="0"/>
              </a:rPr>
              <a:t>EntSize</a:t>
            </a:r>
            <a:r>
              <a:rPr lang="en-IN" sz="1200" dirty="0">
                <a:latin typeface="Courier New" panose="02070309020205020404" pitchFamily="49" charset="0"/>
                <a:cs typeface="Courier New" panose="02070309020205020404" pitchFamily="49" charset="0"/>
              </a:rPr>
              <a:t>          Flags  Link  Info  Align</a:t>
            </a:r>
          </a:p>
          <a:p>
            <a:r>
              <a:rPr lang="en-IN" sz="1200" dirty="0">
                <a:latin typeface="Courier New" panose="02070309020205020404" pitchFamily="49" charset="0"/>
                <a:cs typeface="Courier New" panose="02070309020205020404" pitchFamily="49" charset="0"/>
              </a:rPr>
              <a:t>  [ 0]                   NULL             0000000000000000  00000000</a:t>
            </a:r>
          </a:p>
          <a:p>
            <a:r>
              <a:rPr lang="en-IN" sz="1200" dirty="0">
                <a:latin typeface="Courier New" panose="02070309020205020404" pitchFamily="49" charset="0"/>
                <a:cs typeface="Courier New" panose="02070309020205020404" pitchFamily="49" charset="0"/>
              </a:rPr>
              <a:t>       0000000000000000  0000000000000000           0     0     0</a:t>
            </a:r>
          </a:p>
          <a:p>
            <a:r>
              <a:rPr lang="en-IN" sz="1200" dirty="0">
                <a:latin typeface="Courier New" panose="02070309020205020404" pitchFamily="49" charset="0"/>
                <a:cs typeface="Courier New" panose="02070309020205020404" pitchFamily="49" charset="0"/>
              </a:rPr>
              <a:t>  [ 1] .gnu.lto_main.11f PROGBITS         0000000000000000  00000240</a:t>
            </a:r>
          </a:p>
          <a:p>
            <a:r>
              <a:rPr lang="en-IN" sz="1200" dirty="0">
                <a:latin typeface="Courier New" panose="02070309020205020404" pitchFamily="49" charset="0"/>
                <a:cs typeface="Courier New" panose="02070309020205020404" pitchFamily="49" charset="0"/>
              </a:rPr>
              <a:t>       00000000000001e1  0000000000000000           0     0     8</a:t>
            </a:r>
          </a:p>
          <a:p>
            <a:r>
              <a:rPr lang="en-IN" sz="1200" dirty="0">
                <a:latin typeface="Courier New" panose="02070309020205020404" pitchFamily="49" charset="0"/>
                <a:cs typeface="Courier New" panose="02070309020205020404" pitchFamily="49" charset="0"/>
              </a:rPr>
              <a:t>  [ 2] .gnu.</a:t>
            </a:r>
            <a:r>
              <a:rPr lang="en-IN" sz="1200" dirty="0" err="1">
                <a:latin typeface="Courier New" panose="02070309020205020404" pitchFamily="49" charset="0"/>
                <a:cs typeface="Courier New" panose="02070309020205020404" pitchFamily="49" charset="0"/>
              </a:rPr>
              <a:t>lto</a:t>
            </a:r>
            <a:r>
              <a:rPr lang="en-IN" sz="1200" dirty="0">
                <a:latin typeface="Courier New" panose="02070309020205020404" pitchFamily="49" charset="0"/>
                <a:cs typeface="Courier New" panose="02070309020205020404" pitchFamily="49" charset="0"/>
              </a:rPr>
              <a:t>_.</a:t>
            </a:r>
            <a:r>
              <a:rPr lang="en-IN" sz="1200" dirty="0" err="1">
                <a:latin typeface="Courier New" panose="02070309020205020404" pitchFamily="49" charset="0"/>
                <a:cs typeface="Courier New" panose="02070309020205020404" pitchFamily="49" charset="0"/>
              </a:rPr>
              <a:t>cgrapho</a:t>
            </a:r>
            <a:r>
              <a:rPr lang="en-IN" sz="1200" dirty="0">
                <a:latin typeface="Courier New" panose="02070309020205020404" pitchFamily="49" charset="0"/>
                <a:cs typeface="Courier New" panose="02070309020205020404" pitchFamily="49" charset="0"/>
              </a:rPr>
              <a:t> PROGBITS         0000000000000000  00000428</a:t>
            </a:r>
          </a:p>
          <a:p>
            <a:r>
              <a:rPr lang="en-IN" sz="1200" dirty="0">
                <a:latin typeface="Courier New" panose="02070309020205020404" pitchFamily="49" charset="0"/>
                <a:cs typeface="Courier New" panose="02070309020205020404" pitchFamily="49" charset="0"/>
              </a:rPr>
              <a:t>       0000000000000021  0000000000000000           0     0     8</a:t>
            </a:r>
          </a:p>
          <a:p>
            <a:r>
              <a:rPr lang="en-IN" sz="1200" dirty="0">
                <a:latin typeface="Courier New" panose="02070309020205020404" pitchFamily="49" charset="0"/>
                <a:cs typeface="Courier New" panose="02070309020205020404" pitchFamily="49" charset="0"/>
              </a:rPr>
              <a:t>  [ 3] .gnu.</a:t>
            </a:r>
            <a:r>
              <a:rPr lang="en-IN" sz="1200" dirty="0" err="1">
                <a:latin typeface="Courier New" panose="02070309020205020404" pitchFamily="49" charset="0"/>
                <a:cs typeface="Courier New" panose="02070309020205020404" pitchFamily="49" charset="0"/>
              </a:rPr>
              <a:t>lto</a:t>
            </a:r>
            <a:r>
              <a:rPr lang="en-IN" sz="1200" dirty="0">
                <a:latin typeface="Courier New" panose="02070309020205020404" pitchFamily="49" charset="0"/>
                <a:cs typeface="Courier New" panose="02070309020205020404" pitchFamily="49" charset="0"/>
              </a:rPr>
              <a:t>_.symbol_ PROGBITS         0000000000000000  00000450</a:t>
            </a:r>
          </a:p>
          <a:p>
            <a:r>
              <a:rPr lang="en-IN" sz="1200" dirty="0">
                <a:latin typeface="Courier New" panose="02070309020205020404" pitchFamily="49" charset="0"/>
                <a:cs typeface="Courier New" panose="02070309020205020404" pitchFamily="49" charset="0"/>
              </a:rPr>
              <a:t>       000000000000001e  0000000000000000           0     0     8</a:t>
            </a:r>
          </a:p>
          <a:p>
            <a:r>
              <a:rPr lang="en-IN" sz="1200" dirty="0">
                <a:latin typeface="Courier New" panose="02070309020205020404" pitchFamily="49" charset="0"/>
                <a:cs typeface="Courier New" panose="02070309020205020404" pitchFamily="49" charset="0"/>
              </a:rPr>
              <a:t>  [ 4] .gnu.lto_.refs.11 PROGBITS         0000000000000000  00000470</a:t>
            </a:r>
          </a:p>
          <a:p>
            <a:r>
              <a:rPr lang="en-IN" sz="1200" dirty="0">
                <a:latin typeface="Courier New" panose="02070309020205020404" pitchFamily="49" charset="0"/>
                <a:cs typeface="Courier New" panose="02070309020205020404" pitchFamily="49" charset="0"/>
              </a:rPr>
              <a:t>       000000000000000d  0000000000000000           0     0     8</a:t>
            </a:r>
          </a:p>
          <a:p>
            <a:r>
              <a:rPr lang="en-IN" sz="1200" dirty="0">
                <a:latin typeface="Courier New" panose="02070309020205020404" pitchFamily="49" charset="0"/>
                <a:cs typeface="Courier New" panose="02070309020205020404" pitchFamily="49" charset="0"/>
              </a:rPr>
              <a:t>  [ 5] .gnu.lto_.decls.1 PROGBITS         0000000000000000  00000480</a:t>
            </a:r>
          </a:p>
          <a:p>
            <a:r>
              <a:rPr lang="en-IN" sz="1200" dirty="0">
                <a:latin typeface="Courier New" panose="02070309020205020404" pitchFamily="49" charset="0"/>
                <a:cs typeface="Courier New" panose="02070309020205020404" pitchFamily="49" charset="0"/>
              </a:rPr>
              <a:t>       0000000000000185  0000000000000000           0     0     8</a:t>
            </a:r>
          </a:p>
          <a:p>
            <a:r>
              <a:rPr lang="en-IN" sz="1200" dirty="0">
                <a:latin typeface="Courier New" panose="02070309020205020404" pitchFamily="49" charset="0"/>
                <a:cs typeface="Courier New" panose="02070309020205020404" pitchFamily="49" charset="0"/>
              </a:rPr>
              <a:t>  [ 6] .gnu.</a:t>
            </a:r>
            <a:r>
              <a:rPr lang="en-IN" sz="1200" dirty="0" err="1">
                <a:latin typeface="Courier New" panose="02070309020205020404" pitchFamily="49" charset="0"/>
                <a:cs typeface="Courier New" panose="02070309020205020404" pitchFamily="49" charset="0"/>
              </a:rPr>
              <a:t>lto</a:t>
            </a:r>
            <a:r>
              <a:rPr lang="en-IN" sz="1200" dirty="0">
                <a:latin typeface="Courier New" panose="02070309020205020404" pitchFamily="49" charset="0"/>
                <a:cs typeface="Courier New" panose="02070309020205020404" pitchFamily="49" charset="0"/>
              </a:rPr>
              <a:t>_.opts    PROGBITS         0000000000000000  00000608</a:t>
            </a:r>
          </a:p>
          <a:p>
            <a:r>
              <a:rPr lang="en-IN" sz="1200" dirty="0">
                <a:latin typeface="Courier New" panose="02070309020205020404" pitchFamily="49" charset="0"/>
                <a:cs typeface="Courier New" panose="02070309020205020404" pitchFamily="49" charset="0"/>
              </a:rPr>
              <a:t>       000000000000008a  0000000000000000           0     0     8</a:t>
            </a:r>
          </a:p>
          <a:p>
            <a:r>
              <a:rPr lang="en-IN" sz="1200" dirty="0">
                <a:latin typeface="Courier New" panose="02070309020205020404" pitchFamily="49" charset="0"/>
                <a:cs typeface="Courier New" panose="02070309020205020404" pitchFamily="49" charset="0"/>
              </a:rPr>
              <a:t>  [ 7] .</a:t>
            </a:r>
            <a:r>
              <a:rPr lang="en-IN" sz="1200" dirty="0" err="1">
                <a:latin typeface="Courier New" panose="02070309020205020404" pitchFamily="49" charset="0"/>
                <a:cs typeface="Courier New" panose="02070309020205020404" pitchFamily="49" charset="0"/>
              </a:rPr>
              <a:t>shstrtab</a:t>
            </a:r>
            <a:r>
              <a:rPr lang="en-IN" sz="1200" dirty="0">
                <a:latin typeface="Courier New" panose="02070309020205020404" pitchFamily="49" charset="0"/>
                <a:cs typeface="Courier New" panose="02070309020205020404" pitchFamily="49" charset="0"/>
              </a:rPr>
              <a:t>         STRTAB           0000000000000000  00000692</a:t>
            </a:r>
          </a:p>
          <a:p>
            <a:r>
              <a:rPr lang="en-IN" sz="1200" dirty="0">
                <a:latin typeface="Courier New" panose="02070309020205020404" pitchFamily="49" charset="0"/>
                <a:cs typeface="Courier New" panose="02070309020205020404" pitchFamily="49" charset="0"/>
              </a:rPr>
              <a:t>       00000000000000c7  0000000000000000           0     0     1</a:t>
            </a:r>
            <a:r>
              <a:rPr lang="en-IN" sz="1200"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40628236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500"/>
                                        <p:tgtEl>
                                          <p:spTgt spid="5">
                                            <p:txEl>
                                              <p:pRg st="0" end="0"/>
                                            </p:txEl>
                                          </p:spTgt>
                                        </p:tgtEl>
                                      </p:cBhvr>
                                    </p:animEffect>
                                    <p:anim calcmode="lin" valueType="num">
                                      <p:cBhvr>
                                        <p:cTn id="8" dur="1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chemeClr val="bg1"/>
            </a:gs>
            <a:gs pos="92000">
              <a:schemeClr val="accent4">
                <a:lumMod val="45000"/>
                <a:lumOff val="55000"/>
              </a:schemeClr>
            </a:gs>
            <a:gs pos="83000">
              <a:schemeClr val="accent4">
                <a:lumMod val="45000"/>
                <a:lumOff val="55000"/>
              </a:schemeClr>
            </a:gs>
            <a:gs pos="100000">
              <a:schemeClr val="accent4">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B654926-9247-4166-AF2E-5ACB438DC8FD}"/>
              </a:ext>
            </a:extLst>
          </p:cNvPr>
          <p:cNvSpPr>
            <a:spLocks noGrp="1"/>
          </p:cNvSpPr>
          <p:nvPr>
            <p:ph idx="1"/>
          </p:nvPr>
        </p:nvSpPr>
        <p:spPr>
          <a:xfrm>
            <a:off x="352426" y="457200"/>
            <a:ext cx="4629150" cy="6134100"/>
          </a:xfrm>
        </p:spPr>
        <p:txBody>
          <a:bodyPr>
            <a:noAutofit/>
          </a:bodyPr>
          <a:lstStyle/>
          <a:p>
            <a:pPr marL="0" indent="0">
              <a:buNone/>
            </a:pPr>
            <a:endParaRPr lang="en-IN" sz="1800" dirty="0">
              <a:latin typeface="Courier New" panose="02070309020205020404" pitchFamily="49" charset="0"/>
              <a:cs typeface="Courier New" panose="02070309020205020404" pitchFamily="49" charset="0"/>
            </a:endParaRPr>
          </a:p>
          <a:p>
            <a:pPr marL="0" indent="0">
              <a:buNone/>
            </a:pPr>
            <a:r>
              <a:rPr lang="en-IN" sz="1800" dirty="0">
                <a:latin typeface="Courier New" panose="02070309020205020404" pitchFamily="49" charset="0"/>
                <a:cs typeface="Courier New" panose="02070309020205020404" pitchFamily="49" charset="0"/>
              </a:rPr>
              <a:t> </a:t>
            </a:r>
          </a:p>
          <a:p>
            <a:pPr marL="0" indent="0">
              <a:buNone/>
            </a:pPr>
            <a:endParaRPr lang="en-IN" sz="1800" dirty="0">
              <a:latin typeface="Courier New" panose="02070309020205020404" pitchFamily="49" charset="0"/>
              <a:cs typeface="Courier New" panose="02070309020205020404" pitchFamily="49" charset="0"/>
            </a:endParaRPr>
          </a:p>
          <a:p>
            <a:pPr marL="0" indent="0">
              <a:buNone/>
            </a:pPr>
            <a:r>
              <a:rPr lang="en-IN" sz="1600" dirty="0">
                <a:latin typeface="Courier New" panose="02070309020205020404" pitchFamily="49" charset="0"/>
                <a:cs typeface="Courier New" panose="02070309020205020404" pitchFamily="49" charset="0"/>
              </a:rPr>
              <a:t>$cat ccG72ir8.ltrans0.s</a:t>
            </a:r>
          </a:p>
          <a:p>
            <a:pPr marL="0" indent="0">
              <a:buNone/>
            </a:pPr>
            <a:r>
              <a:rPr lang="en-IN" sz="1600" dirty="0">
                <a:latin typeface="Courier New" panose="02070309020205020404" pitchFamily="49" charset="0"/>
                <a:cs typeface="Courier New" panose="02070309020205020404" pitchFamily="49" charset="0"/>
              </a:rPr>
              <a:t>  .file   "&lt;artificial&gt;"</a:t>
            </a:r>
          </a:p>
          <a:p>
            <a:pPr marL="0" indent="0">
              <a:buNone/>
            </a:pPr>
            <a:r>
              <a:rPr lang="en-IN" sz="1600" dirty="0">
                <a:latin typeface="Courier New" panose="02070309020205020404" pitchFamily="49" charset="0"/>
                <a:cs typeface="Courier New" panose="02070309020205020404" pitchFamily="49" charset="0"/>
              </a:rPr>
              <a:t>        .section        .</a:t>
            </a:r>
            <a:r>
              <a:rPr lang="en-IN" sz="1600" dirty="0" err="1">
                <a:latin typeface="Courier New" panose="02070309020205020404" pitchFamily="49" charset="0"/>
                <a:cs typeface="Courier New" panose="02070309020205020404" pitchFamily="49" charset="0"/>
              </a:rPr>
              <a:t>rodata</a:t>
            </a:r>
            <a:endParaRPr lang="en-IN" sz="1600" dirty="0">
              <a:latin typeface="Courier New" panose="02070309020205020404" pitchFamily="49" charset="0"/>
              <a:cs typeface="Courier New" panose="02070309020205020404" pitchFamily="49" charset="0"/>
            </a:endParaRPr>
          </a:p>
          <a:p>
            <a:pPr marL="0" indent="0">
              <a:buNone/>
            </a:pPr>
            <a:r>
              <a:rPr lang="en-IN" sz="1600" dirty="0">
                <a:latin typeface="Courier New" panose="02070309020205020404" pitchFamily="49" charset="0"/>
                <a:cs typeface="Courier New" panose="02070309020205020404" pitchFamily="49" charset="0"/>
              </a:rPr>
              <a:t>.LC0:</a:t>
            </a:r>
          </a:p>
          <a:p>
            <a:pPr marL="0" indent="0">
              <a:buNone/>
            </a:pPr>
            <a:r>
              <a:rPr lang="en-IN" sz="1600" dirty="0">
                <a:latin typeface="Courier New" panose="02070309020205020404" pitchFamily="49" charset="0"/>
                <a:cs typeface="Courier New" panose="02070309020205020404" pitchFamily="49" charset="0"/>
              </a:rPr>
              <a:t>        .string "Hello"</a:t>
            </a:r>
          </a:p>
          <a:p>
            <a:pPr marL="0" indent="0">
              <a:buNone/>
            </a:pPr>
            <a:r>
              <a:rPr lang="en-IN" sz="1600" dirty="0">
                <a:latin typeface="Courier New" panose="02070309020205020404" pitchFamily="49" charset="0"/>
                <a:cs typeface="Courier New" panose="02070309020205020404" pitchFamily="49" charset="0"/>
              </a:rPr>
              <a:t>        .text</a:t>
            </a:r>
          </a:p>
          <a:p>
            <a:pPr marL="0" indent="0">
              <a:buNone/>
            </a:pP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globl</a:t>
            </a:r>
            <a:r>
              <a:rPr lang="en-IN" sz="1600" dirty="0">
                <a:latin typeface="Courier New" panose="02070309020205020404" pitchFamily="49" charset="0"/>
                <a:cs typeface="Courier New" panose="02070309020205020404" pitchFamily="49" charset="0"/>
              </a:rPr>
              <a:t>  main</a:t>
            </a:r>
          </a:p>
          <a:p>
            <a:pPr marL="0" indent="0">
              <a:buNone/>
            </a:pPr>
            <a:r>
              <a:rPr lang="en-IN" sz="1600" dirty="0">
                <a:latin typeface="Courier New" panose="02070309020205020404" pitchFamily="49" charset="0"/>
                <a:cs typeface="Courier New" panose="02070309020205020404" pitchFamily="49" charset="0"/>
              </a:rPr>
              <a:t>        .type   main, @function</a:t>
            </a:r>
          </a:p>
          <a:p>
            <a:pPr marL="0" indent="0">
              <a:buNone/>
            </a:pPr>
            <a:r>
              <a:rPr lang="en-IN" sz="1600" dirty="0">
                <a:latin typeface="Courier New" panose="02070309020205020404" pitchFamily="49" charset="0"/>
                <a:cs typeface="Courier New" panose="02070309020205020404" pitchFamily="49" charset="0"/>
              </a:rPr>
              <a:t>main:</a:t>
            </a:r>
          </a:p>
          <a:p>
            <a:pPr marL="0" indent="0">
              <a:buNone/>
            </a:pPr>
            <a:r>
              <a:rPr lang="en-IN" sz="1600" dirty="0">
                <a:latin typeface="Courier New" panose="02070309020205020404" pitchFamily="49" charset="0"/>
                <a:cs typeface="Courier New" panose="02070309020205020404" pitchFamily="49" charset="0"/>
              </a:rPr>
              <a:t>.LFB0:</a:t>
            </a:r>
          </a:p>
          <a:p>
            <a:pPr marL="0" indent="0">
              <a:buNone/>
            </a:pP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cfi_startproc</a:t>
            </a:r>
            <a:endParaRPr lang="en-IN" sz="1600" dirty="0">
              <a:latin typeface="Courier New" panose="02070309020205020404" pitchFamily="49" charset="0"/>
              <a:cs typeface="Courier New" panose="02070309020205020404" pitchFamily="49" charset="0"/>
            </a:endParaRPr>
          </a:p>
          <a:p>
            <a:pPr marL="0" indent="0">
              <a:buNone/>
            </a:pP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pushq</a:t>
            </a: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rbp</a:t>
            </a:r>
            <a:endParaRPr lang="en-IN" sz="1600" dirty="0">
              <a:latin typeface="Courier New" panose="02070309020205020404" pitchFamily="49" charset="0"/>
              <a:cs typeface="Courier New" panose="02070309020205020404" pitchFamily="49" charset="0"/>
            </a:endParaRPr>
          </a:p>
          <a:p>
            <a:pPr marL="0" indent="0">
              <a:buNone/>
            </a:pP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cfi_def_cfa_offset</a:t>
            </a:r>
            <a:r>
              <a:rPr lang="en-IN" sz="1600" dirty="0">
                <a:latin typeface="Courier New" panose="02070309020205020404" pitchFamily="49" charset="0"/>
                <a:cs typeface="Courier New" panose="02070309020205020404" pitchFamily="49" charset="0"/>
              </a:rPr>
              <a:t> 16</a:t>
            </a:r>
          </a:p>
          <a:p>
            <a:pPr marL="0" indent="0">
              <a:buNone/>
            </a:pP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cfi_offset</a:t>
            </a:r>
            <a:r>
              <a:rPr lang="en-IN" sz="1600" dirty="0">
                <a:latin typeface="Courier New" panose="02070309020205020404" pitchFamily="49" charset="0"/>
                <a:cs typeface="Courier New" panose="02070309020205020404" pitchFamily="49" charset="0"/>
              </a:rPr>
              <a:t> 6, -16</a:t>
            </a:r>
          </a:p>
          <a:p>
            <a:pPr marL="0" indent="0">
              <a:buNone/>
            </a:pPr>
            <a:r>
              <a:rPr lang="en-IN" sz="1600" dirty="0">
                <a:latin typeface="Courier New" panose="02070309020205020404" pitchFamily="49" charset="0"/>
                <a:cs typeface="Courier New" panose="02070309020205020404" pitchFamily="49" charset="0"/>
              </a:rPr>
              <a:t>        </a:t>
            </a:r>
          </a:p>
        </p:txBody>
      </p:sp>
      <p:sp>
        <p:nvSpPr>
          <p:cNvPr id="2" name="Rectangle 1">
            <a:extLst>
              <a:ext uri="{FF2B5EF4-FFF2-40B4-BE49-F238E27FC236}">
                <a16:creationId xmlns:a16="http://schemas.microsoft.com/office/drawing/2014/main" id="{58BC7B57-8C75-4AD8-BF8F-AA71D4098CD3}"/>
              </a:ext>
            </a:extLst>
          </p:cNvPr>
          <p:cNvSpPr/>
          <p:nvPr/>
        </p:nvSpPr>
        <p:spPr>
          <a:xfrm>
            <a:off x="428625" y="457200"/>
            <a:ext cx="11401425" cy="1200329"/>
          </a:xfrm>
          <a:prstGeom prst="rect">
            <a:avLst/>
          </a:prstGeom>
        </p:spPr>
        <p:txBody>
          <a:bodyPr wrap="square">
            <a:spAutoFit/>
          </a:bodyPr>
          <a:lstStyle/>
          <a:p>
            <a:pPr>
              <a:lnSpc>
                <a:spcPct val="70000"/>
              </a:lnSpc>
              <a:spcBef>
                <a:spcPts val="1000"/>
              </a:spcBef>
            </a:pPr>
            <a:r>
              <a:rPr lang="en-IN" sz="1900" dirty="0"/>
              <a:t>$</a:t>
            </a:r>
            <a:r>
              <a:rPr lang="en-IN" sz="1900" dirty="0">
                <a:latin typeface="Segoe UI" panose="020B0502040204020203" pitchFamily="34" charset="0"/>
                <a:cs typeface="Segoe UI" panose="020B0502040204020203" pitchFamily="34" charset="0"/>
              </a:rPr>
              <a:t>cat /</a:t>
            </a:r>
            <a:r>
              <a:rPr lang="en-IN" sz="1900" dirty="0" err="1">
                <a:latin typeface="Segoe UI" panose="020B0502040204020203" pitchFamily="34" charset="0"/>
                <a:cs typeface="Segoe UI" panose="020B0502040204020203" pitchFamily="34" charset="0"/>
              </a:rPr>
              <a:t>tmp</a:t>
            </a:r>
            <a:r>
              <a:rPr lang="en-IN" sz="1900" dirty="0">
                <a:latin typeface="Segoe UI" panose="020B0502040204020203" pitchFamily="34" charset="0"/>
                <a:cs typeface="Segoe UI" panose="020B0502040204020203" pitchFamily="34" charset="0"/>
              </a:rPr>
              <a:t>/</a:t>
            </a:r>
            <a:r>
              <a:rPr lang="en-IN" sz="1900" dirty="0" err="1">
                <a:latin typeface="Segoe UI" panose="020B0502040204020203" pitchFamily="34" charset="0"/>
                <a:cs typeface="Segoe UI" panose="020B0502040204020203" pitchFamily="34" charset="0"/>
              </a:rPr>
              <a:t>ccBtWKqc</a:t>
            </a:r>
            <a:endParaRPr lang="en-IN" sz="1900" dirty="0">
              <a:latin typeface="Segoe UI" panose="020B0502040204020203" pitchFamily="34" charset="0"/>
              <a:cs typeface="Segoe UI" panose="020B0502040204020203" pitchFamily="34" charset="0"/>
            </a:endParaRPr>
          </a:p>
          <a:p>
            <a:pPr>
              <a:lnSpc>
                <a:spcPct val="70000"/>
              </a:lnSpc>
              <a:spcBef>
                <a:spcPts val="1000"/>
              </a:spcBef>
            </a:pPr>
            <a:r>
              <a:rPr lang="en-IN" sz="1900" dirty="0">
                <a:latin typeface="Segoe UI" panose="020B0502040204020203" pitchFamily="34" charset="0"/>
                <a:cs typeface="Segoe UI" panose="020B0502040204020203" pitchFamily="34" charset="0"/>
              </a:rPr>
              <a:t>/</a:t>
            </a:r>
            <a:r>
              <a:rPr lang="en-IN" sz="1900" dirty="0" err="1">
                <a:latin typeface="Segoe UI" panose="020B0502040204020203" pitchFamily="34" charset="0"/>
                <a:cs typeface="Segoe UI" panose="020B0502040204020203" pitchFamily="34" charset="0"/>
              </a:rPr>
              <a:t>tmp</a:t>
            </a:r>
            <a:r>
              <a:rPr lang="en-IN" sz="1900" dirty="0">
                <a:latin typeface="Segoe UI" panose="020B0502040204020203" pitchFamily="34" charset="0"/>
                <a:cs typeface="Segoe UI" panose="020B0502040204020203" pitchFamily="34" charset="0"/>
              </a:rPr>
              <a:t>/ccG72ir8.ltrans0.o</a:t>
            </a:r>
          </a:p>
          <a:p>
            <a:endParaRPr lang="en-IN" dirty="0"/>
          </a:p>
          <a:p>
            <a:endParaRPr lang="en-IN" dirty="0"/>
          </a:p>
        </p:txBody>
      </p:sp>
      <p:sp>
        <p:nvSpPr>
          <p:cNvPr id="3" name="Rectangle 2">
            <a:extLst>
              <a:ext uri="{FF2B5EF4-FFF2-40B4-BE49-F238E27FC236}">
                <a16:creationId xmlns:a16="http://schemas.microsoft.com/office/drawing/2014/main" id="{C255E5D5-3DD5-4F8F-A66B-13CFAC6DB55C}"/>
              </a:ext>
            </a:extLst>
          </p:cNvPr>
          <p:cNvSpPr/>
          <p:nvPr/>
        </p:nvSpPr>
        <p:spPr>
          <a:xfrm>
            <a:off x="6648450" y="1752660"/>
            <a:ext cx="4276725" cy="4278094"/>
          </a:xfrm>
          <a:prstGeom prst="rect">
            <a:avLst/>
          </a:prstGeom>
        </p:spPr>
        <p:txBody>
          <a:bodyPr wrap="square">
            <a:spAutoFit/>
          </a:bodyPr>
          <a:lstStyle/>
          <a:p>
            <a:r>
              <a:rPr lang="en-IN" sz="1600" dirty="0" err="1">
                <a:latin typeface="Courier New" panose="02070309020205020404" pitchFamily="49" charset="0"/>
                <a:cs typeface="Courier New" panose="02070309020205020404" pitchFamily="49" charset="0"/>
              </a:rPr>
              <a:t>movq</a:t>
            </a: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rsp</a:t>
            </a: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rbp</a:t>
            </a:r>
            <a:endParaRPr lang="en-IN" sz="1600" dirty="0">
              <a:latin typeface="Courier New" panose="02070309020205020404" pitchFamily="49" charset="0"/>
              <a:cs typeface="Courier New" panose="02070309020205020404" pitchFamily="49" charset="0"/>
            </a:endParaRPr>
          </a:p>
          <a:p>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cfi_def_cfa_register</a:t>
            </a:r>
            <a:r>
              <a:rPr lang="en-IN" sz="1600" dirty="0">
                <a:latin typeface="Courier New" panose="02070309020205020404" pitchFamily="49" charset="0"/>
                <a:cs typeface="Courier New" panose="02070309020205020404" pitchFamily="49" charset="0"/>
              </a:rPr>
              <a:t> 6</a:t>
            </a:r>
          </a:p>
          <a:p>
            <a:r>
              <a:rPr lang="en-IN" sz="1600" dirty="0" err="1">
                <a:latin typeface="Courier New" panose="02070309020205020404" pitchFamily="49" charset="0"/>
                <a:cs typeface="Courier New" panose="02070309020205020404" pitchFamily="49" charset="0"/>
              </a:rPr>
              <a:t>movl</a:t>
            </a:r>
            <a:r>
              <a:rPr lang="en-IN" sz="1600" dirty="0">
                <a:latin typeface="Courier New" panose="02070309020205020404" pitchFamily="49" charset="0"/>
                <a:cs typeface="Courier New" panose="02070309020205020404" pitchFamily="49" charset="0"/>
              </a:rPr>
              <a:t>    $.LC0, %</a:t>
            </a:r>
            <a:r>
              <a:rPr lang="en-IN" sz="1600" dirty="0" err="1">
                <a:latin typeface="Courier New" panose="02070309020205020404" pitchFamily="49" charset="0"/>
                <a:cs typeface="Courier New" panose="02070309020205020404" pitchFamily="49" charset="0"/>
              </a:rPr>
              <a:t>edi</a:t>
            </a:r>
            <a:endParaRPr lang="en-IN" sz="1600" dirty="0">
              <a:latin typeface="Courier New" panose="02070309020205020404" pitchFamily="49" charset="0"/>
              <a:cs typeface="Courier New" panose="02070309020205020404" pitchFamily="49" charset="0"/>
            </a:endParaRPr>
          </a:p>
          <a:p>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movl</a:t>
            </a:r>
            <a:r>
              <a:rPr lang="en-IN" sz="1600" dirty="0">
                <a:latin typeface="Courier New" panose="02070309020205020404" pitchFamily="49" charset="0"/>
                <a:cs typeface="Courier New" panose="02070309020205020404" pitchFamily="49" charset="0"/>
              </a:rPr>
              <a:t>    $0, %</a:t>
            </a:r>
            <a:r>
              <a:rPr lang="en-IN" sz="1600" dirty="0" err="1">
                <a:latin typeface="Courier New" panose="02070309020205020404" pitchFamily="49" charset="0"/>
                <a:cs typeface="Courier New" panose="02070309020205020404" pitchFamily="49" charset="0"/>
              </a:rPr>
              <a:t>eax</a:t>
            </a:r>
            <a:r>
              <a:rPr lang="en-IN" sz="1600" dirty="0">
                <a:latin typeface="Courier New" panose="02070309020205020404" pitchFamily="49" charset="0"/>
                <a:cs typeface="Courier New" panose="02070309020205020404" pitchFamily="49" charset="0"/>
              </a:rPr>
              <a:t> </a:t>
            </a:r>
          </a:p>
          <a:p>
            <a:r>
              <a:rPr lang="en-IN" sz="1600" dirty="0">
                <a:latin typeface="Courier New" panose="02070309020205020404" pitchFamily="49" charset="0"/>
                <a:cs typeface="Courier New" panose="02070309020205020404" pitchFamily="49" charset="0"/>
              </a:rPr>
              <a:t>call    </a:t>
            </a:r>
            <a:r>
              <a:rPr lang="en-IN" sz="1600" dirty="0" err="1">
                <a:latin typeface="Courier New" panose="02070309020205020404" pitchFamily="49" charset="0"/>
                <a:cs typeface="Courier New" panose="02070309020205020404" pitchFamily="49" charset="0"/>
              </a:rPr>
              <a:t>printf</a:t>
            </a:r>
            <a:endParaRPr lang="en-IN" sz="1600" dirty="0">
              <a:latin typeface="Courier New" panose="02070309020205020404" pitchFamily="49" charset="0"/>
              <a:cs typeface="Courier New" panose="02070309020205020404" pitchFamily="49" charset="0"/>
            </a:endParaRPr>
          </a:p>
          <a:p>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movl</a:t>
            </a:r>
            <a:r>
              <a:rPr lang="en-IN" sz="1600" dirty="0">
                <a:latin typeface="Courier New" panose="02070309020205020404" pitchFamily="49" charset="0"/>
                <a:cs typeface="Courier New" panose="02070309020205020404" pitchFamily="49" charset="0"/>
              </a:rPr>
              <a:t>    $0, %</a:t>
            </a:r>
            <a:r>
              <a:rPr lang="en-IN" sz="1600" dirty="0" err="1">
                <a:latin typeface="Courier New" panose="02070309020205020404" pitchFamily="49" charset="0"/>
                <a:cs typeface="Courier New" panose="02070309020205020404" pitchFamily="49" charset="0"/>
              </a:rPr>
              <a:t>eax</a:t>
            </a:r>
            <a:endParaRPr lang="en-IN" sz="1600" dirty="0">
              <a:latin typeface="Courier New" panose="02070309020205020404" pitchFamily="49" charset="0"/>
              <a:cs typeface="Courier New" panose="02070309020205020404" pitchFamily="49" charset="0"/>
            </a:endParaRPr>
          </a:p>
          <a:p>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popq</a:t>
            </a: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rbp</a:t>
            </a:r>
            <a:endParaRPr lang="en-IN" sz="1600" dirty="0">
              <a:latin typeface="Courier New" panose="02070309020205020404" pitchFamily="49" charset="0"/>
              <a:cs typeface="Courier New" panose="02070309020205020404" pitchFamily="49" charset="0"/>
            </a:endParaRPr>
          </a:p>
          <a:p>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cfi_def_cfa</a:t>
            </a:r>
            <a:r>
              <a:rPr lang="en-IN" sz="1600" dirty="0">
                <a:latin typeface="Courier New" panose="02070309020205020404" pitchFamily="49" charset="0"/>
                <a:cs typeface="Courier New" panose="02070309020205020404" pitchFamily="49" charset="0"/>
              </a:rPr>
              <a:t> 7, 8</a:t>
            </a:r>
          </a:p>
          <a:p>
            <a:r>
              <a:rPr lang="en-IN" sz="1600" dirty="0">
                <a:latin typeface="Courier New" panose="02070309020205020404" pitchFamily="49" charset="0"/>
                <a:cs typeface="Courier New" panose="02070309020205020404" pitchFamily="49" charset="0"/>
              </a:rPr>
              <a:t>        ret</a:t>
            </a:r>
          </a:p>
          <a:p>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cfi_endproc</a:t>
            </a:r>
            <a:endParaRPr lang="en-IN" sz="1600" dirty="0">
              <a:latin typeface="Courier New" panose="02070309020205020404" pitchFamily="49" charset="0"/>
              <a:cs typeface="Courier New" panose="02070309020205020404" pitchFamily="49" charset="0"/>
            </a:endParaRPr>
          </a:p>
          <a:p>
            <a:r>
              <a:rPr lang="en-IN" sz="1600" dirty="0">
                <a:latin typeface="Courier New" panose="02070309020205020404" pitchFamily="49" charset="0"/>
                <a:cs typeface="Courier New" panose="02070309020205020404" pitchFamily="49" charset="0"/>
              </a:rPr>
              <a:t>.LFE0:</a:t>
            </a:r>
          </a:p>
          <a:p>
            <a:r>
              <a:rPr lang="en-IN" sz="1600" dirty="0">
                <a:latin typeface="Courier New" panose="02070309020205020404" pitchFamily="49" charset="0"/>
                <a:cs typeface="Courier New" panose="02070309020205020404" pitchFamily="49" charset="0"/>
              </a:rPr>
              <a:t>        .size   main, .-main</a:t>
            </a:r>
          </a:p>
          <a:p>
            <a:r>
              <a:rPr lang="en-IN" sz="1600" dirty="0">
                <a:latin typeface="Courier New" panose="02070309020205020404" pitchFamily="49" charset="0"/>
                <a:cs typeface="Courier New" panose="02070309020205020404" pitchFamily="49" charset="0"/>
              </a:rPr>
              <a:t>        .ident  "GCC: (Ubuntu 5.4.0-6ubuntu1~16.04.10) 5.4.0 20160609"</a:t>
            </a:r>
          </a:p>
          <a:p>
            <a:r>
              <a:rPr lang="en-IN" sz="1600" dirty="0">
                <a:latin typeface="Courier New" panose="02070309020205020404" pitchFamily="49" charset="0"/>
                <a:cs typeface="Courier New" panose="02070309020205020404" pitchFamily="49" charset="0"/>
              </a:rPr>
              <a:t>        .section        .note.GNU-stack,"",@</a:t>
            </a:r>
            <a:r>
              <a:rPr lang="en-IN" sz="1600" dirty="0" err="1">
                <a:latin typeface="Courier New" panose="02070309020205020404" pitchFamily="49" charset="0"/>
                <a:cs typeface="Courier New" panose="02070309020205020404" pitchFamily="49" charset="0"/>
              </a:rPr>
              <a:t>progbits</a:t>
            </a:r>
            <a:endParaRPr lang="en-IN"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5074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500"/>
                                        <p:tgtEl>
                                          <p:spTgt spid="5">
                                            <p:txEl>
                                              <p:pRg st="1" end="1"/>
                                            </p:txEl>
                                          </p:spTgt>
                                        </p:tgtEl>
                                      </p:cBhvr>
                                    </p:animEffect>
                                    <p:anim calcmode="lin" valueType="num">
                                      <p:cBhvr>
                                        <p:cTn id="8" dur="1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500"/>
                                        <p:tgtEl>
                                          <p:spTgt spid="5">
                                            <p:txEl>
                                              <p:pRg st="3" end="3"/>
                                            </p:txEl>
                                          </p:spTgt>
                                        </p:tgtEl>
                                      </p:cBhvr>
                                    </p:animEffect>
                                    <p:anim calcmode="lin" valueType="num">
                                      <p:cBhvr>
                                        <p:cTn id="15" dur="1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500"/>
                                        <p:tgtEl>
                                          <p:spTgt spid="5">
                                            <p:txEl>
                                              <p:pRg st="4" end="4"/>
                                            </p:txEl>
                                          </p:spTgt>
                                        </p:tgtEl>
                                      </p:cBhvr>
                                    </p:animEffect>
                                    <p:anim calcmode="lin" valueType="num">
                                      <p:cBhvr>
                                        <p:cTn id="22" dur="1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1500"/>
                                        <p:tgtEl>
                                          <p:spTgt spid="5">
                                            <p:txEl>
                                              <p:pRg st="5" end="5"/>
                                            </p:txEl>
                                          </p:spTgt>
                                        </p:tgtEl>
                                      </p:cBhvr>
                                    </p:animEffect>
                                    <p:anim calcmode="lin" valueType="num">
                                      <p:cBhvr>
                                        <p:cTn id="29" dur="1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0" dur="15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500"/>
                                        <p:tgtEl>
                                          <p:spTgt spid="5">
                                            <p:txEl>
                                              <p:pRg st="6" end="6"/>
                                            </p:txEl>
                                          </p:spTgt>
                                        </p:tgtEl>
                                      </p:cBhvr>
                                    </p:animEffect>
                                    <p:anim calcmode="lin" valueType="num">
                                      <p:cBhvr>
                                        <p:cTn id="36" dur="1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5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1500"/>
                                        <p:tgtEl>
                                          <p:spTgt spid="5">
                                            <p:txEl>
                                              <p:pRg st="7" end="7"/>
                                            </p:txEl>
                                          </p:spTgt>
                                        </p:tgtEl>
                                      </p:cBhvr>
                                    </p:animEffect>
                                    <p:anim calcmode="lin" valueType="num">
                                      <p:cBhvr>
                                        <p:cTn id="43" dur="15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4" dur="15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Effect transition="in" filter="fade">
                                      <p:cBhvr>
                                        <p:cTn id="49" dur="1500"/>
                                        <p:tgtEl>
                                          <p:spTgt spid="5">
                                            <p:txEl>
                                              <p:pRg st="8" end="8"/>
                                            </p:txEl>
                                          </p:spTgt>
                                        </p:tgtEl>
                                      </p:cBhvr>
                                    </p:animEffect>
                                    <p:anim calcmode="lin" valueType="num">
                                      <p:cBhvr>
                                        <p:cTn id="50" dur="15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1" dur="15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xEl>
                                              <p:pRg st="9" end="9"/>
                                            </p:txEl>
                                          </p:spTgt>
                                        </p:tgtEl>
                                        <p:attrNameLst>
                                          <p:attrName>style.visibility</p:attrName>
                                        </p:attrNameLst>
                                      </p:cBhvr>
                                      <p:to>
                                        <p:strVal val="visible"/>
                                      </p:to>
                                    </p:set>
                                    <p:animEffect transition="in" filter="fade">
                                      <p:cBhvr>
                                        <p:cTn id="56" dur="1500"/>
                                        <p:tgtEl>
                                          <p:spTgt spid="5">
                                            <p:txEl>
                                              <p:pRg st="9" end="9"/>
                                            </p:txEl>
                                          </p:spTgt>
                                        </p:tgtEl>
                                      </p:cBhvr>
                                    </p:animEffect>
                                    <p:anim calcmode="lin" valueType="num">
                                      <p:cBhvr>
                                        <p:cTn id="57" dur="15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8" dur="15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txEl>
                                              <p:pRg st="10" end="10"/>
                                            </p:txEl>
                                          </p:spTgt>
                                        </p:tgtEl>
                                        <p:attrNameLst>
                                          <p:attrName>style.visibility</p:attrName>
                                        </p:attrNameLst>
                                      </p:cBhvr>
                                      <p:to>
                                        <p:strVal val="visible"/>
                                      </p:to>
                                    </p:set>
                                    <p:animEffect transition="in" filter="fade">
                                      <p:cBhvr>
                                        <p:cTn id="63" dur="1500"/>
                                        <p:tgtEl>
                                          <p:spTgt spid="5">
                                            <p:txEl>
                                              <p:pRg st="10" end="10"/>
                                            </p:txEl>
                                          </p:spTgt>
                                        </p:tgtEl>
                                      </p:cBhvr>
                                    </p:animEffect>
                                    <p:anim calcmode="lin" valueType="num">
                                      <p:cBhvr>
                                        <p:cTn id="64" dur="15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65" dur="15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5">
                                            <p:txEl>
                                              <p:pRg st="11" end="11"/>
                                            </p:txEl>
                                          </p:spTgt>
                                        </p:tgtEl>
                                        <p:attrNameLst>
                                          <p:attrName>style.visibility</p:attrName>
                                        </p:attrNameLst>
                                      </p:cBhvr>
                                      <p:to>
                                        <p:strVal val="visible"/>
                                      </p:to>
                                    </p:set>
                                    <p:animEffect transition="in" filter="fade">
                                      <p:cBhvr>
                                        <p:cTn id="70" dur="1500"/>
                                        <p:tgtEl>
                                          <p:spTgt spid="5">
                                            <p:txEl>
                                              <p:pRg st="11" end="11"/>
                                            </p:txEl>
                                          </p:spTgt>
                                        </p:tgtEl>
                                      </p:cBhvr>
                                    </p:animEffect>
                                    <p:anim calcmode="lin" valueType="num">
                                      <p:cBhvr>
                                        <p:cTn id="71" dur="15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72" dur="15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5">
                                            <p:txEl>
                                              <p:pRg st="12" end="12"/>
                                            </p:txEl>
                                          </p:spTgt>
                                        </p:tgtEl>
                                        <p:attrNameLst>
                                          <p:attrName>style.visibility</p:attrName>
                                        </p:attrNameLst>
                                      </p:cBhvr>
                                      <p:to>
                                        <p:strVal val="visible"/>
                                      </p:to>
                                    </p:set>
                                    <p:animEffect transition="in" filter="fade">
                                      <p:cBhvr>
                                        <p:cTn id="77" dur="1500"/>
                                        <p:tgtEl>
                                          <p:spTgt spid="5">
                                            <p:txEl>
                                              <p:pRg st="12" end="12"/>
                                            </p:txEl>
                                          </p:spTgt>
                                        </p:tgtEl>
                                      </p:cBhvr>
                                    </p:animEffect>
                                    <p:anim calcmode="lin" valueType="num">
                                      <p:cBhvr>
                                        <p:cTn id="78" dur="15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79" dur="15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5">
                                            <p:txEl>
                                              <p:pRg st="13" end="13"/>
                                            </p:txEl>
                                          </p:spTgt>
                                        </p:tgtEl>
                                        <p:attrNameLst>
                                          <p:attrName>style.visibility</p:attrName>
                                        </p:attrNameLst>
                                      </p:cBhvr>
                                      <p:to>
                                        <p:strVal val="visible"/>
                                      </p:to>
                                    </p:set>
                                    <p:animEffect transition="in" filter="fade">
                                      <p:cBhvr>
                                        <p:cTn id="84" dur="1500"/>
                                        <p:tgtEl>
                                          <p:spTgt spid="5">
                                            <p:txEl>
                                              <p:pRg st="13" end="13"/>
                                            </p:txEl>
                                          </p:spTgt>
                                        </p:tgtEl>
                                      </p:cBhvr>
                                    </p:animEffect>
                                    <p:anim calcmode="lin" valueType="num">
                                      <p:cBhvr>
                                        <p:cTn id="85" dur="15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86" dur="1500" fill="hold"/>
                                        <p:tgtEl>
                                          <p:spTgt spid="5">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5">
                                            <p:txEl>
                                              <p:pRg st="14" end="14"/>
                                            </p:txEl>
                                          </p:spTgt>
                                        </p:tgtEl>
                                        <p:attrNameLst>
                                          <p:attrName>style.visibility</p:attrName>
                                        </p:attrNameLst>
                                      </p:cBhvr>
                                      <p:to>
                                        <p:strVal val="visible"/>
                                      </p:to>
                                    </p:set>
                                    <p:animEffect transition="in" filter="fade">
                                      <p:cBhvr>
                                        <p:cTn id="91" dur="1500"/>
                                        <p:tgtEl>
                                          <p:spTgt spid="5">
                                            <p:txEl>
                                              <p:pRg st="14" end="14"/>
                                            </p:txEl>
                                          </p:spTgt>
                                        </p:tgtEl>
                                      </p:cBhvr>
                                    </p:animEffect>
                                    <p:anim calcmode="lin" valueType="num">
                                      <p:cBhvr>
                                        <p:cTn id="92" dur="15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93" dur="1500" fill="hold"/>
                                        <p:tgtEl>
                                          <p:spTgt spid="5">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5">
                                            <p:txEl>
                                              <p:pRg st="15" end="15"/>
                                            </p:txEl>
                                          </p:spTgt>
                                        </p:tgtEl>
                                        <p:attrNameLst>
                                          <p:attrName>style.visibility</p:attrName>
                                        </p:attrNameLst>
                                      </p:cBhvr>
                                      <p:to>
                                        <p:strVal val="visible"/>
                                      </p:to>
                                    </p:set>
                                    <p:animEffect transition="in" filter="fade">
                                      <p:cBhvr>
                                        <p:cTn id="98" dur="1500"/>
                                        <p:tgtEl>
                                          <p:spTgt spid="5">
                                            <p:txEl>
                                              <p:pRg st="15" end="15"/>
                                            </p:txEl>
                                          </p:spTgt>
                                        </p:tgtEl>
                                      </p:cBhvr>
                                    </p:animEffect>
                                    <p:anim calcmode="lin" valueType="num">
                                      <p:cBhvr>
                                        <p:cTn id="99" dur="1500" fill="hold"/>
                                        <p:tgtEl>
                                          <p:spTgt spid="5">
                                            <p:txEl>
                                              <p:pRg st="15" end="15"/>
                                            </p:txEl>
                                          </p:spTgt>
                                        </p:tgtEl>
                                        <p:attrNameLst>
                                          <p:attrName>ppt_x</p:attrName>
                                        </p:attrNameLst>
                                      </p:cBhvr>
                                      <p:tavLst>
                                        <p:tav tm="0">
                                          <p:val>
                                            <p:strVal val="#ppt_x"/>
                                          </p:val>
                                        </p:tav>
                                        <p:tav tm="100000">
                                          <p:val>
                                            <p:strVal val="#ppt_x"/>
                                          </p:val>
                                        </p:tav>
                                      </p:tavLst>
                                    </p:anim>
                                    <p:anim calcmode="lin" valueType="num">
                                      <p:cBhvr>
                                        <p:cTn id="100" dur="1500" fill="hold"/>
                                        <p:tgtEl>
                                          <p:spTgt spid="5">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5">
                                            <p:txEl>
                                              <p:pRg st="16" end="16"/>
                                            </p:txEl>
                                          </p:spTgt>
                                        </p:tgtEl>
                                        <p:attrNameLst>
                                          <p:attrName>style.visibility</p:attrName>
                                        </p:attrNameLst>
                                      </p:cBhvr>
                                      <p:to>
                                        <p:strVal val="visible"/>
                                      </p:to>
                                    </p:set>
                                    <p:animEffect transition="in" filter="fade">
                                      <p:cBhvr>
                                        <p:cTn id="105" dur="1500"/>
                                        <p:tgtEl>
                                          <p:spTgt spid="5">
                                            <p:txEl>
                                              <p:pRg st="16" end="16"/>
                                            </p:txEl>
                                          </p:spTgt>
                                        </p:tgtEl>
                                      </p:cBhvr>
                                    </p:animEffect>
                                    <p:anim calcmode="lin" valueType="num">
                                      <p:cBhvr>
                                        <p:cTn id="106" dur="1500" fill="hold"/>
                                        <p:tgtEl>
                                          <p:spTgt spid="5">
                                            <p:txEl>
                                              <p:pRg st="16" end="16"/>
                                            </p:txEl>
                                          </p:spTgt>
                                        </p:tgtEl>
                                        <p:attrNameLst>
                                          <p:attrName>ppt_x</p:attrName>
                                        </p:attrNameLst>
                                      </p:cBhvr>
                                      <p:tavLst>
                                        <p:tav tm="0">
                                          <p:val>
                                            <p:strVal val="#ppt_x"/>
                                          </p:val>
                                        </p:tav>
                                        <p:tav tm="100000">
                                          <p:val>
                                            <p:strVal val="#ppt_x"/>
                                          </p:val>
                                        </p:tav>
                                      </p:tavLst>
                                    </p:anim>
                                    <p:anim calcmode="lin" valueType="num">
                                      <p:cBhvr>
                                        <p:cTn id="107" dur="1500" fill="hold"/>
                                        <p:tgtEl>
                                          <p:spTgt spid="5">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5">
                                            <p:txEl>
                                              <p:pRg st="17" end="17"/>
                                            </p:txEl>
                                          </p:spTgt>
                                        </p:tgtEl>
                                        <p:attrNameLst>
                                          <p:attrName>style.visibility</p:attrName>
                                        </p:attrNameLst>
                                      </p:cBhvr>
                                      <p:to>
                                        <p:strVal val="visible"/>
                                      </p:to>
                                    </p:set>
                                    <p:animEffect transition="in" filter="fade">
                                      <p:cBhvr>
                                        <p:cTn id="112" dur="1500"/>
                                        <p:tgtEl>
                                          <p:spTgt spid="5">
                                            <p:txEl>
                                              <p:pRg st="17" end="17"/>
                                            </p:txEl>
                                          </p:spTgt>
                                        </p:tgtEl>
                                      </p:cBhvr>
                                    </p:animEffect>
                                    <p:anim calcmode="lin" valueType="num">
                                      <p:cBhvr>
                                        <p:cTn id="113" dur="1500" fill="hold"/>
                                        <p:tgtEl>
                                          <p:spTgt spid="5">
                                            <p:txEl>
                                              <p:pRg st="17" end="17"/>
                                            </p:txEl>
                                          </p:spTgt>
                                        </p:tgtEl>
                                        <p:attrNameLst>
                                          <p:attrName>ppt_x</p:attrName>
                                        </p:attrNameLst>
                                      </p:cBhvr>
                                      <p:tavLst>
                                        <p:tav tm="0">
                                          <p:val>
                                            <p:strVal val="#ppt_x"/>
                                          </p:val>
                                        </p:tav>
                                        <p:tav tm="100000">
                                          <p:val>
                                            <p:strVal val="#ppt_x"/>
                                          </p:val>
                                        </p:tav>
                                      </p:tavLst>
                                    </p:anim>
                                    <p:anim calcmode="lin" valueType="num">
                                      <p:cBhvr>
                                        <p:cTn id="114" dur="1500" fill="hold"/>
                                        <p:tgtEl>
                                          <p:spTgt spid="5">
                                            <p:txEl>
                                              <p:pRg st="17" end="17"/>
                                            </p:txEl>
                                          </p:spTgt>
                                        </p:tgtEl>
                                        <p:attrNameLst>
                                          <p:attrName>ppt_y</p:attrName>
                                        </p:attrNameLst>
                                      </p:cBhvr>
                                      <p:tavLst>
                                        <p:tav tm="0">
                                          <p:val>
                                            <p:strVal val="#ppt_y+.1"/>
                                          </p:val>
                                        </p:tav>
                                        <p:tav tm="100000">
                                          <p:val>
                                            <p:strVal val="#ppt_y"/>
                                          </p:val>
                                        </p:tav>
                                      </p:tavLst>
                                    </p:anim>
                                  </p:childTnLst>
                                </p:cTn>
                              </p:par>
                            </p:childTnLst>
                          </p:cTn>
                        </p:par>
                        <p:par>
                          <p:cTn id="115" fill="hold">
                            <p:stCondLst>
                              <p:cond delay="1500"/>
                            </p:stCondLst>
                            <p:childTnLst>
                              <p:par>
                                <p:cTn id="116" presetID="42" presetClass="entr" presetSubtype="0" fill="hold" grpId="0" nodeType="afterEffect">
                                  <p:stCondLst>
                                    <p:cond delay="0"/>
                                  </p:stCondLst>
                                  <p:childTnLst>
                                    <p:set>
                                      <p:cBhvr>
                                        <p:cTn id="117" dur="1" fill="hold">
                                          <p:stCondLst>
                                            <p:cond delay="0"/>
                                          </p:stCondLst>
                                        </p:cTn>
                                        <p:tgtEl>
                                          <p:spTgt spid="3"/>
                                        </p:tgtEl>
                                        <p:attrNameLst>
                                          <p:attrName>style.visibility</p:attrName>
                                        </p:attrNameLst>
                                      </p:cBhvr>
                                      <p:to>
                                        <p:strVal val="visible"/>
                                      </p:to>
                                    </p:set>
                                    <p:animEffect transition="in" filter="fade">
                                      <p:cBhvr>
                                        <p:cTn id="118" dur="1000"/>
                                        <p:tgtEl>
                                          <p:spTgt spid="3"/>
                                        </p:tgtEl>
                                      </p:cBhvr>
                                    </p:animEffect>
                                    <p:anim calcmode="lin" valueType="num">
                                      <p:cBhvr>
                                        <p:cTn id="119" dur="1000" fill="hold"/>
                                        <p:tgtEl>
                                          <p:spTgt spid="3"/>
                                        </p:tgtEl>
                                        <p:attrNameLst>
                                          <p:attrName>ppt_x</p:attrName>
                                        </p:attrNameLst>
                                      </p:cBhvr>
                                      <p:tavLst>
                                        <p:tav tm="0">
                                          <p:val>
                                            <p:strVal val="#ppt_x"/>
                                          </p:val>
                                        </p:tav>
                                        <p:tav tm="100000">
                                          <p:val>
                                            <p:strVal val="#ppt_x"/>
                                          </p:val>
                                        </p:tav>
                                      </p:tavLst>
                                    </p:anim>
                                    <p:anim calcmode="lin" valueType="num">
                                      <p:cBhvr>
                                        <p:cTn id="1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1449</TotalTime>
  <Words>1132</Words>
  <Application>Microsoft Office PowerPoint</Application>
  <PresentationFormat>Widescreen</PresentationFormat>
  <Paragraphs>305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Courier New</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Kumar</dc:creator>
  <cp:lastModifiedBy>navyadeepika garakapati</cp:lastModifiedBy>
  <cp:revision>113</cp:revision>
  <dcterms:created xsi:type="dcterms:W3CDTF">2019-02-21T12:59:46Z</dcterms:created>
  <dcterms:modified xsi:type="dcterms:W3CDTF">2019-03-01T07:21:07Z</dcterms:modified>
</cp:coreProperties>
</file>