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70" r:id="rId5"/>
    <p:sldId id="271" r:id="rId6"/>
    <p:sldId id="260" r:id="rId7"/>
    <p:sldId id="264" r:id="rId8"/>
    <p:sldId id="268" r:id="rId9"/>
    <p:sldId id="27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9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9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7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illiams.edu/~tom/courses/434/outlines/lect18_2.html" TargetMode="External"/><Relationship Id="rId2" Type="http://schemas.openxmlformats.org/officeDocument/2006/relationships/hyperlink" Target="http://pages.cs.wisc.edu/~goadl/cs354/handouts/ch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cs.washington.edu/courses/cse410/17wi/lectures/CSE410-L13-procedures-II_17wi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D54-CFAC-417C-BAAF-0A79AFB3C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814" y="383821"/>
            <a:ext cx="10058400" cy="125306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Caller and </a:t>
            </a:r>
            <a:r>
              <a:rPr lang="en-US" sz="6000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 Saved Registers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25867-5216-4E28-BF0A-0524A74E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940" y="4703976"/>
            <a:ext cx="10058400" cy="125306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   		</a:t>
            </a:r>
            <a:r>
              <a:rPr lang="en-US" sz="5100" b="1" dirty="0" err="1"/>
              <a:t>BlacKfig</a:t>
            </a:r>
            <a:r>
              <a:rPr lang="en-US" sz="5100" b="1" dirty="0"/>
              <a:t> technologies </a:t>
            </a:r>
            <a:r>
              <a:rPr lang="en-US" sz="5100" b="1" dirty="0" err="1"/>
              <a:t>pvt</a:t>
            </a:r>
            <a:r>
              <a:rPr lang="en-US" sz="5100" b="1" dirty="0"/>
              <a:t> ltd</a:t>
            </a:r>
            <a:r>
              <a:rPr lang="en-US" b="1" dirty="0"/>
              <a:t>	</a:t>
            </a:r>
            <a:r>
              <a:rPr lang="en-US" dirty="0"/>
              <a:t>					</a:t>
            </a:r>
          </a:p>
          <a:p>
            <a:r>
              <a:rPr lang="en-US" dirty="0"/>
              <a:t>		       						 </a:t>
            </a:r>
            <a:r>
              <a:rPr lang="en-US" sz="2900" b="1" dirty="0"/>
              <a:t>JAYDEEP CHAUHAN			 				     	 Software engineer </a:t>
            </a:r>
            <a:r>
              <a:rPr lang="en-US" b="1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80807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2489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lang="en-US" u="sng" dirty="0">
                <a:hlinkClick r:id="rId2"/>
              </a:rPr>
              <a:t>http://pages.cs.wisc.edu/~goadl/cs354/handouts/ch9.pdf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lang="en-US" u="sng" dirty="0">
                <a:hlinkClick r:id="rId3"/>
              </a:rPr>
              <a:t>http://www.cs.williams.edu/~tom/courses/434/outlines/lect18_2.html</a:t>
            </a: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/>
              <a:t>    </a:t>
            </a:r>
            <a:r>
              <a:rPr lang="en-US" dirty="0">
                <a:hlinkClick r:id="rId4"/>
              </a:rPr>
              <a:t>https://courses.cs.washington.edu/courses/cse410/17wi/lectures/CSE410-L13-procedures-II_17wi.pdf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4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64356"/>
            <a:ext cx="10058400" cy="47300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Saving Registers during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</a:t>
            </a:r>
            <a:r>
              <a:rPr lang="en-US" dirty="0">
                <a:latin typeface="+mj-lt"/>
              </a:rPr>
              <a:t>A procedure often needs many registers for local variables, copies of parameters, and      temporary calculations.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In a load/store architecture, the procedure needs registers in order to access values stored on the stack.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A newly invoked procedure therefore must immediately have some registers made available to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 Therefore any register that is part of the environment of the calling program cannot be used by a newly called procedure unless its value can first be preserved and then be restored upon return to the calling program.</a:t>
            </a:r>
          </a:p>
        </p:txBody>
      </p:sp>
    </p:spTree>
    <p:extLst>
      <p:ext uri="{BB962C8B-B14F-4D97-AF65-F5344CB8AC3E}">
        <p14:creationId xmlns:p14="http://schemas.microsoft.com/office/powerpoint/2010/main" val="5871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58400" cy="11277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Registers are typically partitioned into: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7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latin typeface="+mj-lt"/>
              </a:rPr>
              <a:t>  Caller saved registers</a:t>
            </a:r>
            <a:endParaRPr lang="en-US" sz="2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whose value the calling method must save and restore (if it depends on them after the call).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latin typeface="+mj-lt"/>
              </a:rPr>
              <a:t>  </a:t>
            </a:r>
            <a:r>
              <a:rPr lang="en-US" sz="2200" b="1" dirty="0" err="1">
                <a:latin typeface="+mj-lt"/>
              </a:rPr>
              <a:t>Callee</a:t>
            </a:r>
            <a:r>
              <a:rPr lang="en-US" sz="2200" b="1" dirty="0">
                <a:latin typeface="+mj-lt"/>
              </a:rPr>
              <a:t> saved registers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+mj-lt"/>
              </a:rPr>
              <a:t>   </a:t>
            </a:r>
            <a:r>
              <a:rPr lang="en-US" sz="2200" dirty="0">
                <a:latin typeface="+mj-lt"/>
              </a:rPr>
              <a:t>whose values the called method must save and restore (if it uses them).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9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58400" cy="11277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Caller saved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7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Caller-save are volatile.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it is the caller’s responsibility to save any important data in these registers before calling  another procedure (i.e. the  </a:t>
            </a:r>
            <a:r>
              <a:rPr lang="en-US" sz="2200" dirty="0" err="1">
                <a:latin typeface="+mj-lt"/>
              </a:rPr>
              <a:t>callee</a:t>
            </a:r>
            <a:r>
              <a:rPr lang="en-US" sz="2200" dirty="0">
                <a:latin typeface="+mj-lt"/>
              </a:rPr>
              <a:t> can freely change data in these registers)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Caller saves values in its stack frame before calling </a:t>
            </a:r>
            <a:r>
              <a:rPr lang="en-US" sz="2200" dirty="0" err="1">
                <a:latin typeface="+mj-lt"/>
              </a:rPr>
              <a:t>Callee</a:t>
            </a:r>
            <a:r>
              <a:rPr lang="en-US" sz="2200" dirty="0">
                <a:latin typeface="+mj-lt"/>
              </a:rPr>
              <a:t>, then restores values after the call 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Callee</a:t>
            </a:r>
            <a:r>
              <a:rPr lang="en-US" sz="2200" b="1" dirty="0">
                <a:latin typeface="+mj-lt"/>
              </a:rPr>
              <a:t> saved registers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+mj-lt"/>
              </a:rPr>
              <a:t>   </a:t>
            </a:r>
            <a:r>
              <a:rPr lang="en-US" sz="2200" dirty="0">
                <a:latin typeface="+mj-lt"/>
              </a:rPr>
              <a:t>Caller saving has the advantage that you only save the registers in use at a particular call rather than all registers ever used in the procedure (although you may end up saving registers that aren't altered by the called procedure).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b="1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2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58400" cy="11277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saved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7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-save are non-volatile.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It is the </a:t>
            </a:r>
            <a:r>
              <a:rPr lang="en-US" dirty="0" err="1">
                <a:latin typeface="+mj-lt"/>
              </a:rPr>
              <a:t>callee’s</a:t>
            </a:r>
            <a:r>
              <a:rPr lang="en-US" dirty="0">
                <a:latin typeface="+mj-lt"/>
              </a:rPr>
              <a:t> responsibility to save any data in these  registers before using the registers (i.e. the caller assumes  the data will be the same across the 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 procedure call)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 saves values in its stack frame before using , then restores them before returning to caller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 saving has the advantage of keeping the total size of your code small (each method only contains one set of instructions to save registers).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74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Why all register all register are not taking as same type like all caller saved or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saved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604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+mj-lt"/>
              </a:rPr>
              <a:t>  </a:t>
            </a:r>
            <a:r>
              <a:rPr lang="en-US" sz="2600" dirty="0">
                <a:latin typeface="+mj-lt"/>
              </a:rPr>
              <a:t>It’s beneficial for a calling convention to designate both caller-save registers and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-save registers.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 If the convention designated all registers as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-save, then subroutines would not be able to use any registers at all without saving them onto the stack first — which would be a waste, since some of the saved registers would be transient values that the calling subroutine did not care about long-term.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 And if the convention designated all registers as caller-save, then programmers would be forced to save many registers before every call to a subroutine and to restore them afterwards, lengthening the amount of time to call a subroutine.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 In general, neither caller‐save nor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‐save is “best”:</a:t>
            </a:r>
          </a:p>
          <a:p>
            <a:pPr lvl="1" fontAlgn="base"/>
            <a:r>
              <a:rPr lang="en-US" sz="2600" dirty="0">
                <a:latin typeface="+mj-lt"/>
              </a:rPr>
              <a:t>If caller isn’t using a register, caller‐save is better</a:t>
            </a:r>
          </a:p>
          <a:p>
            <a:pPr lvl="1" fontAlgn="base"/>
            <a:r>
              <a:rPr lang="en-US" sz="2600" dirty="0">
                <a:latin typeface="+mj-lt"/>
              </a:rPr>
              <a:t>If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 doesn’t need a register,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‐save is better</a:t>
            </a:r>
          </a:p>
          <a:p>
            <a:pPr lvl="1" fontAlgn="base"/>
            <a:r>
              <a:rPr lang="en-US" sz="2600" dirty="0">
                <a:latin typeface="+mj-lt"/>
              </a:rPr>
              <a:t>If “do need to save”,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‐save generally makes smaller programs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9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4593E-0E56-4FCE-B020-D55EBE300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00" y="1371600"/>
            <a:ext cx="8600000" cy="45526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9E666E-6769-4F75-BF7A-E27E6281EC99}"/>
              </a:ext>
            </a:extLst>
          </p:cNvPr>
          <p:cNvSpPr txBox="1">
            <a:spLocks/>
          </p:cNvSpPr>
          <p:nvPr/>
        </p:nvSpPr>
        <p:spPr>
          <a:xfrm>
            <a:off x="1097280" y="474133"/>
            <a:ext cx="10058400" cy="8974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</a:t>
            </a:r>
            <a:r>
              <a:rPr lang="fr-FR" sz="4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x86‐64 64‐bit </a:t>
            </a:r>
            <a:r>
              <a:rPr lang="fr-FR" sz="40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Registers</a:t>
            </a:r>
            <a:r>
              <a:rPr lang="fr-FR" sz="4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 Usage Conventions</a:t>
            </a:r>
            <a:endParaRPr lang="en-US" sz="40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4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Example:- (for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21327"/>
          </a:xfrm>
        </p:spPr>
        <p:txBody>
          <a:bodyPr>
            <a:normAutofit/>
          </a:bodyPr>
          <a:lstStyle/>
          <a:p>
            <a:r>
              <a:rPr lang="en-IN" dirty="0"/>
              <a:t>int </a:t>
            </a:r>
            <a:r>
              <a:rPr lang="en-IN" dirty="0" err="1"/>
              <a:t>fn</a:t>
            </a:r>
            <a:r>
              <a:rPr lang="en-IN" dirty="0"/>
              <a:t>(int </a:t>
            </a:r>
            <a:r>
              <a:rPr lang="en-IN" dirty="0" err="1"/>
              <a:t>a,int</a:t>
            </a:r>
            <a:r>
              <a:rPr lang="en-IN" dirty="0"/>
              <a:t> </a:t>
            </a:r>
            <a:r>
              <a:rPr lang="en-IN" dirty="0" err="1"/>
              <a:t>b,int</a:t>
            </a:r>
            <a:r>
              <a:rPr lang="en-IN" dirty="0"/>
              <a:t> </a:t>
            </a:r>
            <a:r>
              <a:rPr lang="en-IN" dirty="0" err="1"/>
              <a:t>c,int</a:t>
            </a:r>
            <a:r>
              <a:rPr lang="en-IN" dirty="0"/>
              <a:t> </a:t>
            </a:r>
            <a:r>
              <a:rPr lang="en-IN" dirty="0" err="1"/>
              <a:t>d,int</a:t>
            </a:r>
            <a:r>
              <a:rPr lang="en-IN" dirty="0"/>
              <a:t> </a:t>
            </a:r>
            <a:r>
              <a:rPr lang="en-IN" dirty="0" err="1"/>
              <a:t>e,int</a:t>
            </a:r>
            <a:r>
              <a:rPr lang="en-IN" dirty="0"/>
              <a:t> </a:t>
            </a:r>
            <a:r>
              <a:rPr lang="en-IN" dirty="0" err="1"/>
              <a:t>f,int</a:t>
            </a:r>
            <a:r>
              <a:rPr lang="en-IN" dirty="0"/>
              <a:t> </a:t>
            </a:r>
            <a:r>
              <a:rPr lang="en-IN" dirty="0" err="1"/>
              <a:t>g,int</a:t>
            </a:r>
            <a:r>
              <a:rPr lang="en-IN" dirty="0"/>
              <a:t> </a:t>
            </a:r>
            <a:r>
              <a:rPr lang="en-IN" dirty="0" err="1"/>
              <a:t>h,int</a:t>
            </a:r>
            <a:r>
              <a:rPr lang="en-IN" dirty="0"/>
              <a:t> </a:t>
            </a:r>
            <a:r>
              <a:rPr lang="en-IN" dirty="0" err="1"/>
              <a:t>i,int</a:t>
            </a:r>
            <a:r>
              <a:rPr lang="en-IN" dirty="0"/>
              <a:t> </a:t>
            </a:r>
            <a:r>
              <a:rPr lang="en-IN" dirty="0" err="1"/>
              <a:t>j,int</a:t>
            </a:r>
            <a:r>
              <a:rPr lang="en-IN" dirty="0"/>
              <a:t> </a:t>
            </a:r>
            <a:r>
              <a:rPr lang="en-IN" dirty="0" err="1"/>
              <a:t>k,int</a:t>
            </a:r>
            <a:r>
              <a:rPr lang="en-IN" dirty="0"/>
              <a:t> </a:t>
            </a:r>
            <a:r>
              <a:rPr lang="en-IN" dirty="0" err="1"/>
              <a:t>l,int</a:t>
            </a:r>
            <a:r>
              <a:rPr lang="en-IN" dirty="0"/>
              <a:t> </a:t>
            </a:r>
            <a:r>
              <a:rPr lang="en-IN" dirty="0" err="1"/>
              <a:t>m,int</a:t>
            </a:r>
            <a:r>
              <a:rPr lang="en-IN" dirty="0"/>
              <a:t> n)</a:t>
            </a:r>
            <a:endParaRPr lang="en-IN" sz="3200" dirty="0"/>
          </a:p>
          <a:p>
            <a:r>
              <a:rPr lang="en-IN" dirty="0"/>
              <a:t>{</a:t>
            </a:r>
            <a:endParaRPr lang="en-IN" sz="3200" dirty="0"/>
          </a:p>
          <a:p>
            <a:r>
              <a:rPr lang="en-IN" dirty="0"/>
              <a:t>     return </a:t>
            </a:r>
            <a:r>
              <a:rPr lang="en-IN" dirty="0" err="1"/>
              <a:t>a+b+c+d+e+f+g+h+i+j+k+l+m+n</a:t>
            </a:r>
            <a:r>
              <a:rPr lang="en-IN" dirty="0"/>
              <a:t>;</a:t>
            </a:r>
            <a:endParaRPr lang="en-IN" sz="3200" dirty="0"/>
          </a:p>
          <a:p>
            <a:r>
              <a:rPr lang="en-IN" dirty="0"/>
              <a:t>}</a:t>
            </a:r>
            <a:endParaRPr lang="en-IN" sz="3200" dirty="0"/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5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Example:- (for caller)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21327"/>
          </a:xfrm>
        </p:spPr>
        <p:txBody>
          <a:bodyPr>
            <a:normAutofit/>
          </a:bodyPr>
          <a:lstStyle/>
          <a:p>
            <a:r>
              <a:rPr lang="en-IN" dirty="0"/>
              <a:t>void </a:t>
            </a:r>
            <a:r>
              <a:rPr lang="en-IN" dirty="0" err="1"/>
              <a:t>fn</a:t>
            </a:r>
            <a:r>
              <a:rPr lang="en-IN" dirty="0"/>
              <a:t>(int </a:t>
            </a:r>
            <a:r>
              <a:rPr lang="en-IN" dirty="0" err="1"/>
              <a:t>a,int</a:t>
            </a:r>
            <a:r>
              <a:rPr lang="en-IN" dirty="0"/>
              <a:t> </a:t>
            </a:r>
            <a:r>
              <a:rPr lang="en-IN" dirty="0" err="1"/>
              <a:t>b,int</a:t>
            </a:r>
            <a:r>
              <a:rPr lang="en-IN" dirty="0"/>
              <a:t> </a:t>
            </a:r>
            <a:r>
              <a:rPr lang="en-IN" dirty="0" err="1"/>
              <a:t>c,int</a:t>
            </a:r>
            <a:r>
              <a:rPr lang="en-IN" dirty="0"/>
              <a:t> </a:t>
            </a:r>
            <a:r>
              <a:rPr lang="en-IN" dirty="0" err="1"/>
              <a:t>d,int</a:t>
            </a:r>
            <a:r>
              <a:rPr lang="en-IN" dirty="0"/>
              <a:t> </a:t>
            </a:r>
            <a:r>
              <a:rPr lang="en-IN" dirty="0" err="1"/>
              <a:t>e,int</a:t>
            </a:r>
            <a:r>
              <a:rPr lang="en-IN" dirty="0"/>
              <a:t> </a:t>
            </a:r>
            <a:r>
              <a:rPr lang="en-IN" dirty="0" err="1"/>
              <a:t>f,int</a:t>
            </a:r>
            <a:r>
              <a:rPr lang="en-IN" dirty="0"/>
              <a:t> g)</a:t>
            </a:r>
            <a:endParaRPr lang="en-IN" sz="3200" dirty="0"/>
          </a:p>
          <a:p>
            <a:r>
              <a:rPr lang="en-IN" dirty="0"/>
              <a:t>{</a:t>
            </a:r>
            <a:endParaRPr lang="en-IN" sz="3200" dirty="0"/>
          </a:p>
          <a:p>
            <a:r>
              <a:rPr lang="en-IN" dirty="0"/>
              <a:t>display(</a:t>
            </a:r>
            <a:r>
              <a:rPr lang="en-IN" dirty="0" err="1"/>
              <a:t>a+b+c+d+e+f+g</a:t>
            </a:r>
            <a:r>
              <a:rPr lang="en-IN" dirty="0"/>
              <a:t>);</a:t>
            </a:r>
            <a:endParaRPr lang="en-IN" sz="3200" dirty="0"/>
          </a:p>
          <a:p>
            <a:r>
              <a:rPr lang="en-IN" dirty="0"/>
              <a:t>try(</a:t>
            </a:r>
            <a:r>
              <a:rPr lang="en-IN" dirty="0" err="1"/>
              <a:t>a,b,c,d,e,f,g</a:t>
            </a:r>
            <a:r>
              <a:rPr lang="en-IN" dirty="0"/>
              <a:t>);</a:t>
            </a:r>
            <a:endParaRPr lang="en-IN" sz="3200" dirty="0"/>
          </a:p>
          <a:p>
            <a:r>
              <a:rPr lang="en-IN" dirty="0"/>
              <a:t>}</a:t>
            </a:r>
            <a:endParaRPr lang="en-IN" sz="3200" dirty="0"/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2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</TotalTime>
  <Words>567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Caller and Callee Saved Registers </vt:lpstr>
      <vt:lpstr>                    Saving Registers during calls</vt:lpstr>
      <vt:lpstr>                         Registers are typically partitioned into:</vt:lpstr>
      <vt:lpstr>                         Caller saved registers</vt:lpstr>
      <vt:lpstr>                         Callee saved registers</vt:lpstr>
      <vt:lpstr>Why all register all register are not taking as same type like all caller saved or callee saved ?</vt:lpstr>
      <vt:lpstr>PowerPoint Presentation</vt:lpstr>
      <vt:lpstr>Example:- (for callee)</vt:lpstr>
      <vt:lpstr>Example:- (for caller)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Caller and Callee Saved Registers </dc:title>
  <dc:creator>Jac</dc:creator>
  <cp:lastModifiedBy>Jaydeep Chauhan</cp:lastModifiedBy>
  <cp:revision>89</cp:revision>
  <dcterms:created xsi:type="dcterms:W3CDTF">2019-09-15T16:34:43Z</dcterms:created>
  <dcterms:modified xsi:type="dcterms:W3CDTF">2019-09-16T12:39:38Z</dcterms:modified>
</cp:coreProperties>
</file>