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57" r:id="rId2"/>
  </p:sldMasterIdLst>
  <p:notesMasterIdLst>
    <p:notesMasterId r:id="rId60"/>
  </p:notesMasterIdLst>
  <p:sldIdLst>
    <p:sldId id="300" r:id="rId3"/>
    <p:sldId id="298" r:id="rId4"/>
    <p:sldId id="305" r:id="rId5"/>
    <p:sldId id="306" r:id="rId6"/>
    <p:sldId id="352" r:id="rId7"/>
    <p:sldId id="354" r:id="rId8"/>
    <p:sldId id="355" r:id="rId9"/>
    <p:sldId id="301" r:id="rId10"/>
    <p:sldId id="302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322" r:id="rId27"/>
    <p:sldId id="323" r:id="rId28"/>
    <p:sldId id="324" r:id="rId29"/>
    <p:sldId id="356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4" r:id="rId49"/>
    <p:sldId id="343" r:id="rId50"/>
    <p:sldId id="353" r:id="rId51"/>
    <p:sldId id="345" r:id="rId52"/>
    <p:sldId id="346" r:id="rId53"/>
    <p:sldId id="347" r:id="rId54"/>
    <p:sldId id="348" r:id="rId55"/>
    <p:sldId id="349" r:id="rId56"/>
    <p:sldId id="357" r:id="rId57"/>
    <p:sldId id="350" r:id="rId58"/>
    <p:sldId id="35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F99755-4592-42A7-B24D-D054525F6E56}" type="datetimeFigureOut">
              <a:rPr lang="en-US" altLang="en-US"/>
              <a:pPr/>
              <a:t>6/14/2020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25D4B9-750F-4C98-83A1-C5FB22426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468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D4B9-750F-4C98-83A1-C5FB224263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2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D4B9-750F-4C98-83A1-C5FB224263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37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D4B9-750F-4C98-83A1-C5FB224263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57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D4B9-750F-4C98-83A1-C5FB224263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73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17C55-E042-45A0-84A6-A3A5F6ED38B1}" type="datetimeFigureOut">
              <a:rPr lang="en-US" altLang="en-US"/>
              <a:pPr/>
              <a:t>6/14/2020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C6DA9-9983-402F-9433-48029ABE9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5D91C-D3DC-43E0-92F6-06B89E9B6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5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3692D-6B8A-476C-BA74-1BBD20727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87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CC878-56F1-40F7-AE89-7727F3AC7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8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202A1-4F7A-4ED4-B243-C188C9DD19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42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C424-9F31-4FD8-B683-91FBC0520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441CD-D389-4E2F-82B7-A679180925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37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D5855-CCD9-4266-8CAA-863600F157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69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2BCBA-2CBB-40EA-A68F-6DC46225D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A1B5-F523-401E-8EA6-E96840C1B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8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FAD3-579B-44D9-B8C2-7EACED0FF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1A87F-4494-4B27-A947-BEFB96361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0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F72A4DF-B8B6-4A91-9781-28499B053251}" type="datetimeFigureOut">
              <a:rPr lang="en-US" altLang="en-US"/>
              <a:pPr/>
              <a:t>6/14/2020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678D794-EAA6-475E-8251-1D58DD1767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8FE7F5F-0528-4EE4-A455-39C6499EF5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buntu_(operating_system)" TargetMode="External"/><Relationship Id="rId13" Type="http://schemas.openxmlformats.org/officeDocument/2006/relationships/hyperlink" Target="https://en.wikipedia.org/wiki/David_Korn_(computer_scientist)" TargetMode="External"/><Relationship Id="rId18" Type="http://schemas.openxmlformats.org/officeDocument/2006/relationships/hyperlink" Target="https://en.wikipedia.org/wiki/Z_shell" TargetMode="External"/><Relationship Id="rId26" Type="http://schemas.openxmlformats.org/officeDocument/2006/relationships/hyperlink" Target="https://en.wikipedia.org/wiki/Command-line" TargetMode="External"/><Relationship Id="rId3" Type="http://schemas.openxmlformats.org/officeDocument/2006/relationships/hyperlink" Target="https://en.wikipedia.org/wiki/Bourne_shell" TargetMode="External"/><Relationship Id="rId21" Type="http://schemas.openxmlformats.org/officeDocument/2006/relationships/hyperlink" Target="https://en.wikipedia.org/wiki/MacOS_Catalina" TargetMode="External"/><Relationship Id="rId7" Type="http://schemas.openxmlformats.org/officeDocument/2006/relationships/hyperlink" Target="https://en.wikipedia.org/wiki/Debian" TargetMode="External"/><Relationship Id="rId12" Type="http://schemas.openxmlformats.org/officeDocument/2006/relationships/hyperlink" Target="https://en.wikipedia.org/wiki/Korn_shell" TargetMode="External"/><Relationship Id="rId17" Type="http://schemas.openxmlformats.org/officeDocument/2006/relationships/hyperlink" Target="https://en.wikipedia.org/wiki/Berkeley_Software_Distribution" TargetMode="External"/><Relationship Id="rId25" Type="http://schemas.openxmlformats.org/officeDocument/2006/relationships/hyperlink" Target="https://en.wikipedia.org/wiki/Command-line_completion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University_of_California,_Berkeley" TargetMode="External"/><Relationship Id="rId20" Type="http://schemas.openxmlformats.org/officeDocument/2006/relationships/hyperlink" Target="https://en.wikipedia.org/wiki/MacO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ebian_Almquist_shell" TargetMode="External"/><Relationship Id="rId11" Type="http://schemas.openxmlformats.org/officeDocument/2006/relationships/hyperlink" Target="https://en.wikipedia.org/wiki/Linux" TargetMode="External"/><Relationship Id="rId24" Type="http://schemas.openxmlformats.org/officeDocument/2006/relationships/hyperlink" Target="https://en.wikipedia.org/wiki/C_shell" TargetMode="External"/><Relationship Id="rId5" Type="http://schemas.openxmlformats.org/officeDocument/2006/relationships/hyperlink" Target="https://en.wikipedia.org/wiki/Almquist_shell" TargetMode="External"/><Relationship Id="rId15" Type="http://schemas.openxmlformats.org/officeDocument/2006/relationships/hyperlink" Target="https://en.wikipedia.org/wiki/Bill_Joy" TargetMode="External"/><Relationship Id="rId23" Type="http://schemas.openxmlformats.org/officeDocument/2006/relationships/hyperlink" Target="https://en.wikipedia.org/wiki/Backward_compatibility" TargetMode="External"/><Relationship Id="rId10" Type="http://schemas.openxmlformats.org/officeDocument/2006/relationships/hyperlink" Target="https://en.wikipedia.org/wiki/GNU_Project" TargetMode="External"/><Relationship Id="rId19" Type="http://schemas.openxmlformats.org/officeDocument/2006/relationships/hyperlink" Target="https://en.wikipedia.org/wiki/Backward_compatible" TargetMode="External"/><Relationship Id="rId4" Type="http://schemas.openxmlformats.org/officeDocument/2006/relationships/hyperlink" Target="https://en.wikipedia.org/wiki/Stephen_R._Bourne" TargetMode="External"/><Relationship Id="rId9" Type="http://schemas.openxmlformats.org/officeDocument/2006/relationships/hyperlink" Target="https://en.wikipedia.org/wiki/Bash_(Unix_shell)" TargetMode="External"/><Relationship Id="rId14" Type="http://schemas.openxmlformats.org/officeDocument/2006/relationships/hyperlink" Target="https://en.wikipedia.org/wiki/Bell_Labs" TargetMode="External"/><Relationship Id="rId22" Type="http://schemas.openxmlformats.org/officeDocument/2006/relationships/hyperlink" Target="https://en.wikipedia.org/wiki/Unix_shel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gu.com/sui/ugu/show?help.beginners" TargetMode="External"/><Relationship Id="rId2" Type="http://schemas.openxmlformats.org/officeDocument/2006/relationships/hyperlink" Target="http://www.ee.surrey.ac.uk/Teaching/Unix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Uni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19855" y="1266182"/>
            <a:ext cx="8839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3600" b="1" u="sng" dirty="0" smtClean="0">
                <a:solidFill>
                  <a:srgbClr val="000000"/>
                </a:solidFill>
              </a:rPr>
              <a:t>Introduction to Linux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800" dirty="0">
              <a:solidFill>
                <a:srgbClr val="339933"/>
              </a:solidFill>
            </a:endParaRPr>
          </a:p>
          <a:p>
            <a:pPr algn="ctr" eaLnBrk="1" hangingPunct="1"/>
            <a:r>
              <a:rPr lang="en-US" altLang="en-US" sz="2800" b="1" u="sng" dirty="0" smtClean="0">
                <a:solidFill>
                  <a:srgbClr val="000000"/>
                </a:solidFill>
              </a:rPr>
              <a:t>Shell Commands</a:t>
            </a:r>
            <a:endParaRPr lang="en-US" altLang="en-US" sz="2800" b="1" u="sng" dirty="0">
              <a:solidFill>
                <a:srgbClr val="000000"/>
              </a:solidFill>
            </a:endParaRPr>
          </a:p>
          <a:p>
            <a:pPr algn="ctr" eaLnBrk="1" hangingPunct="1"/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4" y="3786558"/>
            <a:ext cx="31829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Dr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  <a:r>
              <a:rPr lang="en-US" altLang="en-US" sz="2400" dirty="0" err="1">
                <a:solidFill>
                  <a:srgbClr val="000000"/>
                </a:solidFill>
              </a:rPr>
              <a:t>Changjiang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Zhang</a:t>
            </a:r>
          </a:p>
          <a:p>
            <a:pPr algn="just"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algn="ctr"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Summer 2020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904775"/>
          </a:xfrm>
        </p:spPr>
        <p:txBody>
          <a:bodyPr/>
          <a:lstStyle/>
          <a:p>
            <a:pPr eaLnBrk="1" hangingPunct="1"/>
            <a:r>
              <a:rPr lang="en-US" dirty="0"/>
              <a:t>Help with Commands</a:t>
            </a:r>
            <a:endParaRPr lang="en-US" altLang="en-US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37950" y="976713"/>
            <a:ext cx="8229600" cy="31380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Type</a:t>
            </a:r>
          </a:p>
          <a:p>
            <a:pPr lvl="1"/>
            <a:r>
              <a:rPr lang="en-US" b="1" dirty="0"/>
              <a:t>hostname </a:t>
            </a:r>
            <a:r>
              <a:rPr lang="en-US" b="1" dirty="0" smtClean="0"/>
              <a:t>--</a:t>
            </a:r>
            <a:r>
              <a:rPr lang="en-US" b="1" dirty="0"/>
              <a:t>help</a:t>
            </a:r>
          </a:p>
          <a:p>
            <a:pPr lvl="1"/>
            <a:r>
              <a:rPr lang="en-US" b="1" dirty="0"/>
              <a:t>man hostname</a:t>
            </a:r>
          </a:p>
          <a:p>
            <a:pPr lvl="1"/>
            <a:r>
              <a:rPr lang="en-US" b="1" dirty="0"/>
              <a:t>info hostname </a:t>
            </a:r>
            <a:r>
              <a:rPr lang="en-US" dirty="0"/>
              <a:t>(gives the same or most information, but must be paged)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And “Yes,” you can always Google it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20" y="4114800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3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Help!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577516" y="1001028"/>
            <a:ext cx="74884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Whenever you need help with a command type “man” and the command </a:t>
            </a:r>
            <a:r>
              <a:rPr lang="en-US" altLang="en-US" sz="2800" dirty="0" smtClean="0"/>
              <a:t>name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	</a:t>
            </a:r>
            <a:r>
              <a:rPr lang="en-US" altLang="en-US" sz="2800" b="1" dirty="0" smtClean="0"/>
              <a:t>man echo</a:t>
            </a:r>
            <a:endParaRPr lang="en-US" alt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4" y="2443726"/>
            <a:ext cx="5381173" cy="40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0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Unix/Linux File System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019800" y="1143000"/>
            <a:ext cx="254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NOTE: Unix file names</a:t>
            </a:r>
          </a:p>
          <a:p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FF0000"/>
                </a:solidFill>
              </a:rPr>
              <a:t>CASE SENSITIVE!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70525" y="5294313"/>
            <a:ext cx="2255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/home/john/portfolio/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65925" y="39989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/home/mary/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477000" y="5715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927725" y="613568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The Path</a:t>
            </a:r>
          </a:p>
        </p:txBody>
      </p:sp>
      <p:pic>
        <p:nvPicPr>
          <p:cNvPr id="12" name="Picture 9" descr="file-system.png                                                000B63D0Root                           C4C26A2C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153400" cy="4144963"/>
          </a:xfrm>
        </p:spPr>
      </p:pic>
    </p:spTree>
    <p:extLst>
      <p:ext uri="{BB962C8B-B14F-4D97-AF65-F5344CB8AC3E}">
        <p14:creationId xmlns:p14="http://schemas.microsoft.com/office/powerpoint/2010/main" val="129785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/>
              <a:t>pwd</a:t>
            </a:r>
            <a:endParaRPr lang="en-US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5040" y="1251904"/>
            <a:ext cx="694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find your current path use “</a:t>
            </a:r>
            <a:r>
              <a:rPr lang="en-US" altLang="en-US" dirty="0" err="1"/>
              <a:t>pwd</a:t>
            </a:r>
            <a:r>
              <a:rPr lang="en-US" altLang="en-US" dirty="0" smtClean="0"/>
              <a:t>” command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1" y="2313158"/>
            <a:ext cx="7969718" cy="21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cd</a:t>
            </a:r>
            <a:endParaRPr lang="en-US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5040" y="1251904"/>
            <a:ext cx="466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change to a specific directory use “cd”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3" y="2098563"/>
            <a:ext cx="7344727" cy="3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cd</a:t>
            </a:r>
            <a:endParaRPr lang="en-US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5040" y="125190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“~” </a:t>
            </a:r>
            <a:r>
              <a:rPr lang="en-US" altLang="en-US" dirty="0"/>
              <a:t>is the location of your home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" y="2090036"/>
            <a:ext cx="7681611" cy="39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cd</a:t>
            </a:r>
            <a:endParaRPr lang="en-US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5040" y="1251904"/>
            <a:ext cx="415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“..” is </a:t>
            </a:r>
            <a:r>
              <a:rPr lang="en-US" altLang="en-US" dirty="0"/>
              <a:t>the location of </a:t>
            </a:r>
            <a:r>
              <a:rPr lang="en-US" altLang="en-US" dirty="0" smtClean="0"/>
              <a:t>parent directory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1" y="1951528"/>
            <a:ext cx="5943048" cy="45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ls</a:t>
            </a:r>
            <a:endParaRPr lang="en-US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5040" y="1251904"/>
            <a:ext cx="510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list the files in the current directory use “</a:t>
            </a:r>
            <a:r>
              <a:rPr lang="en-US" altLang="en-US" dirty="0" err="1"/>
              <a:t>ls</a:t>
            </a:r>
            <a:r>
              <a:rPr lang="en-US" alt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72" y="1872112"/>
            <a:ext cx="4547385" cy="47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ls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7950" y="1275080"/>
            <a:ext cx="84520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 has many options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 -l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lists files and folders with associated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permissions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 -t  sort by modification time, newest first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 -S sort by size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 -h list file sizes in human readable format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 -r reverse the order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-a list all files </a:t>
            </a:r>
            <a:r>
              <a:rPr lang="en-US" altLang="zh-CN" sz="2400" dirty="0" smtClean="0"/>
              <a:t>including </a:t>
            </a:r>
            <a:r>
              <a:rPr lang="en-US" altLang="zh-CN" sz="2400" dirty="0"/>
              <a:t>the dots and hidden files </a:t>
            </a:r>
            <a:endParaRPr lang="en-US" altLang="zh-CN" sz="2400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print the index number (</a:t>
            </a:r>
            <a:r>
              <a:rPr lang="en-US" altLang="en-US" sz="2400" dirty="0" err="1" smtClean="0"/>
              <a:t>inode</a:t>
            </a:r>
            <a:r>
              <a:rPr lang="en-US" altLang="en-US" sz="2400" dirty="0" smtClean="0"/>
              <a:t>) of each file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-F </a:t>
            </a:r>
            <a:r>
              <a:rPr lang="en-US" altLang="zh-CN" sz="2400" dirty="0"/>
              <a:t>List  files and directories, with a forward slash (/) at the end of each directory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“man </a:t>
            </a: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” for more options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Options can be combined: “</a:t>
            </a: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 -</a:t>
            </a:r>
            <a:r>
              <a:rPr lang="en-US" altLang="en-US" sz="2800" dirty="0" err="1" smtClean="0"/>
              <a:t>ltr</a:t>
            </a:r>
            <a:r>
              <a:rPr lang="en-US" altLang="en-US" sz="2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37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ls</a:t>
            </a:r>
            <a:r>
              <a:rPr lang="en-US" altLang="en-US" sz="4000" dirty="0" smtClean="0"/>
              <a:t> -</a:t>
            </a:r>
            <a:r>
              <a:rPr lang="en-US" altLang="en-US" sz="4000" dirty="0" err="1" smtClean="0"/>
              <a:t>ltr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List files by time in reverse order with long listing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74929"/>
              </p:ext>
            </p:extLst>
          </p:nvPr>
        </p:nvGraphicFramePr>
        <p:xfrm>
          <a:off x="895150" y="1819176"/>
          <a:ext cx="7772400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Image" r:id="rId3" imgW="10869841" imgH="6653968" progId="Photoshop.Image.7">
                  <p:embed/>
                </p:oleObj>
              </mc:Choice>
              <mc:Fallback>
                <p:oleObj name="Image" r:id="rId3" imgW="10869841" imgH="665396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150" y="1819176"/>
                        <a:ext cx="7772400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3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Linux Shell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43640" y="725253"/>
            <a:ext cx="8660330" cy="5595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shell is a computer program that interprets the commands you type and sends them to the operating system. Secondly, it </a:t>
            </a:r>
            <a:r>
              <a:rPr lang="en-US" sz="2000" dirty="0" smtClean="0"/>
              <a:t>provides </a:t>
            </a:r>
            <a:r>
              <a:rPr lang="en-US" sz="2000" dirty="0"/>
              <a:t>a programming environment consisting of environment 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Several shells.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dirty="0"/>
              <a:t>The </a:t>
            </a:r>
            <a:r>
              <a:rPr lang="en-US" altLang="zh-CN" sz="1600" dirty="0">
                <a:hlinkClick r:id="rId3" tooltip="Bourne shell"/>
              </a:rPr>
              <a:t>Bourne </a:t>
            </a:r>
            <a:r>
              <a:rPr lang="en-US" altLang="zh-CN" sz="1600" dirty="0" smtClean="0">
                <a:hlinkClick r:id="rId3" tooltip="Bourne shell"/>
              </a:rPr>
              <a:t>shell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</a:t>
            </a:r>
            <a:r>
              <a:rPr lang="en-US" altLang="zh-CN" sz="1600" i="1" dirty="0" err="1" smtClean="0"/>
              <a:t>sh</a:t>
            </a:r>
            <a:r>
              <a:rPr lang="en-US" altLang="zh-CN" sz="1600" i="1" dirty="0" smtClean="0"/>
              <a:t>)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was a new Unix shell by </a:t>
            </a:r>
            <a:r>
              <a:rPr lang="en-US" altLang="zh-CN" sz="1600" dirty="0">
                <a:hlinkClick r:id="rId4" tooltip="Stephen R. Bourne"/>
              </a:rPr>
              <a:t>Stephen Bourne</a:t>
            </a:r>
            <a:r>
              <a:rPr lang="en-US" altLang="zh-CN" sz="1600" dirty="0"/>
              <a:t> at Bell </a:t>
            </a:r>
            <a:r>
              <a:rPr lang="en-US" altLang="zh-CN" sz="1600" dirty="0" smtClean="0"/>
              <a:t>Labs.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hlinkClick r:id="rId5" tooltip="Almquist shell"/>
              </a:rPr>
              <a:t>Almquist</a:t>
            </a:r>
            <a:r>
              <a:rPr lang="en-US" altLang="zh-CN" sz="1600" dirty="0">
                <a:hlinkClick r:id="rId5" tooltip="Almquist shell"/>
              </a:rPr>
              <a:t> shell</a:t>
            </a:r>
            <a:r>
              <a:rPr lang="en-US" altLang="zh-CN" sz="1600" dirty="0"/>
              <a:t> (ash): written as a BSD-licensed replacement for the Bourne </a:t>
            </a:r>
            <a:r>
              <a:rPr lang="en-US" altLang="zh-CN" sz="1600" dirty="0" smtClean="0"/>
              <a:t>Shell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u="sng" dirty="0" err="1">
                <a:hlinkClick r:id="rId6"/>
              </a:rPr>
              <a:t>Debian</a:t>
            </a:r>
            <a:r>
              <a:rPr lang="en-US" altLang="zh-CN" sz="1600" u="sng" dirty="0">
                <a:hlinkClick r:id="rId6"/>
              </a:rPr>
              <a:t> </a:t>
            </a:r>
            <a:r>
              <a:rPr lang="en-US" altLang="zh-CN" sz="1600" u="sng" dirty="0" err="1">
                <a:hlinkClick r:id="rId6"/>
              </a:rPr>
              <a:t>Almquist</a:t>
            </a:r>
            <a:r>
              <a:rPr lang="en-US" altLang="zh-CN" sz="1600" u="sng" dirty="0">
                <a:hlinkClick r:id="rId6"/>
              </a:rPr>
              <a:t> shell</a:t>
            </a:r>
            <a:r>
              <a:rPr lang="en-US" altLang="zh-CN" sz="1600" dirty="0"/>
              <a:t> (dash): a modern replacement for ash in </a:t>
            </a:r>
            <a:r>
              <a:rPr lang="en-US" altLang="zh-CN" sz="1600" dirty="0" err="1">
                <a:hlinkClick r:id="rId7" tooltip="Debian"/>
              </a:rPr>
              <a:t>Debian</a:t>
            </a:r>
            <a:r>
              <a:rPr lang="en-US" altLang="zh-CN" sz="1600" dirty="0"/>
              <a:t> and </a:t>
            </a:r>
            <a:r>
              <a:rPr lang="en-US" altLang="zh-CN" sz="1600" dirty="0">
                <a:hlinkClick r:id="rId8" tooltip="Ubuntu (operating system)"/>
              </a:rPr>
              <a:t>Ubuntu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u="sng" dirty="0" smtClean="0">
                <a:hlinkClick r:id="rId9"/>
              </a:rPr>
              <a:t>Bourne-Again </a:t>
            </a:r>
            <a:r>
              <a:rPr lang="en-US" altLang="zh-CN" sz="1600" u="sng" dirty="0">
                <a:hlinkClick r:id="rId9"/>
              </a:rPr>
              <a:t>shell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(</a:t>
            </a:r>
            <a:r>
              <a:rPr lang="en-US" sz="1600" b="1" dirty="0" smtClean="0"/>
              <a:t>bash</a:t>
            </a:r>
            <a:r>
              <a:rPr lang="en-US" sz="1600" dirty="0" smtClean="0"/>
              <a:t>): </a:t>
            </a:r>
            <a:r>
              <a:rPr lang="en-US" altLang="zh-CN" sz="1600" dirty="0"/>
              <a:t>written as part of the </a:t>
            </a:r>
            <a:r>
              <a:rPr lang="en-US" altLang="zh-CN" sz="1600" dirty="0">
                <a:hlinkClick r:id="rId10" tooltip="GNU Project"/>
              </a:rPr>
              <a:t>GNU Project</a:t>
            </a:r>
            <a:r>
              <a:rPr lang="en-US" altLang="zh-CN" sz="1600" dirty="0"/>
              <a:t> to provide a superset of Bourne Shell functionality. This shell can be found installed and is the default interactive shell for users on most </a:t>
            </a:r>
            <a:r>
              <a:rPr lang="en-US" altLang="zh-CN" sz="1600" dirty="0">
                <a:hlinkClick r:id="rId11" tooltip="Linux"/>
              </a:rPr>
              <a:t>Linux</a:t>
            </a:r>
            <a:r>
              <a:rPr lang="en-US" altLang="zh-CN" sz="1600" dirty="0"/>
              <a:t> systems</a:t>
            </a:r>
            <a:r>
              <a:rPr lang="en-US" altLang="zh-CN" sz="16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hlinkClick r:id="rId12" tooltip="Korn shell"/>
              </a:rPr>
              <a:t>Korn</a:t>
            </a:r>
            <a:r>
              <a:rPr lang="en-US" altLang="zh-CN" sz="1600" dirty="0">
                <a:hlinkClick r:id="rId12" tooltip="Korn shell"/>
              </a:rPr>
              <a:t> shell</a:t>
            </a:r>
            <a:r>
              <a:rPr lang="en-US" altLang="zh-CN" sz="1600" dirty="0"/>
              <a:t> (</a:t>
            </a:r>
            <a:r>
              <a:rPr lang="en-US" altLang="zh-CN" sz="1600" dirty="0" err="1"/>
              <a:t>ksh</a:t>
            </a:r>
            <a:r>
              <a:rPr lang="en-US" altLang="zh-CN" sz="1600" dirty="0"/>
              <a:t>): written by </a:t>
            </a:r>
            <a:r>
              <a:rPr lang="en-US" altLang="zh-CN" sz="1600" dirty="0">
                <a:hlinkClick r:id="rId13" tooltip="David Korn (computer scientist)"/>
              </a:rPr>
              <a:t>David </a:t>
            </a:r>
            <a:r>
              <a:rPr lang="en-US" altLang="zh-CN" sz="1600" dirty="0" err="1">
                <a:hlinkClick r:id="rId13" tooltip="David Korn (computer scientist)"/>
              </a:rPr>
              <a:t>Korn</a:t>
            </a:r>
            <a:r>
              <a:rPr lang="en-US" altLang="zh-CN" sz="1600" dirty="0"/>
              <a:t> based on the Bourne shell </a:t>
            </a:r>
            <a:r>
              <a:rPr lang="en-US" altLang="zh-CN" sz="1600" dirty="0" smtClean="0"/>
              <a:t>sources</a:t>
            </a:r>
            <a:r>
              <a:rPr lang="en-US" altLang="zh-CN" sz="1600" baseline="30000" dirty="0"/>
              <a:t> </a:t>
            </a:r>
            <a:r>
              <a:rPr lang="en-US" altLang="zh-CN" sz="1600" dirty="0" smtClean="0"/>
              <a:t>while </a:t>
            </a:r>
            <a:r>
              <a:rPr lang="en-US" altLang="zh-CN" sz="1600" dirty="0"/>
              <a:t>working at </a:t>
            </a:r>
            <a:r>
              <a:rPr lang="en-US" altLang="zh-CN" sz="1600" dirty="0">
                <a:hlinkClick r:id="rId14" tooltip="Bell Labs"/>
              </a:rPr>
              <a:t>Bell </a:t>
            </a:r>
            <a:r>
              <a:rPr lang="en-US" altLang="zh-CN" sz="1600" dirty="0" smtClean="0">
                <a:hlinkClick r:id="rId14" tooltip="Bell Labs"/>
              </a:rPr>
              <a:t>Labs</a:t>
            </a:r>
            <a:r>
              <a:rPr lang="en-US" altLang="zh-CN" sz="16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dirty="0"/>
              <a:t>C shell (</a:t>
            </a:r>
            <a:r>
              <a:rPr lang="en-US" altLang="zh-CN" sz="1600" dirty="0" err="1"/>
              <a:t>csh</a:t>
            </a:r>
            <a:r>
              <a:rPr lang="en-US" altLang="zh-CN" sz="1600" dirty="0"/>
              <a:t>):  (was modeled on the C programming language, including the control structures and the expression grammar. It was written by </a:t>
            </a:r>
            <a:r>
              <a:rPr lang="en-US" altLang="zh-CN" sz="1600" dirty="0">
                <a:hlinkClick r:id="rId15" tooltip="Bill Joy"/>
              </a:rPr>
              <a:t>Bill Joy</a:t>
            </a:r>
            <a:r>
              <a:rPr lang="en-US" altLang="zh-CN" sz="1600" dirty="0"/>
              <a:t> as a graduate student at </a:t>
            </a:r>
            <a:r>
              <a:rPr lang="en-US" altLang="zh-CN" sz="1600" dirty="0">
                <a:hlinkClick r:id="rId16" tooltip="University of California, Berkeley"/>
              </a:rPr>
              <a:t>University of California, Berkeley</a:t>
            </a:r>
            <a:r>
              <a:rPr lang="en-US" altLang="zh-CN" sz="1600" dirty="0"/>
              <a:t>, and was widely distributed with </a:t>
            </a:r>
            <a:r>
              <a:rPr lang="en-US" altLang="zh-CN" sz="1600" dirty="0">
                <a:hlinkClick r:id="rId17" tooltip="Berkeley Software Distribution"/>
              </a:rPr>
              <a:t>BSD Unix</a:t>
            </a:r>
            <a:r>
              <a:rPr lang="en-US" altLang="zh-CN" sz="1600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600" u="sng" dirty="0">
                <a:hlinkClick r:id="rId18"/>
              </a:rPr>
              <a:t>Z shell</a:t>
            </a:r>
            <a:r>
              <a:rPr lang="en-US" altLang="zh-CN" sz="1600" dirty="0"/>
              <a:t> (</a:t>
            </a:r>
            <a:r>
              <a:rPr lang="en-US" altLang="zh-CN" sz="1600" dirty="0" err="1"/>
              <a:t>zsh</a:t>
            </a:r>
            <a:r>
              <a:rPr lang="en-US" altLang="zh-CN" sz="1600" dirty="0"/>
              <a:t>): a relatively modern shell that is </a:t>
            </a:r>
            <a:r>
              <a:rPr lang="en-US" altLang="zh-CN" sz="1600" dirty="0">
                <a:hlinkClick r:id="rId19" tooltip="Backward compatible"/>
              </a:rPr>
              <a:t>backward compatible</a:t>
            </a:r>
            <a:r>
              <a:rPr lang="en-US" altLang="zh-CN" sz="1600" dirty="0"/>
              <a:t> with </a:t>
            </a:r>
            <a:r>
              <a:rPr lang="en-US" altLang="zh-CN" sz="1600" dirty="0">
                <a:hlinkClick r:id="rId9" tooltip="Bash (Unix shell)"/>
              </a:rPr>
              <a:t>bash</a:t>
            </a:r>
            <a:r>
              <a:rPr lang="en-US" altLang="zh-CN" sz="1600" dirty="0"/>
              <a:t>. It's the default shell in </a:t>
            </a:r>
            <a:r>
              <a:rPr lang="en-US" altLang="zh-CN" sz="1600" dirty="0" err="1">
                <a:hlinkClick r:id="rId20" tooltip="MacOS"/>
              </a:rPr>
              <a:t>macOS</a:t>
            </a:r>
            <a:r>
              <a:rPr lang="en-US" altLang="zh-CN" sz="1600" dirty="0"/>
              <a:t> since 10.15 </a:t>
            </a:r>
            <a:r>
              <a:rPr lang="en-US" altLang="zh-CN" sz="1600" dirty="0">
                <a:hlinkClick r:id="rId21" tooltip="MacOS Catalina"/>
              </a:rPr>
              <a:t>Catalina</a:t>
            </a:r>
            <a:r>
              <a:rPr lang="en-US" altLang="zh-CN" sz="16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sz="1600" dirty="0" err="1"/>
              <a:t>t</a:t>
            </a:r>
            <a:r>
              <a:rPr lang="en-US" sz="1600" dirty="0" err="1" smtClean="0"/>
              <a:t>csh</a:t>
            </a:r>
            <a:r>
              <a:rPr lang="en-US" sz="1600" dirty="0" smtClean="0"/>
              <a:t>: </a:t>
            </a:r>
            <a:r>
              <a:rPr lang="en-US" altLang="zh-CN" sz="1600" dirty="0"/>
              <a:t>a </a:t>
            </a:r>
            <a:r>
              <a:rPr lang="en-US" altLang="zh-CN" sz="1600" u="sng" dirty="0">
                <a:hlinkClick r:id="rId22"/>
              </a:rPr>
              <a:t>Unix shell</a:t>
            </a:r>
            <a:r>
              <a:rPr lang="en-US" altLang="zh-CN" sz="1600" dirty="0"/>
              <a:t> based on and </a:t>
            </a:r>
            <a:r>
              <a:rPr lang="en-US" altLang="zh-CN" sz="1600" dirty="0">
                <a:hlinkClick r:id="rId23" tooltip="Backward compatibility"/>
              </a:rPr>
              <a:t>compatible</a:t>
            </a:r>
            <a:r>
              <a:rPr lang="en-US" altLang="zh-CN" sz="1600" dirty="0"/>
              <a:t> with the </a:t>
            </a:r>
            <a:r>
              <a:rPr lang="en-US" altLang="zh-CN" sz="1600" dirty="0">
                <a:hlinkClick r:id="rId24" tooltip="C shell"/>
              </a:rPr>
              <a:t>C shell</a:t>
            </a:r>
            <a:r>
              <a:rPr lang="en-US" altLang="zh-CN" sz="1600" dirty="0"/>
              <a:t> (</a:t>
            </a:r>
            <a:r>
              <a:rPr lang="en-US" altLang="zh-CN" sz="1600" dirty="0" err="1"/>
              <a:t>csh</a:t>
            </a:r>
            <a:r>
              <a:rPr lang="en-US" altLang="zh-CN" sz="1600" dirty="0"/>
              <a:t>). It is essentially the C shell with programmable </a:t>
            </a:r>
            <a:r>
              <a:rPr lang="en-US" altLang="zh-CN" sz="1600" dirty="0">
                <a:hlinkClick r:id="rId25" tooltip="Command-line completion"/>
              </a:rPr>
              <a:t>command-line completion</a:t>
            </a:r>
            <a:r>
              <a:rPr lang="en-US" altLang="zh-CN" sz="1600" dirty="0"/>
              <a:t>, </a:t>
            </a:r>
            <a:r>
              <a:rPr lang="en-US" altLang="zh-CN" sz="1600" dirty="0">
                <a:hlinkClick r:id="rId26" tooltip="Command-line"/>
              </a:rPr>
              <a:t>command-line</a:t>
            </a:r>
            <a:r>
              <a:rPr lang="en-US" altLang="zh-CN" sz="1600" dirty="0"/>
              <a:t> editing, and a few other features</a:t>
            </a:r>
            <a:r>
              <a:rPr lang="en-US" altLang="zh-CN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General Syntax: *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“*” can be used as a wildcard in </a:t>
            </a:r>
            <a:r>
              <a:rPr lang="en-US" altLang="en-US" sz="2800" dirty="0" err="1"/>
              <a:t>unix</a:t>
            </a:r>
            <a:r>
              <a:rPr lang="en-US" altLang="en-US" sz="2800" dirty="0"/>
              <a:t>/</a:t>
            </a:r>
            <a:r>
              <a:rPr lang="en-US" altLang="en-US" sz="2800" dirty="0" err="1"/>
              <a:t>linux</a:t>
            </a:r>
            <a:endParaRPr lang="en-US" altLang="en-US" sz="2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0878"/>
              </p:ext>
            </p:extLst>
          </p:nvPr>
        </p:nvGraphicFramePr>
        <p:xfrm>
          <a:off x="974959" y="1686477"/>
          <a:ext cx="7848600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Image" r:id="rId3" imgW="10869841" imgH="6603175" progId="Photoshop.Image.7">
                  <p:embed/>
                </p:oleObj>
              </mc:Choice>
              <mc:Fallback>
                <p:oleObj name="Image" r:id="rId3" imgW="10869841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959" y="1686477"/>
                        <a:ext cx="7848600" cy="476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66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mkdir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To create a new directory use “</a:t>
            </a:r>
            <a:r>
              <a:rPr lang="en-US" altLang="en-US" sz="2800" dirty="0" err="1"/>
              <a:t>mkdir</a:t>
            </a:r>
            <a:r>
              <a:rPr lang="en-US" altLang="en-US" sz="2800" dirty="0" smtClean="0"/>
              <a:t>”</a:t>
            </a:r>
          </a:p>
          <a:p>
            <a:pPr marL="0" indent="0" eaLnBrk="1" hangingPunct="1">
              <a:buNone/>
            </a:pPr>
            <a:r>
              <a:rPr lang="en-US" altLang="en-US" sz="2800" dirty="0" smtClean="0"/>
              <a:t>	$</a:t>
            </a:r>
            <a:r>
              <a:rPr lang="en-US" altLang="en-US" sz="2800" dirty="0" err="1"/>
              <a:t>m</a:t>
            </a:r>
            <a:r>
              <a:rPr lang="en-US" altLang="en-US" sz="2800" dirty="0" err="1" smtClean="0"/>
              <a:t>kdir</a:t>
            </a:r>
            <a:r>
              <a:rPr lang="en-US" altLang="en-US" sz="2800" dirty="0" smtClean="0"/>
              <a:t>  </a:t>
            </a:r>
            <a:r>
              <a:rPr lang="en-US" altLang="en-US" sz="2800" dirty="0" err="1" smtClean="0"/>
              <a:t>new_directory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3" y="2365692"/>
            <a:ext cx="7995113" cy="19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4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rmdir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To remove and empty directory use “</a:t>
            </a:r>
            <a:r>
              <a:rPr lang="en-US" altLang="en-US" sz="2800" dirty="0" err="1"/>
              <a:t>rmdir</a:t>
            </a:r>
            <a:r>
              <a:rPr lang="en-US" altLang="en-US" sz="2800" dirty="0" smtClean="0"/>
              <a:t>”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 smtClean="0"/>
              <a:t>	$</a:t>
            </a:r>
            <a:r>
              <a:rPr lang="en-US" altLang="en-US" sz="2800" dirty="0" err="1" smtClean="0"/>
              <a:t>rmdir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new_directory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2910038"/>
            <a:ext cx="5905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7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Creating files in Unix/Linux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Requires the use of an Editor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Various Editors: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err="1"/>
              <a:t>nano</a:t>
            </a:r>
            <a:r>
              <a:rPr lang="en-US" altLang="en-US" dirty="0"/>
              <a:t> / </a:t>
            </a:r>
            <a:r>
              <a:rPr lang="en-US" altLang="en-US" dirty="0" err="1"/>
              <a:t>pico</a:t>
            </a:r>
            <a:endParaRPr lang="en-US" altLang="en-US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/>
              <a:t>vi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err="1"/>
              <a:t>emacs</a:t>
            </a:r>
            <a:endParaRPr lang="en-US" altLang="en-US" dirty="0"/>
          </a:p>
        </p:txBody>
      </p:sp>
      <p:pic>
        <p:nvPicPr>
          <p:cNvPr id="6" name="Picture 5" descr="vi-hiding-police.jpg                                           000B63E5Root                           C4C26A2C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52800"/>
            <a:ext cx="5207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53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Creating/Editing </a:t>
            </a:r>
            <a:r>
              <a:rPr lang="en-US" altLang="en-US" sz="4000" dirty="0"/>
              <a:t>a file using </a:t>
            </a:r>
            <a:r>
              <a:rPr lang="en-US" altLang="en-US" sz="4000" dirty="0" smtClean="0"/>
              <a:t>vi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11278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v</a:t>
            </a:r>
            <a:r>
              <a:rPr lang="en-US" altLang="en-US" dirty="0" smtClean="0"/>
              <a:t>i demo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Insert text:  type </a:t>
            </a:r>
            <a:r>
              <a:rPr lang="en-US" altLang="en-US" dirty="0" err="1" smtClean="0">
                <a:solidFill>
                  <a:srgbClr val="FF0000"/>
                </a:solidFill>
              </a:rPr>
              <a:t>i</a:t>
            </a:r>
            <a:r>
              <a:rPr lang="en-US" altLang="en-US" dirty="0" smtClean="0"/>
              <a:t> first to enter insert mode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To save file  type 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err="1" smtClean="0">
                <a:solidFill>
                  <a:srgbClr val="FF0000"/>
                </a:solidFill>
              </a:rPr>
              <a:t>wq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2952750"/>
            <a:ext cx="6267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57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Displaying a file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7950" y="987643"/>
            <a:ext cx="8489482" cy="48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Various ways to display a file in </a:t>
            </a:r>
            <a:r>
              <a:rPr lang="en-US" altLang="en-US" dirty="0" smtClean="0"/>
              <a:t>Unix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892419"/>
            <a:ext cx="7643813" cy="262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cat</a:t>
            </a:r>
            <a:r>
              <a:rPr lang="en-US" altLang="zh-CN" sz="2400" dirty="0" smtClean="0">
                <a:ea typeface="宋体" panose="02010600030101010101" pitchFamily="2" charset="-122"/>
              </a:rPr>
              <a:t> : shows the contents of a file, all at once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more</a:t>
            </a:r>
            <a:r>
              <a:rPr lang="en-US" altLang="zh-CN" sz="2400" dirty="0" smtClean="0">
                <a:ea typeface="宋体" panose="02010600030101010101" pitchFamily="2" charset="-122"/>
              </a:rPr>
              <a:t> : shows the contents of a file, screen by screen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less</a:t>
            </a:r>
            <a:r>
              <a:rPr lang="en-US" altLang="zh-CN" sz="2400" dirty="0" smtClean="0">
                <a:ea typeface="宋体" panose="02010600030101010101" pitchFamily="2" charset="-122"/>
              </a:rPr>
              <a:t> : also shows the contents of a file, screen by screen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head</a:t>
            </a:r>
            <a:r>
              <a:rPr lang="en-US" altLang="zh-CN" sz="2400" dirty="0" smtClean="0">
                <a:ea typeface="宋体" panose="02010600030101010101" pitchFamily="2" charset="-122"/>
              </a:rPr>
              <a:t> : used to show so many lines form the top of a file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tail</a:t>
            </a:r>
            <a:r>
              <a:rPr lang="en-US" altLang="zh-CN" sz="2400" dirty="0" smtClean="0">
                <a:ea typeface="宋体" panose="02010600030101010101" pitchFamily="2" charset="-122"/>
              </a:rPr>
              <a:t> : used to show so many lines form the bottom of a file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99205"/>
              </p:ext>
            </p:extLst>
          </p:nvPr>
        </p:nvGraphicFramePr>
        <p:xfrm>
          <a:off x="2570481" y="4409440"/>
          <a:ext cx="3578860" cy="1939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860"/>
              </a:tblGrid>
              <a:tr h="364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more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cat file1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head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tail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less </a:t>
                      </a:r>
                      <a:r>
                        <a:rPr lang="en-US" sz="2400" dirty="0">
                          <a:effectLst/>
                        </a:rPr>
                        <a:t>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31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cat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Dumps an entire file to standard output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Good for displaying short, simple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2672715"/>
            <a:ext cx="4610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more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307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“more” </a:t>
            </a:r>
            <a:r>
              <a:rPr lang="en-US" altLang="en-US" dirty="0"/>
              <a:t>displays a </a:t>
            </a:r>
            <a:r>
              <a:rPr lang="en-US" altLang="en-US" dirty="0" smtClean="0"/>
              <a:t>large file contents on the screen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44344"/>
              </p:ext>
            </p:extLst>
          </p:nvPr>
        </p:nvGraphicFramePr>
        <p:xfrm>
          <a:off x="1115694" y="2483318"/>
          <a:ext cx="7551855" cy="3522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711"/>
                <a:gridCol w="53751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more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Display file’s contents on the screen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SAPCEBAR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Advance one screen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ENTER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Advance one line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Go back toward the top of the file one screen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/xxx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Go forward to the first target (xxx) and display the page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Go to the next target (xxx)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Quit more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208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less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“less” displays a file, allowing forward/backward movement within it </a:t>
            </a:r>
          </a:p>
          <a:p>
            <a:pPr lvl="1" eaLnBrk="1" hangingPunct="1"/>
            <a:r>
              <a:rPr lang="en-US" altLang="en-US" dirty="0"/>
              <a:t>return scrolls forward one line, space one page</a:t>
            </a:r>
          </a:p>
          <a:p>
            <a:pPr lvl="1" eaLnBrk="1" hangingPunct="1"/>
            <a:r>
              <a:rPr lang="en-US" altLang="en-US" dirty="0"/>
              <a:t>y scrolls back one line, b one page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 use “/” to search for a string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Press q to quit</a:t>
            </a:r>
          </a:p>
        </p:txBody>
      </p:sp>
    </p:spTree>
    <p:extLst>
      <p:ext uri="{BB962C8B-B14F-4D97-AF65-F5344CB8AC3E}">
        <p14:creationId xmlns:p14="http://schemas.microsoft.com/office/powerpoint/2010/main" val="272120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head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“head” displays the top part of a file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 By default it shows the first 10 lines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 -n option allows you to change that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 “head -n50 file.txt” displays the first 50 lines of </a:t>
            </a:r>
            <a:r>
              <a:rPr lang="en-US" altLang="en-US" sz="2800" dirty="0" smtClean="0"/>
              <a:t>file.txt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1" y="3582641"/>
            <a:ext cx="4569794" cy="3174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94181"/>
              </p:ext>
            </p:extLst>
          </p:nvPr>
        </p:nvGraphicFramePr>
        <p:xfrm>
          <a:off x="1003936" y="3123247"/>
          <a:ext cx="5937250" cy="28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 filename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Display the first 10 lines of filename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8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Open up a terminal: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80185" y="3836879"/>
            <a:ext cx="4309311" cy="1464469"/>
            <a:chOff x="624639" y="3505200"/>
            <a:chExt cx="4309311" cy="1464469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429000" y="3505200"/>
              <a:ext cx="150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The “prompt”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828800" y="4419600"/>
              <a:ext cx="310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The current directory (“path”)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624639" y="4602956"/>
              <a:ext cx="1073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The host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85" y="1160939"/>
            <a:ext cx="6000750" cy="21812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016760" y="2722880"/>
            <a:ext cx="0" cy="202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12160" y="2722880"/>
            <a:ext cx="274320" cy="202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99840" y="2722880"/>
            <a:ext cx="1005840" cy="101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File Commands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Copying a file: </a:t>
            </a:r>
            <a:r>
              <a:rPr lang="en-US" altLang="en-US" sz="2400" b="1" dirty="0" err="1"/>
              <a:t>cp</a:t>
            </a:r>
            <a:endParaRPr lang="en-US" altLang="en-US" sz="2400" b="1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Move or rename a file: </a:t>
            </a:r>
            <a:r>
              <a:rPr lang="en-US" altLang="en-US" sz="2400" b="1" dirty="0"/>
              <a:t>mv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Remove a file: </a:t>
            </a:r>
            <a:r>
              <a:rPr lang="en-US" altLang="en-US" sz="2400" b="1" dirty="0" err="1" smtClean="0"/>
              <a:t>rm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zh-CN" altLang="zh-CN" sz="2400" dirty="0"/>
              <a:t>Change file timestamp or create an empty new </a:t>
            </a:r>
            <a:r>
              <a:rPr lang="zh-CN" altLang="zh-CN" sz="2400" dirty="0" smtClean="0"/>
              <a:t>file</a:t>
            </a:r>
            <a:r>
              <a:rPr lang="en-US" altLang="zh-CN" sz="2400" dirty="0" smtClean="0"/>
              <a:t>: </a:t>
            </a:r>
            <a:r>
              <a:rPr lang="en-US" altLang="zh-CN" sz="2400" b="1" dirty="0" smtClean="0"/>
              <a:t>touch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zh-CN" altLang="zh-CN" sz="2400" dirty="0" smtClean="0"/>
              <a:t>Sort </a:t>
            </a:r>
            <a:r>
              <a:rPr lang="zh-CN" altLang="zh-CN" sz="2400" dirty="0"/>
              <a:t>the contents of the file </a:t>
            </a:r>
            <a:r>
              <a:rPr lang="zh-CN" altLang="zh-CN" sz="2400" dirty="0" smtClean="0"/>
              <a:t>filename</a:t>
            </a:r>
            <a:r>
              <a:rPr lang="en-US" altLang="zh-CN" sz="2400" dirty="0" smtClean="0"/>
              <a:t>: </a:t>
            </a:r>
            <a:r>
              <a:rPr lang="en-US" altLang="zh-CN" sz="2400" b="1" dirty="0" smtClean="0"/>
              <a:t>sort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zh-CN" altLang="zh-CN" sz="2400" dirty="0"/>
              <a:t>Remove duplicate adjacent lines from </a:t>
            </a:r>
            <a:r>
              <a:rPr lang="zh-CN" altLang="zh-CN" sz="2400" dirty="0" smtClean="0"/>
              <a:t>filename</a:t>
            </a:r>
            <a:r>
              <a:rPr lang="en-US" altLang="zh-CN" sz="2400" dirty="0" smtClean="0"/>
              <a:t>: </a:t>
            </a:r>
            <a:r>
              <a:rPr lang="en-US" altLang="zh-CN" sz="2400" b="1" dirty="0" err="1" smtClean="0"/>
              <a:t>uniq</a:t>
            </a:r>
            <a:endParaRPr lang="en-US" altLang="zh-CN" sz="2400" b="1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zh-CN" altLang="zh-CN" sz="2400" dirty="0"/>
              <a:t>Determine file </a:t>
            </a:r>
            <a:r>
              <a:rPr lang="zh-CN" altLang="zh-CN" sz="2400" dirty="0" smtClean="0"/>
              <a:t>type</a:t>
            </a:r>
            <a:r>
              <a:rPr lang="en-US" altLang="zh-CN" sz="2400" dirty="0" smtClean="0"/>
              <a:t>: </a:t>
            </a:r>
            <a:r>
              <a:rPr lang="en-US" altLang="zh-CN" sz="2400" b="1" dirty="0" smtClean="0"/>
              <a:t>file</a:t>
            </a:r>
            <a:endParaRPr lang="en-US" altLang="en-US" sz="2400" b="1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21159"/>
              </p:ext>
            </p:extLst>
          </p:nvPr>
        </p:nvGraphicFramePr>
        <p:xfrm>
          <a:off x="3155632" y="4539772"/>
          <a:ext cx="2568575" cy="1496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8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kern="1800" dirty="0">
                          <a:effectLst/>
                        </a:rPr>
                        <a:t>sort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kern="1800" dirty="0">
                          <a:effectLst/>
                        </a:rPr>
                        <a:t>uniq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kern="1800" dirty="0">
                          <a:effectLst/>
                        </a:rPr>
                        <a:t>touch  file1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  filename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8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/>
              <a:t>cp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copy a file use “</a:t>
            </a:r>
            <a:r>
              <a:rPr lang="en-US" altLang="en-US" dirty="0" err="1"/>
              <a:t>cp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00334"/>
              </p:ext>
            </p:extLst>
          </p:nvPr>
        </p:nvGraphicFramePr>
        <p:xfrm>
          <a:off x="914400" y="1905803"/>
          <a:ext cx="7543800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Image" r:id="rId3" imgW="10869841" imgH="6603175" progId="Photoshop.Image.7">
                  <p:embed/>
                </p:oleObj>
              </mc:Choice>
              <mc:Fallback>
                <p:oleObj name="Image" r:id="rId3" imgW="10869841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803"/>
                        <a:ext cx="7543800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525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mv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move a file to a different location use “mv”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5741"/>
              </p:ext>
            </p:extLst>
          </p:nvPr>
        </p:nvGraphicFramePr>
        <p:xfrm>
          <a:off x="857050" y="1732915"/>
          <a:ext cx="7810500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Image" r:id="rId3" imgW="10920635" imgH="6653968" progId="Photoshop.Image.7">
                  <p:embed/>
                </p:oleObj>
              </mc:Choice>
              <mc:Fallback>
                <p:oleObj name="Image" r:id="rId3" imgW="10920635" imgH="665396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50" y="1732915"/>
                        <a:ext cx="7810500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018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mv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mv can also be used to rename a file</a:t>
            </a:r>
          </a:p>
        </p:txBody>
      </p:sp>
      <p:graphicFrame>
        <p:nvGraphicFramePr>
          <p:cNvPr id="7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44452"/>
              </p:ext>
            </p:extLst>
          </p:nvPr>
        </p:nvGraphicFramePr>
        <p:xfrm>
          <a:off x="1038726" y="1769310"/>
          <a:ext cx="75057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Image" r:id="rId3" imgW="10869841" imgH="6603175" progId="Photoshop.Image.7">
                  <p:embed/>
                </p:oleObj>
              </mc:Choice>
              <mc:Fallback>
                <p:oleObj name="Image" r:id="rId3" imgW="10869841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26" y="1769310"/>
                        <a:ext cx="75057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28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rm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remove a file use “</a:t>
            </a:r>
            <a:r>
              <a:rPr lang="en-US" altLang="en-US" dirty="0" err="1"/>
              <a:t>rm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10892"/>
              </p:ext>
            </p:extLst>
          </p:nvPr>
        </p:nvGraphicFramePr>
        <p:xfrm>
          <a:off x="999925" y="1905803"/>
          <a:ext cx="7667625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Image" r:id="rId3" imgW="10895238" imgH="6628571" progId="Photoshop.Image.7">
                  <p:embed/>
                </p:oleObj>
              </mc:Choice>
              <mc:Fallback>
                <p:oleObj name="Image" r:id="rId3" imgW="10895238" imgH="662857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925" y="1905803"/>
                        <a:ext cx="7667625" cy="466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07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rm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remove a file “recursively”: </a:t>
            </a:r>
            <a:r>
              <a:rPr lang="en-US" altLang="en-US" dirty="0" err="1"/>
              <a:t>rm</a:t>
            </a:r>
            <a:r>
              <a:rPr lang="en-US" altLang="en-US" dirty="0"/>
              <a:t> –r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Used to remove all files and directories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Be very careful, deletions are permanent in Unix/Linux</a:t>
            </a:r>
          </a:p>
        </p:txBody>
      </p:sp>
    </p:spTree>
    <p:extLst>
      <p:ext uri="{BB962C8B-B14F-4D97-AF65-F5344CB8AC3E}">
        <p14:creationId xmlns:p14="http://schemas.microsoft.com/office/powerpoint/2010/main" val="3454432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File permissions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Each file in Unix/Linux has an associated permission level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This allows the user to prevent others from reading/writing/executing their files or directories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Use “</a:t>
            </a:r>
            <a:r>
              <a:rPr lang="en-US" altLang="en-US" dirty="0" err="1"/>
              <a:t>ls</a:t>
            </a:r>
            <a:r>
              <a:rPr lang="en-US" altLang="en-US" dirty="0"/>
              <a:t> -l </a:t>
            </a:r>
            <a:r>
              <a:rPr lang="en-US" altLang="en-US" i="1" dirty="0"/>
              <a:t>filename</a:t>
            </a:r>
            <a:r>
              <a:rPr lang="en-US" altLang="en-US" dirty="0"/>
              <a:t>” to find the permission level of that file</a:t>
            </a:r>
          </a:p>
        </p:txBody>
      </p:sp>
    </p:spTree>
    <p:extLst>
      <p:ext uri="{BB962C8B-B14F-4D97-AF65-F5344CB8AC3E}">
        <p14:creationId xmlns:p14="http://schemas.microsoft.com/office/powerpoint/2010/main" val="807367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Permission levels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4518" y="1001028"/>
            <a:ext cx="8489482" cy="5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“r” means “read only” permission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“w” means “write” permission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“x” means “execute” permission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In case of directory, “</a:t>
            </a:r>
            <a:r>
              <a:rPr lang="en-US" altLang="en-US" b="1" dirty="0"/>
              <a:t>x”</a:t>
            </a:r>
            <a:r>
              <a:rPr lang="en-US" altLang="en-US" dirty="0"/>
              <a:t> grants permission to list directory contents</a:t>
            </a:r>
          </a:p>
        </p:txBody>
      </p:sp>
    </p:spTree>
    <p:extLst>
      <p:ext uri="{BB962C8B-B14F-4D97-AF65-F5344CB8AC3E}">
        <p14:creationId xmlns:p14="http://schemas.microsoft.com/office/powerpoint/2010/main" val="329119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File Permissions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25432"/>
              </p:ext>
            </p:extLst>
          </p:nvPr>
        </p:nvGraphicFramePr>
        <p:xfrm>
          <a:off x="304800" y="100102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Image" r:id="rId3" imgW="10844444" imgH="6603175" progId="Photoshop.Image.7">
                  <p:embed/>
                </p:oleObj>
              </mc:Choice>
              <mc:Fallback>
                <p:oleObj name="Image" r:id="rId3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0102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827773" y="2120783"/>
            <a:ext cx="3810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47700" y="5473583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/>
              <a:t>User (you)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100" y="1892183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669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File Permissions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25432"/>
              </p:ext>
            </p:extLst>
          </p:nvPr>
        </p:nvGraphicFramePr>
        <p:xfrm>
          <a:off x="304800" y="100102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Image" r:id="rId3" imgW="10844444" imgH="6603175" progId="Photoshop.Image.7">
                  <p:embed/>
                </p:oleObj>
              </mc:Choice>
              <mc:Fallback>
                <p:oleObj name="Image" r:id="rId3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0102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1106905" y="2120783"/>
            <a:ext cx="101868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47700" y="5473583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smtClean="0"/>
              <a:t>Group</a:t>
            </a:r>
            <a:endParaRPr lang="en-US" altLang="en-US" sz="24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7773" y="1892183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9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What exactly is a “shell”?</a:t>
            </a:r>
          </a:p>
        </p:txBody>
      </p:sp>
      <p:sp>
        <p:nvSpPr>
          <p:cNvPr id="2" name="Rectangle 1"/>
          <p:cNvSpPr/>
          <p:nvPr/>
        </p:nvSpPr>
        <p:spPr>
          <a:xfrm>
            <a:off x="808522" y="1402841"/>
            <a:ext cx="7488455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After logging in, Linux/Unix starts another program called the </a:t>
            </a:r>
            <a:r>
              <a:rPr lang="en-US" altLang="en-US" sz="2800" b="1" dirty="0"/>
              <a:t>shell</a:t>
            </a:r>
            <a:endParaRPr lang="en-US" altLang="en-US" sz="2800" dirty="0"/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shell interprets commands the user types and manages their execution</a:t>
            </a:r>
          </a:p>
          <a:p>
            <a:pPr marL="1257300" lvl="2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100" dirty="0"/>
              <a:t>The shell communicates with the internal part of the operating system called the </a:t>
            </a:r>
            <a:r>
              <a:rPr lang="en-US" altLang="en-US" sz="2100" b="1" dirty="0"/>
              <a:t>kernel</a:t>
            </a:r>
            <a:endParaRPr lang="en-US" altLang="en-US" sz="2100" dirty="0"/>
          </a:p>
          <a:p>
            <a:pPr marL="1257300" lvl="2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100" dirty="0"/>
              <a:t>The most popular shells are: </a:t>
            </a:r>
            <a:r>
              <a:rPr lang="en-US" altLang="en-US" sz="2100" b="1" dirty="0" err="1"/>
              <a:t>tcsh</a:t>
            </a:r>
            <a:r>
              <a:rPr lang="en-US" altLang="en-US" sz="2100" dirty="0"/>
              <a:t>, </a:t>
            </a:r>
            <a:r>
              <a:rPr lang="en-US" altLang="en-US" sz="2100" b="1" dirty="0" err="1"/>
              <a:t>csh</a:t>
            </a:r>
            <a:r>
              <a:rPr lang="en-US" altLang="en-US" sz="2100" dirty="0"/>
              <a:t>, </a:t>
            </a:r>
            <a:r>
              <a:rPr lang="en-US" altLang="en-US" sz="2100" b="1" dirty="0" err="1" smtClean="0"/>
              <a:t>ksh</a:t>
            </a:r>
            <a:r>
              <a:rPr lang="en-US" altLang="en-US" sz="2100" dirty="0" smtClean="0"/>
              <a:t>, </a:t>
            </a:r>
            <a:r>
              <a:rPr lang="en-US" altLang="en-US" sz="2100" dirty="0"/>
              <a:t>and </a:t>
            </a:r>
            <a:r>
              <a:rPr lang="en-US" altLang="en-US" sz="2100" b="1" dirty="0"/>
              <a:t>bash</a:t>
            </a:r>
          </a:p>
          <a:p>
            <a:pPr marL="1257300" lvl="2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100" dirty="0"/>
              <a:t>The differences are most times subtle</a:t>
            </a:r>
          </a:p>
          <a:p>
            <a:pPr marL="1257300" lvl="2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100" dirty="0"/>
              <a:t>For this tutorial, we are using bash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endParaRPr lang="en-US" altLang="en-US" sz="2300" dirty="0"/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Shell commands are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320962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File Permissions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25432"/>
              </p:ext>
            </p:extLst>
          </p:nvPr>
        </p:nvGraphicFramePr>
        <p:xfrm>
          <a:off x="304800" y="100102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Image" r:id="rId3" imgW="10844444" imgH="6603175" progId="Photoshop.Image.7">
                  <p:embed/>
                </p:oleObj>
              </mc:Choice>
              <mc:Fallback>
                <p:oleObj name="Image" r:id="rId3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0102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1208773" y="2120783"/>
            <a:ext cx="340894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47700" y="5473583"/>
            <a:ext cx="1988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smtClean="0"/>
              <a:t>“The World”</a:t>
            </a:r>
            <a:endParaRPr lang="en-US" altLang="en-US" sz="24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66788" y="1892183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772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/>
              <a:t>chmod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CCFF"/>
              </a:buCl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If you own the file, you can change it’s permissions with “</a:t>
            </a:r>
            <a:r>
              <a:rPr lang="en-US" altLang="en-US" sz="2400" dirty="0" err="1">
                <a:solidFill>
                  <a:srgbClr val="000000"/>
                </a:solidFill>
                <a:latin typeface="Arial"/>
              </a:rPr>
              <a:t>chmod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”</a:t>
            </a:r>
          </a:p>
          <a:p>
            <a:pPr marL="800100" lvl="1" indent="-342900">
              <a:spcBef>
                <a:spcPct val="20000"/>
              </a:spcBef>
              <a:buClr>
                <a:srgbClr val="CCCCFF"/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Syntax: </a:t>
            </a:r>
            <a:r>
              <a:rPr lang="en-US" altLang="en-US" sz="2000" dirty="0" err="1">
                <a:solidFill>
                  <a:srgbClr val="000000"/>
                </a:solidFill>
                <a:latin typeface="Arial"/>
              </a:rPr>
              <a:t>chmod</a:t>
            </a: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 [</a:t>
            </a:r>
            <a:r>
              <a:rPr lang="en-US" altLang="en-US" sz="2400" b="1" dirty="0">
                <a:solidFill>
                  <a:srgbClr val="000000"/>
                </a:solidFill>
                <a:latin typeface="Arial"/>
              </a:rPr>
              <a:t>u</a:t>
            </a: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ser</a:t>
            </a:r>
            <a:r>
              <a:rPr lang="en-US" altLang="en-US" sz="2000" b="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sz="2400" b="1" dirty="0">
                <a:solidFill>
                  <a:srgbClr val="000000"/>
                </a:solidFill>
                <a:latin typeface="Arial"/>
              </a:rPr>
              <a:t>g</a:t>
            </a: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roup</a:t>
            </a:r>
            <a:r>
              <a:rPr lang="en-US" altLang="en-US" sz="2000" b="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sz="2400" b="1" dirty="0">
                <a:solidFill>
                  <a:srgbClr val="000000"/>
                </a:solidFill>
                <a:latin typeface="Arial"/>
              </a:rPr>
              <a:t>o</a:t>
            </a: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thers</a:t>
            </a:r>
            <a:r>
              <a:rPr lang="en-US" altLang="en-US" sz="2000" b="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sz="2400" b="1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ll]+[permission] [file(s)]</a:t>
            </a:r>
          </a:p>
          <a:p>
            <a:pPr marL="800100" lvl="1" indent="-342900">
              <a:spcBef>
                <a:spcPct val="20000"/>
              </a:spcBef>
              <a:buClr>
                <a:srgbClr val="CCCCFF"/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latin typeface="Arial"/>
              </a:rPr>
              <a:t>Below we grant execute permission to all: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798315"/>
              </p:ext>
            </p:extLst>
          </p:nvPr>
        </p:nvGraphicFramePr>
        <p:xfrm>
          <a:off x="1626669" y="3209605"/>
          <a:ext cx="6274268" cy="360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Image" r:id="rId3" imgW="10844444" imgH="6628571" progId="Photoshop.Image.7">
                  <p:embed/>
                </p:oleObj>
              </mc:Choice>
              <mc:Fallback>
                <p:oleObj name="Image" r:id="rId3" imgW="10844444" imgH="662857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669" y="3209605"/>
                        <a:ext cx="6274268" cy="3608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699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Running a program (a.k.a. a job)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Make sure the program has executable permissions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Use “./”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076071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Running a program (a.k.a. a job)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Make sure the program has executable permissions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Use “./”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971399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Running a program: an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Create a sample c file of hello world first using vi</a:t>
            </a:r>
          </a:p>
          <a:p>
            <a:pPr lvl="1"/>
            <a:r>
              <a:rPr lang="en-US" altLang="en-US" sz="2400" dirty="0" smtClean="0"/>
              <a:t>$vi  </a:t>
            </a:r>
            <a:r>
              <a:rPr lang="en-US" altLang="en-US" sz="2400" dirty="0" err="1" smtClean="0"/>
              <a:t>hello.c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Compile it to create an executable code</a:t>
            </a:r>
          </a:p>
          <a:p>
            <a:pPr lvl="1"/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gcc</a:t>
            </a:r>
            <a:r>
              <a:rPr lang="en-US" altLang="en-US" sz="2400" dirty="0" smtClean="0"/>
              <a:t> –o hello </a:t>
            </a:r>
            <a:r>
              <a:rPr lang="en-US" altLang="en-US" sz="2400" dirty="0" err="1" smtClean="0"/>
              <a:t>hello.c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Run the file</a:t>
            </a:r>
          </a:p>
          <a:p>
            <a:pPr lvl="1"/>
            <a:r>
              <a:rPr lang="en-US" altLang="en-US" sz="2400" dirty="0" smtClean="0"/>
              <a:t>./hello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39" y="3929380"/>
            <a:ext cx="6391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00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Ending a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end a program use “ctrl-c”. To try it: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75" y="2315527"/>
            <a:ext cx="6305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7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/>
              <a:t>ps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view the processes that you’re running: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04" y="3920003"/>
            <a:ext cx="4751321" cy="27160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49159"/>
              </p:ext>
            </p:extLst>
          </p:nvPr>
        </p:nvGraphicFramePr>
        <p:xfrm>
          <a:off x="1359535" y="1877874"/>
          <a:ext cx="5937250" cy="1755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/>
                <a:gridCol w="45116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ps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Lists processes that you own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ps –l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Generates a long listing of your processes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ps –f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Outputs a full listing of processes that you own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ps –u login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Lists processes that are owned by the user whose login ID is login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ps –t 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Lists processes that are associated with the workstation tty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ps –ef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Prints information about all processes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ps –aux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Prints information about all processes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491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kill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terminate a process use “kill</a:t>
            </a:r>
            <a:r>
              <a:rPr lang="en-US" altLang="en-US" sz="2400" dirty="0" smtClean="0"/>
              <a:t>”</a:t>
            </a:r>
          </a:p>
          <a:p>
            <a:pPr lvl="1"/>
            <a:r>
              <a:rPr lang="en-US" altLang="en-US" sz="2400" b="1" dirty="0" smtClean="0"/>
              <a:t>$kill </a:t>
            </a:r>
            <a:r>
              <a:rPr lang="en-US" altLang="en-US" sz="2400" b="1" dirty="0" err="1" smtClean="0"/>
              <a:t>pid</a:t>
            </a:r>
            <a:endParaRPr lang="en-US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1731843"/>
            <a:ext cx="4220876" cy="238295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54528"/>
              </p:ext>
            </p:extLst>
          </p:nvPr>
        </p:nvGraphicFramePr>
        <p:xfrm>
          <a:off x="1584392" y="4223067"/>
          <a:ext cx="5937250" cy="2440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/>
                <a:gridCol w="45116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kill PID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Terminates a process by sending a software terminate signal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kill -1 PID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Hangs up communication links to a process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kill -2 PID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Ends a process by sending a process interrupt signal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kill -3 PID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Brings a process to a conclusion by issuing a process quit signal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kill -6 PID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Instructs a process to end by issuing the Abort Process signal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kill -15 PID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Instructs a process to end by issuing the software termination signal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>
                          <a:effectLst/>
                        </a:rPr>
                        <a:t>kill -9 PID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kern="1800" dirty="0">
                          <a:effectLst/>
                        </a:rPr>
                        <a:t>Kills a process. 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28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top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37950" y="980524"/>
            <a:ext cx="746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view the CPU usage of all processes: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591330"/>
            <a:ext cx="8704357" cy="51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7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df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</a:t>
            </a:r>
            <a:r>
              <a:rPr lang="en-US" altLang="en-US" sz="2400" dirty="0" smtClean="0"/>
              <a:t>check the disk usage info </a:t>
            </a:r>
            <a:r>
              <a:rPr lang="en-US" altLang="en-US" sz="2400" dirty="0"/>
              <a:t>use </a:t>
            </a:r>
            <a:r>
              <a:rPr lang="en-US" altLang="en-US" sz="2400" dirty="0" smtClean="0"/>
              <a:t>“</a:t>
            </a:r>
            <a:r>
              <a:rPr lang="en-US" altLang="en-US" sz="2400" dirty="0" err="1" smtClean="0"/>
              <a:t>df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591330"/>
            <a:ext cx="7338060" cy="49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Linux Shell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580189" y="980114"/>
            <a:ext cx="8229600" cy="2845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The most popular and powerful Linux shell today is </a:t>
            </a:r>
            <a:r>
              <a:rPr lang="en-US" altLang="zh-CN" sz="2400" b="1" dirty="0"/>
              <a:t>BASH</a:t>
            </a:r>
            <a:r>
              <a:rPr lang="en-US" altLang="zh-CN" sz="2400" dirty="0" smtClean="0"/>
              <a:t>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/>
              <a:t>determine your shell type: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echo $SHELL </a:t>
            </a:r>
            <a:r>
              <a:rPr lang="en-US" sz="2000" dirty="0"/>
              <a:t>(shell prints contents of </a:t>
            </a:r>
            <a:r>
              <a:rPr lang="en-US" sz="2000" dirty="0" err="1" smtClean="0"/>
              <a:t>env</a:t>
            </a:r>
            <a:r>
              <a:rPr lang="en-US" sz="2000" dirty="0" smtClean="0"/>
              <a:t>)</a:t>
            </a: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echo “$SHELL” </a:t>
            </a:r>
            <a:r>
              <a:rPr lang="en-US" sz="2000" dirty="0"/>
              <a:t>(shell still processes </a:t>
            </a:r>
            <a:r>
              <a:rPr lang="en-US" sz="2000" dirty="0" err="1"/>
              <a:t>env</a:t>
            </a:r>
            <a:r>
              <a:rPr lang="en-US" sz="2000" dirty="0"/>
              <a:t>. variable)</a:t>
            </a: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echo ‘$SHELL’ (shell treats </a:t>
            </a:r>
            <a:r>
              <a:rPr lang="en-US" sz="2000" dirty="0" err="1">
                <a:solidFill>
                  <a:srgbClr val="FF0000"/>
                </a:solidFill>
              </a:rPr>
              <a:t>env</a:t>
            </a:r>
            <a:r>
              <a:rPr lang="en-US" sz="2000" dirty="0">
                <a:solidFill>
                  <a:srgbClr val="FF0000"/>
                </a:solidFill>
              </a:rPr>
              <a:t>. variable as simple literal)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/>
              <a:t>determine the path to the shell program, type: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which </a:t>
            </a:r>
            <a:r>
              <a:rPr lang="en-US" sz="2000" b="1" dirty="0" smtClean="0"/>
              <a:t>bash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62" y="3901440"/>
            <a:ext cx="6942455" cy="26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/>
              <a:t>Input/Output</a:t>
            </a:r>
            <a:r>
              <a:rPr lang="en-US" altLang="en-US" sz="4000" dirty="0" smtClean="0"/>
              <a:t> Redirection(“piping”)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78581" y="1129665"/>
            <a:ext cx="746439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Programs can output to other programs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Called “piping”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“</a:t>
            </a:r>
            <a:r>
              <a:rPr lang="en-US" altLang="en-US" sz="2800" dirty="0" err="1"/>
              <a:t>program_a</a:t>
            </a:r>
            <a:r>
              <a:rPr lang="en-US" altLang="en-US" sz="2800" dirty="0"/>
              <a:t> | </a:t>
            </a:r>
            <a:r>
              <a:rPr lang="en-US" altLang="en-US" sz="2800" dirty="0" err="1"/>
              <a:t>program_b</a:t>
            </a:r>
            <a:r>
              <a:rPr lang="en-US" altLang="en-US" sz="2800" dirty="0"/>
              <a:t>” </a:t>
            </a:r>
          </a:p>
          <a:p>
            <a:pPr marL="800100" lvl="1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300" dirty="0" err="1" smtClean="0"/>
              <a:t>program_a’s</a:t>
            </a:r>
            <a:r>
              <a:rPr lang="en-US" altLang="en-US" sz="2300" dirty="0" smtClean="0"/>
              <a:t> </a:t>
            </a:r>
            <a:r>
              <a:rPr lang="en-US" altLang="en-US" sz="2300" dirty="0"/>
              <a:t>output becomes </a:t>
            </a:r>
            <a:r>
              <a:rPr lang="en-US" altLang="en-US" sz="2300" dirty="0" err="1"/>
              <a:t>program_b’s</a:t>
            </a:r>
            <a:r>
              <a:rPr lang="en-US" altLang="en-US" sz="2300" dirty="0"/>
              <a:t> input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“</a:t>
            </a:r>
            <a:r>
              <a:rPr lang="en-US" altLang="en-US" sz="2800" dirty="0" err="1"/>
              <a:t>program_a</a:t>
            </a:r>
            <a:r>
              <a:rPr lang="en-US" altLang="en-US" sz="2800" dirty="0"/>
              <a:t> &gt; file.txt”</a:t>
            </a:r>
          </a:p>
          <a:p>
            <a:pPr marL="800100" lvl="1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program_a’s</a:t>
            </a:r>
            <a:r>
              <a:rPr lang="en-US" altLang="en-US" sz="2300" dirty="0" smtClean="0"/>
              <a:t> </a:t>
            </a:r>
            <a:r>
              <a:rPr lang="en-US" altLang="en-US" sz="2300" dirty="0"/>
              <a:t>output is written to a file called “file.txt”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 “</a:t>
            </a:r>
            <a:r>
              <a:rPr lang="en-US" altLang="en-US" sz="2800" dirty="0" err="1"/>
              <a:t>program_a</a:t>
            </a:r>
            <a:r>
              <a:rPr lang="en-US" altLang="en-US" sz="2800" dirty="0"/>
              <a:t> &lt; input.txt”</a:t>
            </a:r>
          </a:p>
          <a:p>
            <a:pPr marL="800100" lvl="1" indent="-342900" eaLnBrk="1" hangingPunct="1">
              <a:buFont typeface="Courier New" panose="02070309020205020404" pitchFamily="49" charset="0"/>
              <a:buChar char="o"/>
            </a:pPr>
            <a:r>
              <a:rPr lang="en-US" altLang="en-US" sz="2300" dirty="0"/>
              <a:t> </a:t>
            </a:r>
            <a:r>
              <a:rPr lang="en-US" altLang="en-US" sz="2300" dirty="0" err="1"/>
              <a:t>program_a</a:t>
            </a:r>
            <a:r>
              <a:rPr lang="en-US" altLang="en-US" sz="2300" dirty="0"/>
              <a:t> gets its input from a file called “input.txt”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12579"/>
              </p:ext>
            </p:extLst>
          </p:nvPr>
        </p:nvGraphicFramePr>
        <p:xfrm>
          <a:off x="1066232" y="5396706"/>
          <a:ext cx="7346248" cy="782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448"/>
                <a:gridCol w="5228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utility &gt; filename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Send the output of the utility to the </a:t>
                      </a:r>
                      <a:r>
                        <a:rPr lang="en-US" sz="1600" dirty="0" smtClean="0">
                          <a:effectLst/>
                        </a:rPr>
                        <a:t>filename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utility &gt;&gt; filename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Append the output of the utility to the </a:t>
                      </a:r>
                      <a:r>
                        <a:rPr lang="en-US" sz="1600" dirty="0" smtClean="0">
                          <a:effectLst/>
                        </a:rPr>
                        <a:t>filename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utility1 | utility2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Make the output of utility1 the input of utility2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25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 few examples of piping</a:t>
            </a:r>
            <a:endParaRPr lang="en-US" altLang="en-US" sz="40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31123"/>
              </p:ext>
            </p:extLst>
          </p:nvPr>
        </p:nvGraphicFramePr>
        <p:xfrm>
          <a:off x="676075" y="1426143"/>
          <a:ext cx="77533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Image" r:id="rId3" imgW="10336508" imgH="6247619" progId="Photoshop.Image.7">
                  <p:embed/>
                </p:oleObj>
              </mc:Choice>
              <mc:Fallback>
                <p:oleObj name="Image" r:id="rId3" imgW="10336508" imgH="624761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75" y="1426143"/>
                        <a:ext cx="775335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48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/>
              <a:t>wc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34715" y="1510175"/>
            <a:ext cx="6367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count the characters, words, and lines in a file use “</a:t>
            </a:r>
            <a:r>
              <a:rPr lang="en-US" altLang="en-US" sz="2400" dirty="0" err="1"/>
              <a:t>wc</a:t>
            </a:r>
            <a:r>
              <a:rPr lang="en-US" altLang="en-US" sz="2400" dirty="0"/>
              <a:t>”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first column in the output is lines, the second is words, and the last is characters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445"/>
              </p:ext>
            </p:extLst>
          </p:nvPr>
        </p:nvGraphicFramePr>
        <p:xfrm>
          <a:off x="976412" y="3262153"/>
          <a:ext cx="7152676" cy="1636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654"/>
                <a:gridCol w="5091022"/>
              </a:tblGrid>
              <a:tr h="331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wc</a:t>
                      </a:r>
                      <a:r>
                        <a:rPr lang="en-US" sz="2000" dirty="0">
                          <a:effectLst/>
                        </a:rPr>
                        <a:t> filename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Count the lines, words, characters in filename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wc</a:t>
                      </a:r>
                      <a:r>
                        <a:rPr lang="en-US" sz="2000" dirty="0">
                          <a:effectLst/>
                        </a:rPr>
                        <a:t> –l filename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Count the lines </a:t>
                      </a:r>
                      <a:r>
                        <a:rPr lang="en-US" sz="2000" dirty="0" smtClean="0">
                          <a:effectLst/>
                        </a:rPr>
                        <a:t>in filename, including empty lines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wc</a:t>
                      </a:r>
                      <a:r>
                        <a:rPr lang="en-US" sz="2000" dirty="0">
                          <a:effectLst/>
                        </a:rPr>
                        <a:t> –c filename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Count the characters in </a:t>
                      </a:r>
                      <a:r>
                        <a:rPr lang="en-US" sz="2000" dirty="0" smtClean="0">
                          <a:effectLst/>
                        </a:rPr>
                        <a:t>filename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wc –w filename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Count the words in filename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5" y="5066515"/>
            <a:ext cx="5505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1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grep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976963" y="1197850"/>
            <a:ext cx="6367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search files in a directory for a specific string use “</a:t>
            </a:r>
            <a:r>
              <a:rPr lang="en-US" altLang="en-US" sz="2400" dirty="0" err="1"/>
              <a:t>grep</a:t>
            </a:r>
            <a:r>
              <a:rPr lang="en-US" altLang="en-US" sz="2400" dirty="0"/>
              <a:t>”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65022"/>
              </p:ext>
            </p:extLst>
          </p:nvPr>
        </p:nvGraphicFramePr>
        <p:xfrm>
          <a:off x="1981200" y="3467986"/>
          <a:ext cx="5000458" cy="305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Image" r:id="rId3" imgW="10311111" imgH="6298413" progId="Photoshop.Image.7">
                  <p:embed/>
                </p:oleObj>
              </mc:Choice>
              <mc:Fallback>
                <p:oleObj name="Image" r:id="rId3" imgW="10311111" imgH="629841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67986"/>
                        <a:ext cx="5000458" cy="3054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08468"/>
              </p:ext>
            </p:extLst>
          </p:nvPr>
        </p:nvGraphicFramePr>
        <p:xfrm>
          <a:off x="1191892" y="2342079"/>
          <a:ext cx="7240907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890"/>
                <a:gridCol w="420901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grep word filename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 for lines containing a particular word (or pattern) in filename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61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smtClean="0"/>
              <a:t>diff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976963" y="1197850"/>
            <a:ext cx="63671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compare to files for differences use “diff”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altLang="en-US" sz="2400" dirty="0"/>
              <a:t>Try: diff /</a:t>
            </a:r>
            <a:r>
              <a:rPr lang="en-US" altLang="en-US" sz="2400" dirty="0" err="1"/>
              <a:t>dev</a:t>
            </a:r>
            <a:r>
              <a:rPr lang="en-US" altLang="en-US" sz="2400" dirty="0"/>
              <a:t>/null hello.txt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altLang="en-US" sz="2400" dirty="0"/>
              <a:t>/</a:t>
            </a:r>
            <a:r>
              <a:rPr lang="en-US" altLang="en-US" sz="2400" dirty="0" err="1"/>
              <a:t>dev</a:t>
            </a:r>
            <a:r>
              <a:rPr lang="en-US" altLang="en-US" sz="2400" dirty="0"/>
              <a:t>/null is a special address -- it is always empty, and anything moved there is deleted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19485"/>
              </p:ext>
            </p:extLst>
          </p:nvPr>
        </p:nvGraphicFramePr>
        <p:xfrm>
          <a:off x="1068402" y="3673157"/>
          <a:ext cx="7455837" cy="652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238"/>
                <a:gridCol w="568959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kern="1800" dirty="0">
                          <a:effectLst/>
                        </a:rPr>
                        <a:t>diff file1 file2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kern="1800" dirty="0">
                          <a:effectLst/>
                        </a:rPr>
                        <a:t>Show lines that are different in each file and how to modify the first file to match the second file.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616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Command: </a:t>
            </a:r>
            <a:r>
              <a:rPr lang="en-US" altLang="en-US" sz="4000" dirty="0" err="1" smtClean="0"/>
              <a:t>comm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976963" y="1197850"/>
            <a:ext cx="6367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To compare </a:t>
            </a:r>
            <a:r>
              <a:rPr lang="en-US" altLang="en-US" sz="2400" dirty="0" smtClean="0"/>
              <a:t>two </a:t>
            </a:r>
            <a:r>
              <a:rPr lang="en-US" altLang="en-US" sz="2400" dirty="0"/>
              <a:t>files </a:t>
            </a:r>
            <a:r>
              <a:rPr lang="en-US" altLang="en-US" sz="2400" dirty="0" smtClean="0"/>
              <a:t>use “</a:t>
            </a:r>
            <a:r>
              <a:rPr lang="en-US" altLang="en-US" sz="2400" dirty="0" err="1" smtClean="0"/>
              <a:t>comm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13529"/>
              </p:ext>
            </p:extLst>
          </p:nvPr>
        </p:nvGraphicFramePr>
        <p:xfrm>
          <a:off x="976963" y="2367280"/>
          <a:ext cx="7154545" cy="125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0445"/>
                <a:gridCol w="4324100"/>
              </a:tblGrid>
              <a:tr h="1259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kern="1800">
                          <a:effectLst/>
                        </a:rPr>
                        <a:t>comm file1 file2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kern="1800" dirty="0">
                          <a:effectLst/>
                        </a:rPr>
                        <a:t>Compare file1 and file2 and show the lines common and unique in each of two files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02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s</a:t>
            </a:r>
            <a:r>
              <a:rPr lang="en-US" altLang="en-US" sz="4000" dirty="0" err="1" smtClean="0"/>
              <a:t>sh</a:t>
            </a:r>
            <a:r>
              <a:rPr lang="en-US" altLang="en-US" sz="4000" dirty="0" smtClean="0"/>
              <a:t>, </a:t>
            </a:r>
            <a:r>
              <a:rPr lang="en-US" altLang="en-US" sz="4000" dirty="0" err="1" smtClean="0"/>
              <a:t>scp</a:t>
            </a:r>
            <a:endParaRPr lang="en-US" alt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4370" y="1451610"/>
            <a:ext cx="8229600" cy="4876800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 smtClean="0"/>
              <a:t>ssh</a:t>
            </a:r>
            <a:r>
              <a:rPr lang="en-US" altLang="en-US" sz="2000" dirty="0" smtClean="0"/>
              <a:t> is used to securely log in to remote systems, successor to telnet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 smtClean="0"/>
              <a:t>ssh</a:t>
            </a:r>
            <a:r>
              <a:rPr lang="en-US" altLang="en-US" sz="2000" dirty="0" smtClean="0"/>
              <a:t> [username]@[hostname]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Try: </a:t>
            </a:r>
          </a:p>
          <a:p>
            <a:pPr marL="0" indent="0" eaLnBrk="1" hangingPunct="1">
              <a:buNone/>
            </a:pPr>
            <a:r>
              <a:rPr lang="en-US" altLang="en-US" sz="2000" i="1" dirty="0" smtClean="0"/>
              <a:t>		</a:t>
            </a:r>
            <a:r>
              <a:rPr lang="en-US" altLang="en-US" sz="2000" b="1" dirty="0" err="1" smtClean="0"/>
              <a:t>ssh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yourusername@localhost</a:t>
            </a:r>
            <a:endParaRPr lang="en-US" altLang="en-US" sz="2000" dirty="0" smtClean="0"/>
          </a:p>
          <a:p>
            <a:pPr marL="457200" lvl="1" indent="0" eaLnBrk="1" hangingPunct="1">
              <a:buNone/>
            </a:pPr>
            <a:r>
              <a:rPr lang="en-US" altLang="en-US" sz="2000" dirty="0" smtClean="0"/>
              <a:t>		Type “exit” to log out of session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/>
              <a:t>s</a:t>
            </a:r>
            <a:r>
              <a:rPr lang="en-US" altLang="en-US" sz="2000" dirty="0" err="1" smtClean="0"/>
              <a:t>cp</a:t>
            </a:r>
            <a:r>
              <a:rPr lang="en-US" altLang="en-US" sz="2000" dirty="0" smtClean="0"/>
              <a:t> is used to copy files to/from remote systems, syntax is similar to </a:t>
            </a:r>
            <a:r>
              <a:rPr lang="en-US" altLang="en-US" sz="2000" dirty="0" err="1" smtClean="0"/>
              <a:t>cp</a:t>
            </a:r>
            <a:r>
              <a:rPr lang="en-US" altLang="en-US" sz="2000" dirty="0" smtClean="0"/>
              <a:t>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800" dirty="0" err="1" smtClean="0"/>
              <a:t>scp</a:t>
            </a:r>
            <a:r>
              <a:rPr lang="en-US" altLang="en-US" sz="1800" dirty="0" smtClean="0"/>
              <a:t> [local path] [</a:t>
            </a:r>
            <a:r>
              <a:rPr lang="en-US" altLang="en-US" sz="1800" dirty="0" err="1" smtClean="0"/>
              <a:t>usernme</a:t>
            </a:r>
            <a:r>
              <a:rPr lang="en-US" altLang="en-US" sz="1800" dirty="0" smtClean="0"/>
              <a:t>]@[hostname]:[remote file path]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Try: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800" b="1" dirty="0" err="1" smtClean="0"/>
              <a:t>scp</a:t>
            </a:r>
            <a:r>
              <a:rPr lang="en-US" altLang="en-US" sz="1800" b="1" dirty="0" smtClean="0"/>
              <a:t> hello.txt </a:t>
            </a:r>
            <a:r>
              <a:rPr lang="en-US" altLang="en-US" sz="1800" b="1" dirty="0" err="1" smtClean="0"/>
              <a:t>yourusername@localhost:scp-test.txt</a:t>
            </a:r>
            <a:endParaRPr lang="en-US" alt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160785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96253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Unix Web Resources</a:t>
            </a:r>
            <a:endParaRPr lang="en-US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>
                <a:hlinkClick r:id="rId2"/>
              </a:rPr>
              <a:t>http://www.ee.surrey.ac.uk/Teaching/Unix/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>
                <a:hlinkClick r:id="rId3"/>
              </a:rPr>
              <a:t>http://www.ugu.com/sui/ugu/show?help.beginners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>
                <a:hlinkClick r:id="rId4"/>
              </a:rPr>
              <a:t>http://en.wikipedia.org/wiki/Unix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5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Linux Shell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580190" y="1136733"/>
            <a:ext cx="8229600" cy="1301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Valid login shells info are saved in /</a:t>
            </a:r>
            <a:r>
              <a:rPr lang="en-US" sz="2400" dirty="0" err="1" smtClean="0"/>
              <a:t>etc</a:t>
            </a:r>
            <a:r>
              <a:rPr lang="en-US" sz="2400" dirty="0" smtClean="0"/>
              <a:t>/shells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cat  /</a:t>
            </a:r>
            <a:r>
              <a:rPr lang="en-US" sz="2400" dirty="0" err="1" smtClean="0"/>
              <a:t>etc</a:t>
            </a:r>
            <a:r>
              <a:rPr lang="en-US" sz="2400" dirty="0" smtClean="0"/>
              <a:t>/shells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Change </a:t>
            </a:r>
            <a:r>
              <a:rPr lang="en-US" sz="2400" dirty="0"/>
              <a:t>the </a:t>
            </a:r>
            <a:r>
              <a:rPr lang="en-US" sz="2400" dirty="0" smtClean="0"/>
              <a:t>default login shell </a:t>
            </a:r>
            <a:r>
              <a:rPr lang="en-US" sz="2400" dirty="0"/>
              <a:t>with “</a:t>
            </a:r>
            <a:r>
              <a:rPr lang="en-US" sz="2400" b="1" dirty="0" err="1" smtClean="0"/>
              <a:t>chsh</a:t>
            </a:r>
            <a:r>
              <a:rPr lang="en-US" sz="2400" b="1" dirty="0" smtClean="0"/>
              <a:t>” utility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chsh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-s /path/to/shell </a:t>
            </a:r>
            <a:r>
              <a:rPr lang="en-US" altLang="zh-CN" sz="2400" dirty="0" smtClean="0"/>
              <a:t>user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example:  </a:t>
            </a:r>
            <a:r>
              <a:rPr lang="en-US" sz="2400" dirty="0" err="1" smtClean="0"/>
              <a:t>chsh</a:t>
            </a:r>
            <a:r>
              <a:rPr lang="en-US" sz="2400" dirty="0" smtClean="0"/>
              <a:t> -s  /bin/bash  john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25" y="3596640"/>
            <a:ext cx="6572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Linux Shell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44910" y="807472"/>
            <a:ext cx="8229600" cy="7225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complete environment can be printed </a:t>
            </a:r>
            <a:r>
              <a:rPr lang="en-US" sz="2400" dirty="0" smtClean="0"/>
              <a:t>with </a:t>
            </a:r>
            <a:r>
              <a:rPr lang="en-US" sz="2400" b="1" dirty="0" smtClean="0"/>
              <a:t>set</a:t>
            </a:r>
            <a:r>
              <a:rPr lang="en-US" sz="2400" dirty="0" smtClean="0"/>
              <a:t> command.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745"/>
            <a:ext cx="6453823" cy="4650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942" y="3288417"/>
            <a:ext cx="6359058" cy="35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3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904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Linux Commands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37950" y="976713"/>
            <a:ext cx="8229600" cy="5881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Commands have three </a:t>
            </a:r>
            <a:r>
              <a:rPr lang="en-US" dirty="0" smtClean="0"/>
              <a:t>parts:</a:t>
            </a:r>
          </a:p>
          <a:p>
            <a:pPr lvl="1"/>
            <a:r>
              <a:rPr lang="en-US" b="1" i="1" dirty="0" smtClean="0"/>
              <a:t>command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options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parameters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b="1" dirty="0" err="1"/>
              <a:t>cal</a:t>
            </a:r>
            <a:r>
              <a:rPr lang="en-US" b="1" dirty="0"/>
              <a:t> –j 3 1999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cal</a:t>
            </a:r>
            <a:r>
              <a:rPr lang="en-US" dirty="0"/>
              <a:t>” is the command, </a:t>
            </a:r>
          </a:p>
          <a:p>
            <a:pPr lvl="1"/>
            <a:r>
              <a:rPr lang="en-US" dirty="0" smtClean="0"/>
              <a:t>“-</a:t>
            </a:r>
            <a:r>
              <a:rPr lang="en-US" dirty="0"/>
              <a:t>j” is an option (or switch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3” and “1999” are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Options have long and short forms.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date –u</a:t>
            </a:r>
          </a:p>
          <a:p>
            <a:pPr lvl="1"/>
            <a:r>
              <a:rPr lang="en-US" b="1" dirty="0" smtClean="0"/>
              <a:t>date </a:t>
            </a:r>
            <a:r>
              <a:rPr lang="en-US" b="1" dirty="0"/>
              <a:t>--universal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0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37950" y="0"/>
            <a:ext cx="8229600" cy="1284722"/>
          </a:xfrm>
        </p:spPr>
        <p:txBody>
          <a:bodyPr/>
          <a:lstStyle/>
          <a:p>
            <a:pPr eaLnBrk="1" hangingPunct="1"/>
            <a:r>
              <a:rPr lang="en-US" dirty="0"/>
              <a:t>Command History and Simple Command Line Editing</a:t>
            </a:r>
            <a:endParaRPr lang="en-US" altLang="en-US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509070" y="1458713"/>
            <a:ext cx="8229600" cy="25646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Try the </a:t>
            </a:r>
            <a:r>
              <a:rPr lang="en-US" sz="2400" b="1" dirty="0"/>
              <a:t>history</a:t>
            </a:r>
            <a:r>
              <a:rPr lang="en-US" sz="2400" dirty="0"/>
              <a:t> command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Choose </a:t>
            </a:r>
            <a:r>
              <a:rPr lang="en-US" sz="2400" dirty="0"/>
              <a:t>from the command history by using the up </a:t>
            </a:r>
            <a:r>
              <a:rPr lang="en-US" sz="2400" b="1" dirty="0"/>
              <a:t>↑</a:t>
            </a:r>
            <a:r>
              <a:rPr lang="en-US" sz="2400" dirty="0"/>
              <a:t> and down </a:t>
            </a:r>
            <a:r>
              <a:rPr lang="en-US" sz="2400" b="1" dirty="0"/>
              <a:t>↓</a:t>
            </a:r>
            <a:r>
              <a:rPr lang="en-US" sz="2400" dirty="0"/>
              <a:t> arrows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What do the left </a:t>
            </a:r>
            <a:r>
              <a:rPr lang="en-US" sz="2400" b="1" dirty="0"/>
              <a:t>←</a:t>
            </a:r>
            <a:r>
              <a:rPr lang="en-US" sz="2400" dirty="0"/>
              <a:t> and right </a:t>
            </a:r>
            <a:r>
              <a:rPr lang="en-US" sz="2400" b="1" dirty="0"/>
              <a:t>→</a:t>
            </a:r>
            <a:r>
              <a:rPr lang="en-US" sz="2400" dirty="0"/>
              <a:t> arrow do on the command line</a:t>
            </a:r>
            <a:r>
              <a:rPr lang="en-US" sz="2400" dirty="0" smtClean="0"/>
              <a:t>? (edit the command)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Try the &lt;</a:t>
            </a:r>
            <a:r>
              <a:rPr lang="en-US" sz="2400" b="1" dirty="0"/>
              <a:t>Del&gt;</a:t>
            </a:r>
            <a:r>
              <a:rPr lang="en-US" sz="2400" dirty="0"/>
              <a:t> and &lt;</a:t>
            </a:r>
            <a:r>
              <a:rPr lang="en-US" sz="2400" b="1" dirty="0"/>
              <a:t>Backspace&gt;</a:t>
            </a:r>
            <a:r>
              <a:rPr lang="en-US" sz="2400" dirty="0"/>
              <a:t> </a:t>
            </a:r>
            <a:r>
              <a:rPr lang="en-US" sz="2400" dirty="0" smtClean="0"/>
              <a:t>keys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41959"/>
              </p:ext>
            </p:extLst>
          </p:nvPr>
        </p:nvGraphicFramePr>
        <p:xfrm>
          <a:off x="644742" y="4298951"/>
          <a:ext cx="8204618" cy="205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738"/>
                <a:gridCol w="70408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history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Output a list of previously entered command lines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!!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Re-execute the most recent command line (csh, tcsh, and bash)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!##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Re-execute the command number ### (</a:t>
                      </a:r>
                      <a:r>
                        <a:rPr lang="en-US" sz="1800" dirty="0" err="1">
                          <a:effectLst/>
                        </a:rPr>
                        <a:t>csh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tcsh</a:t>
                      </a:r>
                      <a:r>
                        <a:rPr lang="en-US" sz="1800" dirty="0">
                          <a:effectLst/>
                        </a:rPr>
                        <a:t>, and bash)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!xxx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Re-execute the last command that begins with xxx (</a:t>
                      </a:r>
                      <a:r>
                        <a:rPr lang="en-US" sz="1800" dirty="0" err="1">
                          <a:effectLst/>
                        </a:rPr>
                        <a:t>csh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tcsh</a:t>
                      </a:r>
                      <a:r>
                        <a:rPr lang="en-US" sz="1800" dirty="0">
                          <a:effectLst/>
                        </a:rPr>
                        <a:t>, and bash)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Re-execute the most recent command line (</a:t>
                      </a:r>
                      <a:r>
                        <a:rPr lang="en-US" sz="1800" dirty="0" err="1">
                          <a:effectLst/>
                        </a:rPr>
                        <a:t>ksh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 ##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Re-execute the command number ###(</a:t>
                      </a:r>
                      <a:r>
                        <a:rPr lang="en-US" sz="1800" dirty="0" err="1">
                          <a:effectLst/>
                        </a:rPr>
                        <a:t>ksh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 xxx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Re-execute the last command that begins with xxx (</a:t>
                      </a:r>
                      <a:r>
                        <a:rPr lang="en-US" sz="1800" dirty="0" err="1">
                          <a:effectLst/>
                        </a:rPr>
                        <a:t>ksh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59411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1968</Words>
  <Application>Microsoft Office PowerPoint</Application>
  <PresentationFormat>On-screen Show (4:3)</PresentationFormat>
  <Paragraphs>337</Paragraphs>
  <Slides>57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SimSun</vt:lpstr>
      <vt:lpstr>SimSun</vt:lpstr>
      <vt:lpstr>Arial</vt:lpstr>
      <vt:lpstr>Calibri</vt:lpstr>
      <vt:lpstr>Courier New</vt:lpstr>
      <vt:lpstr>Times New Roman</vt:lpstr>
      <vt:lpstr>Wingdings</vt:lpstr>
      <vt:lpstr>24_Office Theme</vt:lpstr>
      <vt:lpstr>1_Default Design</vt:lpstr>
      <vt:lpstr>Image</vt:lpstr>
      <vt:lpstr>PowerPoint Presentation</vt:lpstr>
      <vt:lpstr>Linux Shell</vt:lpstr>
      <vt:lpstr>Open up a terminal:</vt:lpstr>
      <vt:lpstr>What exactly is a “shell”?</vt:lpstr>
      <vt:lpstr>Linux Shell</vt:lpstr>
      <vt:lpstr>Linux Shell</vt:lpstr>
      <vt:lpstr>Linux Shell</vt:lpstr>
      <vt:lpstr>Linux Commands</vt:lpstr>
      <vt:lpstr>Command History and Simple Command Line Editing</vt:lpstr>
      <vt:lpstr>Help with Commands</vt:lpstr>
      <vt:lpstr>Help!</vt:lpstr>
      <vt:lpstr>Unix/Linux File System</vt:lpstr>
      <vt:lpstr>Command: pwd</vt:lpstr>
      <vt:lpstr>Command: cd</vt:lpstr>
      <vt:lpstr>Command: cd</vt:lpstr>
      <vt:lpstr>Command: cd</vt:lpstr>
      <vt:lpstr>Command: ls</vt:lpstr>
      <vt:lpstr>Command: ls</vt:lpstr>
      <vt:lpstr>Command: ls -ltr</vt:lpstr>
      <vt:lpstr>General Syntax: * </vt:lpstr>
      <vt:lpstr>Command: mkdir</vt:lpstr>
      <vt:lpstr>Command: rmdir</vt:lpstr>
      <vt:lpstr>Creating files in Unix/Linux</vt:lpstr>
      <vt:lpstr>Creating/Editing a file using vi</vt:lpstr>
      <vt:lpstr>Displaying a file</vt:lpstr>
      <vt:lpstr>Command: cat</vt:lpstr>
      <vt:lpstr>Command: more</vt:lpstr>
      <vt:lpstr>Command: less</vt:lpstr>
      <vt:lpstr>Command: head</vt:lpstr>
      <vt:lpstr>File Commands</vt:lpstr>
      <vt:lpstr>Command: cp</vt:lpstr>
      <vt:lpstr>Command: mv</vt:lpstr>
      <vt:lpstr>Command: mv</vt:lpstr>
      <vt:lpstr>Command: rm</vt:lpstr>
      <vt:lpstr>Command: rm</vt:lpstr>
      <vt:lpstr>File permissions</vt:lpstr>
      <vt:lpstr>Permission levels</vt:lpstr>
      <vt:lpstr>File Permissions</vt:lpstr>
      <vt:lpstr>File Permissions</vt:lpstr>
      <vt:lpstr>File Permissions</vt:lpstr>
      <vt:lpstr>Command: chmod</vt:lpstr>
      <vt:lpstr>Running a program (a.k.a. a job)</vt:lpstr>
      <vt:lpstr>Running a program (a.k.a. a job)</vt:lpstr>
      <vt:lpstr>Running a program: an example</vt:lpstr>
      <vt:lpstr>Ending a program</vt:lpstr>
      <vt:lpstr>Command: ps</vt:lpstr>
      <vt:lpstr>Command: kill</vt:lpstr>
      <vt:lpstr>Command: top</vt:lpstr>
      <vt:lpstr>Command: df</vt:lpstr>
      <vt:lpstr>Input/Output Redirection(“piping”)</vt:lpstr>
      <vt:lpstr>A few examples of piping</vt:lpstr>
      <vt:lpstr>Command: wc</vt:lpstr>
      <vt:lpstr>Command: grep</vt:lpstr>
      <vt:lpstr>Command: diff</vt:lpstr>
      <vt:lpstr>Command: comm</vt:lpstr>
      <vt:lpstr>ssh, scp</vt:lpstr>
      <vt:lpstr>Unix Web Resources</vt:lpstr>
    </vt:vector>
  </TitlesOfParts>
  <Company>University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Linux/Unix</dc:title>
  <dc:creator>Robert Powers</dc:creator>
  <cp:lastModifiedBy>zhang changjiang</cp:lastModifiedBy>
  <cp:revision>277</cp:revision>
  <dcterms:created xsi:type="dcterms:W3CDTF">2009-08-18T02:38:40Z</dcterms:created>
  <dcterms:modified xsi:type="dcterms:W3CDTF">2020-06-14T13:47:34Z</dcterms:modified>
</cp:coreProperties>
</file>