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5" r:id="rId8"/>
    <p:sldId id="263" r:id="rId9"/>
    <p:sldId id="264" r:id="rId10"/>
    <p:sldId id="266" r:id="rId11"/>
    <p:sldId id="267" r:id="rId12"/>
    <p:sldId id="268"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180" autoAdjust="0"/>
  </p:normalViewPr>
  <p:slideViewPr>
    <p:cSldViewPr snapToGrid="0">
      <p:cViewPr>
        <p:scale>
          <a:sx n="100" d="100"/>
          <a:sy n="100" d="100"/>
        </p:scale>
        <p:origin x="-102" y="36"/>
      </p:cViewPr>
      <p:guideLst/>
    </p:cSldViewPr>
  </p:slideViewPr>
  <p:notesTextViewPr>
    <p:cViewPr>
      <p:scale>
        <a:sx n="1" d="1"/>
        <a:sy n="1" d="1"/>
      </p:scale>
      <p:origin x="0" y="-132"/>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3:19:03.253"/>
    </inkml:context>
    <inkml:brush xml:id="br0">
      <inkml:brushProperty name="width" value="0.05" units="cm"/>
      <inkml:brushProperty name="height" value="0.05" units="cm"/>
      <inkml:brushProperty name="color" value="#FFFFFF"/>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3:19:18.163"/>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F0CD86-0FAC-4FD3-9D0B-D2897A28976A}" type="datetimeFigureOut">
              <a:rPr lang="zh-CN" altLang="en-US" smtClean="0"/>
              <a:t>2022/5/2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5313C6-3B55-4F4B-BE8A-247E69DC215A}" type="slidenum">
              <a:rPr lang="zh-CN" altLang="en-US" smtClean="0"/>
              <a:t>‹#›</a:t>
            </a:fld>
            <a:endParaRPr lang="zh-CN" altLang="en-US"/>
          </a:p>
        </p:txBody>
      </p:sp>
    </p:spTree>
    <p:extLst>
      <p:ext uri="{BB962C8B-B14F-4D97-AF65-F5344CB8AC3E}">
        <p14:creationId xmlns:p14="http://schemas.microsoft.com/office/powerpoint/2010/main" val="3856253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Each internal node in the tree represents a judgment of an attribute, which means that this is an empirical conclusion based on past data. Each branch represents the output of a judgment result, and the last leaf node represents a classification result.   Then we can get results for each type of customer.</a:t>
            </a:r>
            <a:endParaRPr lang="zh-CN" altLang="en-US" dirty="0"/>
          </a:p>
        </p:txBody>
      </p:sp>
      <p:sp>
        <p:nvSpPr>
          <p:cNvPr id="4" name="灯片编号占位符 3"/>
          <p:cNvSpPr>
            <a:spLocks noGrp="1"/>
          </p:cNvSpPr>
          <p:nvPr>
            <p:ph type="sldNum" sz="quarter" idx="5"/>
          </p:nvPr>
        </p:nvSpPr>
        <p:spPr/>
        <p:txBody>
          <a:bodyPr/>
          <a:lstStyle/>
          <a:p>
            <a:fld id="{CB5313C6-3B55-4F4B-BE8A-247E69DC215A}" type="slidenum">
              <a:rPr lang="zh-CN" altLang="en-US" smtClean="0"/>
              <a:t>2</a:t>
            </a:fld>
            <a:endParaRPr lang="zh-CN" altLang="en-US"/>
          </a:p>
        </p:txBody>
      </p:sp>
    </p:spTree>
    <p:extLst>
      <p:ext uri="{BB962C8B-B14F-4D97-AF65-F5344CB8AC3E}">
        <p14:creationId xmlns:p14="http://schemas.microsoft.com/office/powerpoint/2010/main" val="1193817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F1 Score is an indicator used in statistics to measure the accuracy of a binary classification (or multi-task binary classification) model. It takes into account both the accuracy and recall of the classification model. The F1 score can be regarded as a weighted average of model precision and recall. Its maximum value is 1 and the minimum value is 0. The larger the value, the better the model.</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CB5313C6-3B55-4F4B-BE8A-247E69DC215A}" type="slidenum">
              <a:rPr lang="zh-CN" altLang="en-US" smtClean="0"/>
              <a:t>11</a:t>
            </a:fld>
            <a:endParaRPr lang="zh-CN" altLang="en-US"/>
          </a:p>
        </p:txBody>
      </p:sp>
    </p:spTree>
    <p:extLst>
      <p:ext uri="{BB962C8B-B14F-4D97-AF65-F5344CB8AC3E}">
        <p14:creationId xmlns:p14="http://schemas.microsoft.com/office/powerpoint/2010/main" val="3245909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B5313C6-3B55-4F4B-BE8A-247E69DC215A}" type="slidenum">
              <a:rPr lang="zh-CN" altLang="en-US" smtClean="0"/>
              <a:t>12</a:t>
            </a:fld>
            <a:endParaRPr lang="zh-CN" altLang="en-US"/>
          </a:p>
        </p:txBody>
      </p:sp>
    </p:spTree>
    <p:extLst>
      <p:ext uri="{BB962C8B-B14F-4D97-AF65-F5344CB8AC3E}">
        <p14:creationId xmlns:p14="http://schemas.microsoft.com/office/powerpoint/2010/main" val="1293830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i="1" dirty="0">
                    <a:solidFill>
                      <a:schemeClr val="tx1">
                        <a:lumMod val="95000"/>
                        <a:lumOff val="5000"/>
                      </a:schemeClr>
                    </a:solidFill>
                    <a:latin typeface="Cambria Math" panose="02040503050406030204" pitchFamily="18" charset="0"/>
                    <a:ea typeface="Microsoft JhengHei" panose="020B0604030504040204" pitchFamily="34" charset="-120"/>
                  </a:rPr>
                  <a:t>When we build the tree, we should  rank the node in the tree, the attribute with the most classification ability should be split first. Here we list three useful and most common method to measure the classification ability. Gain ratio, information gain, </a:t>
                </a:r>
                <a:r>
                  <a:rPr lang="en-US" altLang="zh-CN" sz="1200" b="1" i="1" dirty="0" err="1">
                    <a:solidFill>
                      <a:schemeClr val="tx1">
                        <a:lumMod val="95000"/>
                        <a:lumOff val="5000"/>
                      </a:schemeClr>
                    </a:solidFill>
                    <a:latin typeface="Cambria Math" panose="02040503050406030204" pitchFamily="18" charset="0"/>
                    <a:ea typeface="Microsoft JhengHei" panose="020B0604030504040204" pitchFamily="34" charset="-120"/>
                  </a:rPr>
                  <a:t>gini</a:t>
                </a:r>
                <a:r>
                  <a:rPr lang="en-US" altLang="zh-CN" sz="1200" b="1" i="1" dirty="0">
                    <a:solidFill>
                      <a:schemeClr val="tx1">
                        <a:lumMod val="95000"/>
                        <a:lumOff val="5000"/>
                      </a:schemeClr>
                    </a:solidFill>
                    <a:latin typeface="Cambria Math" panose="02040503050406030204" pitchFamily="18" charset="0"/>
                    <a:ea typeface="Microsoft JhengHei" panose="020B0604030504040204" pitchFamily="34" charset="-120"/>
                  </a:rPr>
                  <a:t> index. Here we use the </a:t>
                </a:r>
                <a:r>
                  <a:rPr lang="en-US" altLang="zh-CN" sz="1200" b="1" i="1" dirty="0" err="1">
                    <a:solidFill>
                      <a:schemeClr val="tx1">
                        <a:lumMod val="95000"/>
                        <a:lumOff val="5000"/>
                      </a:schemeClr>
                    </a:solidFill>
                    <a:latin typeface="Cambria Math" panose="02040503050406030204" pitchFamily="18" charset="0"/>
                    <a:ea typeface="Microsoft JhengHei" panose="020B0604030504040204" pitchFamily="34" charset="-120"/>
                  </a:rPr>
                  <a:t>gini</a:t>
                </a:r>
                <a:r>
                  <a:rPr lang="en-US" altLang="zh-CN" sz="1200" b="1" i="1" dirty="0">
                    <a:solidFill>
                      <a:schemeClr val="tx1">
                        <a:lumMod val="95000"/>
                        <a:lumOff val="5000"/>
                      </a:schemeClr>
                    </a:solidFill>
                    <a:latin typeface="Cambria Math" panose="02040503050406030204" pitchFamily="18" charset="0"/>
                    <a:ea typeface="Microsoft JhengHei" panose="020B0604030504040204" pitchFamily="34" charset="-120"/>
                  </a:rPr>
                  <a:t> index to calculate. Here is the algorithm of </a:t>
                </a:r>
                <a:r>
                  <a:rPr lang="en-US" altLang="zh-CN" sz="1200" b="1" i="1" dirty="0" err="1">
                    <a:solidFill>
                      <a:schemeClr val="tx1">
                        <a:lumMod val="95000"/>
                        <a:lumOff val="5000"/>
                      </a:schemeClr>
                    </a:solidFill>
                    <a:latin typeface="Cambria Math" panose="02040503050406030204" pitchFamily="18" charset="0"/>
                    <a:ea typeface="Microsoft JhengHei" panose="020B0604030504040204" pitchFamily="34" charset="-120"/>
                  </a:rPr>
                  <a:t>tt</a:t>
                </a:r>
                <a:r>
                  <a:rPr lang="en-US" altLang="zh-CN" sz="1200" b="1" i="1">
                    <a:solidFill>
                      <a:schemeClr val="tx1">
                        <a:lumMod val="95000"/>
                        <a:lumOff val="5000"/>
                      </a:schemeClr>
                    </a:solidFill>
                    <a:latin typeface="Cambria Math" panose="02040503050406030204" pitchFamily="18" charset="0"/>
                    <a:ea typeface="Microsoft JhengHei" panose="020B0604030504040204" pitchFamily="34" charset="-120"/>
                  </a:rPr>
                  <a:t>.</a:t>
                </a:r>
                <a:endParaRPr lang="en-US" altLang="zh-CN" sz="1200" b="1" i="1" dirty="0">
                  <a:solidFill>
                    <a:schemeClr val="tx1">
                      <a:lumMod val="95000"/>
                      <a:lumOff val="5000"/>
                    </a:schemeClr>
                  </a:solidFill>
                  <a:latin typeface="Cambria Math" panose="02040503050406030204" pitchFamily="18" charset="0"/>
                  <a:ea typeface="Microsoft JhengHei"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CN" sz="1200" b="1" i="1" smtClean="0">
                        <a:solidFill>
                          <a:schemeClr val="tx1">
                            <a:lumMod val="95000"/>
                            <a:lumOff val="5000"/>
                          </a:schemeClr>
                        </a:solidFill>
                        <a:latin typeface="Cambria Math" panose="02040503050406030204" pitchFamily="18" charset="0"/>
                        <a:ea typeface="Microsoft JhengHei" panose="020B0604030504040204" pitchFamily="34" charset="-120"/>
                      </a:rPr>
                      <m:t> </m:t>
                    </m:r>
                    <m:r>
                      <a:rPr lang="en-US" altLang="zh-CN" sz="1200" b="1" i="1" smtClean="0">
                        <a:solidFill>
                          <a:schemeClr val="tx1">
                            <a:lumMod val="95000"/>
                            <a:lumOff val="5000"/>
                          </a:schemeClr>
                        </a:solidFill>
                        <a:latin typeface="Cambria Math" panose="02040503050406030204" pitchFamily="18" charset="0"/>
                        <a:ea typeface="Microsoft JhengHei" panose="020B0604030504040204" pitchFamily="34" charset="-120"/>
                      </a:rPr>
                      <m:t>𝒈𝒊𝒏</m:t>
                    </m:r>
                    <m:sSub>
                      <m:sSubPr>
                        <m:ctrlPr>
                          <a:rPr lang="en-US" altLang="zh-CN" sz="1200" b="1" i="1" smtClean="0">
                            <a:solidFill>
                              <a:schemeClr val="tx1">
                                <a:lumMod val="95000"/>
                                <a:lumOff val="5000"/>
                              </a:schemeClr>
                            </a:solidFill>
                            <a:latin typeface="Cambria Math" panose="02040503050406030204" pitchFamily="18" charset="0"/>
                            <a:ea typeface="Microsoft JhengHei" panose="020B0604030504040204" pitchFamily="34" charset="-120"/>
                          </a:rPr>
                        </m:ctrlPr>
                      </m:sSubPr>
                      <m:e>
                        <m:r>
                          <a:rPr lang="en-US" altLang="zh-CN" sz="1200" b="1" i="1" smtClean="0">
                            <a:solidFill>
                              <a:schemeClr val="tx1">
                                <a:lumMod val="95000"/>
                                <a:lumOff val="5000"/>
                              </a:schemeClr>
                            </a:solidFill>
                            <a:latin typeface="Cambria Math" panose="02040503050406030204" pitchFamily="18" charset="0"/>
                            <a:ea typeface="Microsoft JhengHei" panose="020B0604030504040204" pitchFamily="34" charset="-120"/>
                          </a:rPr>
                          <m:t>𝒊</m:t>
                        </m:r>
                      </m:e>
                      <m:sub>
                        <m:r>
                          <a:rPr lang="en-US" altLang="zh-CN" sz="1200" b="1" i="1" smtClean="0">
                            <a:solidFill>
                              <a:schemeClr val="tx1">
                                <a:lumMod val="95000"/>
                                <a:lumOff val="5000"/>
                              </a:schemeClr>
                            </a:solidFill>
                            <a:latin typeface="Cambria Math" panose="02040503050406030204" pitchFamily="18" charset="0"/>
                            <a:ea typeface="Microsoft JhengHei" panose="020B0604030504040204" pitchFamily="34" charset="-120"/>
                          </a:rPr>
                          <m:t>𝑨</m:t>
                        </m:r>
                      </m:sub>
                    </m:sSub>
                    <m:d>
                      <m:dPr>
                        <m:ctrlPr>
                          <a:rPr lang="en-US" altLang="zh-CN" sz="1200" b="1" i="1" smtClean="0">
                            <a:solidFill>
                              <a:schemeClr val="tx1">
                                <a:lumMod val="95000"/>
                                <a:lumOff val="5000"/>
                              </a:schemeClr>
                            </a:solidFill>
                            <a:latin typeface="Cambria Math" panose="02040503050406030204" pitchFamily="18" charset="0"/>
                            <a:ea typeface="Microsoft JhengHei" panose="020B0604030504040204" pitchFamily="34" charset="-120"/>
                          </a:rPr>
                        </m:ctrlPr>
                      </m:dPr>
                      <m:e>
                        <m:r>
                          <a:rPr lang="en-US" altLang="zh-CN" sz="1200" b="1" i="1" smtClean="0">
                            <a:solidFill>
                              <a:schemeClr val="tx1">
                                <a:lumMod val="95000"/>
                                <a:lumOff val="5000"/>
                              </a:schemeClr>
                            </a:solidFill>
                            <a:latin typeface="Cambria Math" panose="02040503050406030204" pitchFamily="18" charset="0"/>
                            <a:ea typeface="Microsoft JhengHei" panose="020B0604030504040204" pitchFamily="34" charset="-120"/>
                          </a:rPr>
                          <m:t>𝑫</m:t>
                        </m:r>
                      </m:e>
                    </m:d>
                    <m:r>
                      <a:rPr lang="en-US" altLang="zh-CN" sz="1200" b="1" i="1" smtClean="0">
                        <a:solidFill>
                          <a:schemeClr val="tx1">
                            <a:lumMod val="95000"/>
                            <a:lumOff val="5000"/>
                          </a:schemeClr>
                        </a:solidFill>
                        <a:latin typeface="Cambria Math" panose="02040503050406030204" pitchFamily="18" charset="0"/>
                        <a:ea typeface="Microsoft JhengHei" panose="020B0604030504040204" pitchFamily="34" charset="-120"/>
                      </a:rPr>
                      <m:t>=</m:t>
                    </m:r>
                    <m:nary>
                      <m:naryPr>
                        <m:chr m:val="∑"/>
                        <m:ctrlPr>
                          <a:rPr lang="en-US" altLang="zh-CN" sz="1200" b="1" i="1" smtClean="0">
                            <a:solidFill>
                              <a:schemeClr val="tx1">
                                <a:lumMod val="95000"/>
                                <a:lumOff val="5000"/>
                              </a:schemeClr>
                            </a:solidFill>
                            <a:latin typeface="Cambria Math" panose="02040503050406030204" pitchFamily="18" charset="0"/>
                            <a:ea typeface="Microsoft JhengHei" panose="020B0604030504040204" pitchFamily="34" charset="-120"/>
                          </a:rPr>
                        </m:ctrlPr>
                      </m:naryPr>
                      <m:sub>
                        <m:r>
                          <m:rPr>
                            <m:brk m:alnAt="23"/>
                          </m:rPr>
                          <a:rPr lang="en-US" altLang="zh-CN" sz="1200" b="1" i="1" smtClean="0">
                            <a:solidFill>
                              <a:schemeClr val="tx1">
                                <a:lumMod val="95000"/>
                                <a:lumOff val="5000"/>
                              </a:schemeClr>
                            </a:solidFill>
                            <a:latin typeface="Cambria Math" panose="02040503050406030204" pitchFamily="18" charset="0"/>
                            <a:ea typeface="Microsoft JhengHei" panose="020B0604030504040204" pitchFamily="34" charset="-120"/>
                          </a:rPr>
                          <m:t>𝒊</m:t>
                        </m:r>
                        <m:r>
                          <a:rPr lang="en-US" altLang="zh-CN" sz="1200" b="1" i="1" smtClean="0">
                            <a:solidFill>
                              <a:schemeClr val="tx1">
                                <a:lumMod val="95000"/>
                                <a:lumOff val="5000"/>
                              </a:schemeClr>
                            </a:solidFill>
                            <a:latin typeface="Cambria Math" panose="02040503050406030204" pitchFamily="18" charset="0"/>
                            <a:ea typeface="Microsoft JhengHei" panose="020B0604030504040204" pitchFamily="34" charset="-120"/>
                          </a:rPr>
                          <m:t>=</m:t>
                        </m:r>
                        <m:r>
                          <a:rPr lang="en-US" altLang="zh-CN" sz="1200" b="1" i="1" smtClean="0">
                            <a:solidFill>
                              <a:schemeClr val="tx1">
                                <a:lumMod val="95000"/>
                                <a:lumOff val="5000"/>
                              </a:schemeClr>
                            </a:solidFill>
                            <a:latin typeface="Cambria Math" panose="02040503050406030204" pitchFamily="18" charset="0"/>
                            <a:ea typeface="Microsoft JhengHei" panose="020B0604030504040204" pitchFamily="34" charset="-120"/>
                          </a:rPr>
                          <m:t>𝟏</m:t>
                        </m:r>
                      </m:sub>
                      <m:sup>
                        <m:r>
                          <a:rPr lang="en-US" altLang="zh-CN" sz="1200" b="1" i="1" smtClean="0">
                            <a:solidFill>
                              <a:schemeClr val="tx1">
                                <a:lumMod val="95000"/>
                                <a:lumOff val="5000"/>
                              </a:schemeClr>
                            </a:solidFill>
                            <a:latin typeface="Cambria Math" panose="02040503050406030204" pitchFamily="18" charset="0"/>
                            <a:ea typeface="Microsoft JhengHei" panose="020B0604030504040204" pitchFamily="34" charset="-120"/>
                          </a:rPr>
                          <m:t>𝒏</m:t>
                        </m:r>
                      </m:sup>
                      <m:e>
                        <m:f>
                          <m:fPr>
                            <m:ctrlPr>
                              <a:rPr lang="en-US" altLang="zh-CN" sz="1200" b="1" i="1" smtClean="0">
                                <a:solidFill>
                                  <a:schemeClr val="tx1">
                                    <a:lumMod val="95000"/>
                                    <a:lumOff val="5000"/>
                                  </a:schemeClr>
                                </a:solidFill>
                                <a:latin typeface="Cambria Math" panose="02040503050406030204" pitchFamily="18" charset="0"/>
                                <a:ea typeface="Microsoft JhengHei" panose="020B0604030504040204" pitchFamily="34" charset="-120"/>
                              </a:rPr>
                            </m:ctrlPr>
                          </m:fPr>
                          <m:num>
                            <m:d>
                              <m:dPr>
                                <m:begChr m:val="|"/>
                                <m:endChr m:val="|"/>
                                <m:ctrlPr>
                                  <a:rPr lang="en-US" altLang="zh-CN" sz="1200" b="1" i="1" smtClean="0">
                                    <a:solidFill>
                                      <a:schemeClr val="tx1">
                                        <a:lumMod val="95000"/>
                                        <a:lumOff val="5000"/>
                                      </a:schemeClr>
                                    </a:solidFill>
                                    <a:latin typeface="Cambria Math" panose="02040503050406030204" pitchFamily="18" charset="0"/>
                                    <a:ea typeface="Microsoft JhengHei" panose="020B0604030504040204" pitchFamily="34" charset="-120"/>
                                  </a:rPr>
                                </m:ctrlPr>
                              </m:dPr>
                              <m:e>
                                <m:sSub>
                                  <m:sSubPr>
                                    <m:ctrlPr>
                                      <a:rPr lang="en-US" altLang="zh-CN" sz="1200" b="1" i="1" smtClean="0">
                                        <a:solidFill>
                                          <a:schemeClr val="tx1">
                                            <a:lumMod val="95000"/>
                                            <a:lumOff val="5000"/>
                                          </a:schemeClr>
                                        </a:solidFill>
                                        <a:latin typeface="Cambria Math" panose="02040503050406030204" pitchFamily="18" charset="0"/>
                                        <a:ea typeface="Microsoft JhengHei" panose="020B0604030504040204" pitchFamily="34" charset="-120"/>
                                      </a:rPr>
                                    </m:ctrlPr>
                                  </m:sSubPr>
                                  <m:e>
                                    <m:r>
                                      <a:rPr lang="en-US" altLang="zh-CN" sz="1200" b="1" i="1" smtClean="0">
                                        <a:solidFill>
                                          <a:schemeClr val="tx1">
                                            <a:lumMod val="95000"/>
                                            <a:lumOff val="5000"/>
                                          </a:schemeClr>
                                        </a:solidFill>
                                        <a:latin typeface="Cambria Math" panose="02040503050406030204" pitchFamily="18" charset="0"/>
                                        <a:ea typeface="Microsoft JhengHei" panose="020B0604030504040204" pitchFamily="34" charset="-120"/>
                                      </a:rPr>
                                      <m:t>𝑫</m:t>
                                    </m:r>
                                  </m:e>
                                  <m:sub>
                                    <m:r>
                                      <a:rPr lang="en-US" altLang="zh-CN" sz="1200" b="1" i="1" smtClean="0">
                                        <a:solidFill>
                                          <a:schemeClr val="tx1">
                                            <a:lumMod val="95000"/>
                                            <a:lumOff val="5000"/>
                                          </a:schemeClr>
                                        </a:solidFill>
                                        <a:latin typeface="Cambria Math" panose="02040503050406030204" pitchFamily="18" charset="0"/>
                                        <a:ea typeface="Microsoft JhengHei" panose="020B0604030504040204" pitchFamily="34" charset="-120"/>
                                      </a:rPr>
                                      <m:t>𝒊</m:t>
                                    </m:r>
                                  </m:sub>
                                </m:sSub>
                              </m:e>
                            </m:d>
                          </m:num>
                          <m:den>
                            <m:d>
                              <m:dPr>
                                <m:begChr m:val="|"/>
                                <m:endChr m:val="|"/>
                                <m:ctrlPr>
                                  <a:rPr lang="en-US" altLang="zh-CN" sz="1200" b="1" i="1" smtClean="0">
                                    <a:solidFill>
                                      <a:schemeClr val="tx1">
                                        <a:lumMod val="95000"/>
                                        <a:lumOff val="5000"/>
                                      </a:schemeClr>
                                    </a:solidFill>
                                    <a:latin typeface="Cambria Math" panose="02040503050406030204" pitchFamily="18" charset="0"/>
                                    <a:ea typeface="Microsoft JhengHei" panose="020B0604030504040204" pitchFamily="34" charset="-120"/>
                                  </a:rPr>
                                </m:ctrlPr>
                              </m:dPr>
                              <m:e>
                                <m:r>
                                  <a:rPr lang="en-US" altLang="zh-CN" sz="1200" b="1" i="1" smtClean="0">
                                    <a:solidFill>
                                      <a:schemeClr val="tx1">
                                        <a:lumMod val="95000"/>
                                        <a:lumOff val="5000"/>
                                      </a:schemeClr>
                                    </a:solidFill>
                                    <a:latin typeface="Cambria Math" panose="02040503050406030204" pitchFamily="18" charset="0"/>
                                    <a:ea typeface="Microsoft JhengHei" panose="020B0604030504040204" pitchFamily="34" charset="-120"/>
                                  </a:rPr>
                                  <m:t>𝑫</m:t>
                                </m:r>
                              </m:e>
                            </m:d>
                          </m:den>
                        </m:f>
                        <m:r>
                          <a:rPr lang="en-US" altLang="zh-CN" sz="1200" b="1" i="1" smtClean="0">
                            <a:solidFill>
                              <a:schemeClr val="tx1">
                                <a:lumMod val="95000"/>
                                <a:lumOff val="5000"/>
                              </a:schemeClr>
                            </a:solidFill>
                            <a:latin typeface="Cambria Math" panose="02040503050406030204" pitchFamily="18" charset="0"/>
                            <a:ea typeface="Microsoft JhengHei" panose="020B0604030504040204" pitchFamily="34" charset="-120"/>
                          </a:rPr>
                          <m:t>𝒈𝒊𝒏𝒊</m:t>
                        </m:r>
                        <m:d>
                          <m:dPr>
                            <m:ctrlPr>
                              <a:rPr lang="en-US" altLang="zh-CN" sz="1200" b="1" i="1" smtClean="0">
                                <a:solidFill>
                                  <a:schemeClr val="tx1">
                                    <a:lumMod val="95000"/>
                                    <a:lumOff val="5000"/>
                                  </a:schemeClr>
                                </a:solidFill>
                                <a:latin typeface="Cambria Math" panose="02040503050406030204" pitchFamily="18" charset="0"/>
                                <a:ea typeface="Microsoft JhengHei" panose="020B0604030504040204" pitchFamily="34" charset="-120"/>
                              </a:rPr>
                            </m:ctrlPr>
                          </m:dPr>
                          <m:e>
                            <m:sSub>
                              <m:sSubPr>
                                <m:ctrlPr>
                                  <a:rPr lang="en-US" altLang="zh-CN" sz="1200" b="1" i="1" smtClean="0">
                                    <a:solidFill>
                                      <a:schemeClr val="tx1">
                                        <a:lumMod val="95000"/>
                                        <a:lumOff val="5000"/>
                                      </a:schemeClr>
                                    </a:solidFill>
                                    <a:latin typeface="Cambria Math" panose="02040503050406030204" pitchFamily="18" charset="0"/>
                                    <a:ea typeface="Microsoft JhengHei" panose="020B0604030504040204" pitchFamily="34" charset="-120"/>
                                  </a:rPr>
                                </m:ctrlPr>
                              </m:sSubPr>
                              <m:e>
                                <m:r>
                                  <a:rPr lang="en-US" altLang="zh-CN" sz="1200" b="1" i="1" smtClean="0">
                                    <a:solidFill>
                                      <a:schemeClr val="tx1">
                                        <a:lumMod val="95000"/>
                                        <a:lumOff val="5000"/>
                                      </a:schemeClr>
                                    </a:solidFill>
                                    <a:latin typeface="Cambria Math" panose="02040503050406030204" pitchFamily="18" charset="0"/>
                                    <a:ea typeface="Microsoft JhengHei" panose="020B0604030504040204" pitchFamily="34" charset="-120"/>
                                  </a:rPr>
                                  <m:t>𝑫</m:t>
                                </m:r>
                              </m:e>
                              <m:sub>
                                <m:r>
                                  <a:rPr lang="en-US" altLang="zh-CN" sz="1200" b="1" i="1" smtClean="0">
                                    <a:solidFill>
                                      <a:schemeClr val="tx1">
                                        <a:lumMod val="95000"/>
                                        <a:lumOff val="5000"/>
                                      </a:schemeClr>
                                    </a:solidFill>
                                    <a:latin typeface="Cambria Math" panose="02040503050406030204" pitchFamily="18" charset="0"/>
                                    <a:ea typeface="Microsoft JhengHei" panose="020B0604030504040204" pitchFamily="34" charset="-120"/>
                                  </a:rPr>
                                  <m:t>𝒊</m:t>
                                </m:r>
                              </m:sub>
                            </m:sSub>
                          </m:e>
                        </m:d>
                      </m:e>
                    </m:nary>
                  </m:oMath>
                </a14:m>
                <a:r>
                  <a:rPr lang="en-US" altLang="zh-CN" sz="1200" b="1" dirty="0">
                    <a:solidFill>
                      <a:schemeClr val="tx1">
                        <a:lumMod val="95000"/>
                        <a:lumOff val="5000"/>
                      </a:schemeClr>
                    </a:solidFill>
                    <a:latin typeface="Times New Roman" panose="02020603050405020304" pitchFamily="18" charset="0"/>
                    <a:ea typeface="Microsoft JhengHei" panose="020B0604030504040204" pitchFamily="34" charset="-120"/>
                    <a:cs typeface="Times New Roman" panose="02020603050405020304" pitchFamily="18" charset="0"/>
                  </a:rPr>
                  <a:t>  where n is number of subset of Attribute A.  </a:t>
                </a:r>
                <a:r>
                  <a:rPr lang="zh-CN" altLang="en-US" sz="1200" b="1" dirty="0">
                    <a:solidFill>
                      <a:schemeClr val="tx1">
                        <a:lumMod val="95000"/>
                        <a:lumOff val="5000"/>
                      </a:schemeClr>
                    </a:solidFill>
                    <a:latin typeface="Times New Roman" panose="02020603050405020304" pitchFamily="18" charset="0"/>
                    <a:ea typeface="Microsoft JhengHei" panose="020B0604030504040204" pitchFamily="34" charset="-120"/>
                    <a:cs typeface="Times New Roman" panose="02020603050405020304" pitchFamily="18" charset="0"/>
                  </a:rPr>
                  <a:t>  </a:t>
                </a:r>
                <a:r>
                  <a:rPr lang="en-US" altLang="zh-CN" sz="1200" b="1" dirty="0">
                    <a:solidFill>
                      <a:schemeClr val="tx1">
                        <a:lumMod val="95000"/>
                        <a:lumOff val="5000"/>
                      </a:schemeClr>
                    </a:solidFill>
                    <a:latin typeface="Times New Roman" panose="02020603050405020304" pitchFamily="18" charset="0"/>
                    <a:ea typeface="Microsoft JhengHei" panose="020B0604030504040204" pitchFamily="34" charset="-120"/>
                    <a:cs typeface="Times New Roman" panose="02020603050405020304" pitchFamily="18" charset="0"/>
                  </a:rPr>
                  <a:t>Weight sum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solidFill>
                    <a:schemeClr val="tx1">
                      <a:lumMod val="95000"/>
                      <a:lumOff val="5000"/>
                    </a:schemeClr>
                  </a:solidFill>
                  <a:latin typeface="Times New Roman" panose="02020603050405020304" pitchFamily="18" charset="0"/>
                  <a:ea typeface="Microsoft JhengHei" panose="020B0604030504040204" pitchFamily="34"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solidFill>
                      <a:schemeClr val="tx1">
                        <a:lumMod val="95000"/>
                        <a:lumOff val="5000"/>
                      </a:schemeClr>
                    </a:solidFill>
                    <a:latin typeface="Times New Roman" panose="02020603050405020304" pitchFamily="18" charset="0"/>
                    <a:ea typeface="Microsoft JhengHei" panose="020B0604030504040204" pitchFamily="34" charset="-120"/>
                    <a:cs typeface="Times New Roman" panose="02020603050405020304" pitchFamily="18" charset="0"/>
                  </a:rPr>
                  <a:t>Pi label.</a:t>
                </a:r>
                <a:endParaRPr lang="zh-CN" altLang="en-US" sz="1200" b="1" dirty="0">
                  <a:solidFill>
                    <a:schemeClr val="tx1">
                      <a:lumMod val="95000"/>
                      <a:lumOff val="5000"/>
                    </a:schemeClr>
                  </a:solidFill>
                  <a:latin typeface="Times New Roman" panose="02020603050405020304" pitchFamily="18" charset="0"/>
                  <a:ea typeface="Microsoft JhengHei" panose="020B0604030504040204" pitchFamily="34" charset="-120"/>
                  <a:cs typeface="Times New Roman" panose="02020603050405020304" pitchFamily="18" charset="0"/>
                </a:endParaRPr>
              </a:p>
              <a:p>
                <a:endParaRPr lang="zh-CN" altLang="en-US" dirty="0"/>
              </a:p>
            </p:txBody>
          </p:sp>
        </mc:Choice>
        <mc:Fallback>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i="1" dirty="0">
                    <a:solidFill>
                      <a:schemeClr val="tx1">
                        <a:lumMod val="95000"/>
                        <a:lumOff val="5000"/>
                      </a:schemeClr>
                    </a:solidFill>
                    <a:latin typeface="Cambria Math" panose="02040503050406030204" pitchFamily="18" charset="0"/>
                    <a:ea typeface="Microsoft JhengHei" panose="020B0604030504040204" pitchFamily="34" charset="-120"/>
                  </a:rPr>
                  <a:t>When we build the tree, we should  rank the node in the tree, the attribute with the most classification ability should be split first. Here we list three useful and most common method to measure the classification ability. Gain ratio, information gain, </a:t>
                </a:r>
                <a:r>
                  <a:rPr lang="en-US" altLang="zh-CN" sz="1200" b="1" i="1" dirty="0" err="1">
                    <a:solidFill>
                      <a:schemeClr val="tx1">
                        <a:lumMod val="95000"/>
                        <a:lumOff val="5000"/>
                      </a:schemeClr>
                    </a:solidFill>
                    <a:latin typeface="Cambria Math" panose="02040503050406030204" pitchFamily="18" charset="0"/>
                    <a:ea typeface="Microsoft JhengHei" panose="020B0604030504040204" pitchFamily="34" charset="-120"/>
                  </a:rPr>
                  <a:t>gini</a:t>
                </a:r>
                <a:r>
                  <a:rPr lang="en-US" altLang="zh-CN" sz="1200" b="1" i="1" dirty="0">
                    <a:solidFill>
                      <a:schemeClr val="tx1">
                        <a:lumMod val="95000"/>
                        <a:lumOff val="5000"/>
                      </a:schemeClr>
                    </a:solidFill>
                    <a:latin typeface="Cambria Math" panose="02040503050406030204" pitchFamily="18" charset="0"/>
                    <a:ea typeface="Microsoft JhengHei" panose="020B0604030504040204" pitchFamily="34" charset="-120"/>
                  </a:rPr>
                  <a:t> index. Here we use the </a:t>
                </a:r>
                <a:r>
                  <a:rPr lang="en-US" altLang="zh-CN" sz="1200" b="1" i="1" dirty="0" err="1">
                    <a:solidFill>
                      <a:schemeClr val="tx1">
                        <a:lumMod val="95000"/>
                        <a:lumOff val="5000"/>
                      </a:schemeClr>
                    </a:solidFill>
                    <a:latin typeface="Cambria Math" panose="02040503050406030204" pitchFamily="18" charset="0"/>
                    <a:ea typeface="Microsoft JhengHei" panose="020B0604030504040204" pitchFamily="34" charset="-120"/>
                  </a:rPr>
                  <a:t>gini</a:t>
                </a:r>
                <a:r>
                  <a:rPr lang="en-US" altLang="zh-CN" sz="1200" b="1" i="1" dirty="0">
                    <a:solidFill>
                      <a:schemeClr val="tx1">
                        <a:lumMod val="95000"/>
                        <a:lumOff val="5000"/>
                      </a:schemeClr>
                    </a:solidFill>
                    <a:latin typeface="Cambria Math" panose="02040503050406030204" pitchFamily="18" charset="0"/>
                    <a:ea typeface="Microsoft JhengHei" panose="020B0604030504040204" pitchFamily="34" charset="-120"/>
                  </a:rPr>
                  <a:t> index to calculate. Here is the algorithm of </a:t>
                </a:r>
                <a:r>
                  <a:rPr lang="en-US" altLang="zh-CN" sz="1200" b="1" i="1" dirty="0" err="1">
                    <a:solidFill>
                      <a:schemeClr val="tx1">
                        <a:lumMod val="95000"/>
                        <a:lumOff val="5000"/>
                      </a:schemeClr>
                    </a:solidFill>
                    <a:latin typeface="Cambria Math" panose="02040503050406030204" pitchFamily="18" charset="0"/>
                    <a:ea typeface="Microsoft JhengHei" panose="020B0604030504040204" pitchFamily="34" charset="-120"/>
                  </a:rPr>
                  <a:t>tt</a:t>
                </a:r>
                <a:r>
                  <a:rPr lang="en-US" altLang="zh-CN" sz="1200" b="1" i="1">
                    <a:solidFill>
                      <a:schemeClr val="tx1">
                        <a:lumMod val="95000"/>
                        <a:lumOff val="5000"/>
                      </a:schemeClr>
                    </a:solidFill>
                    <a:latin typeface="Cambria Math" panose="02040503050406030204" pitchFamily="18" charset="0"/>
                    <a:ea typeface="Microsoft JhengHei" panose="020B0604030504040204" pitchFamily="34" charset="-120"/>
                  </a:rPr>
                  <a:t>.</a:t>
                </a:r>
                <a:endParaRPr lang="en-US" altLang="zh-CN" sz="1200" b="1" i="1" dirty="0">
                  <a:solidFill>
                    <a:schemeClr val="tx1">
                      <a:lumMod val="95000"/>
                      <a:lumOff val="5000"/>
                    </a:schemeClr>
                  </a:solidFill>
                  <a:latin typeface="Cambria Math" panose="02040503050406030204" pitchFamily="18" charset="0"/>
                  <a:ea typeface="Microsoft JhengHei"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i="0">
                    <a:solidFill>
                      <a:schemeClr val="tx1">
                        <a:lumMod val="95000"/>
                        <a:lumOff val="5000"/>
                      </a:schemeClr>
                    </a:solidFill>
                    <a:latin typeface="Cambria Math" panose="02040503050406030204" pitchFamily="18" charset="0"/>
                    <a:ea typeface="Microsoft JhengHei" panose="020B0604030504040204" pitchFamily="34" charset="-120"/>
                  </a:rPr>
                  <a:t> 𝒈𝒊𝒏𝒊_𝑨 (𝑫)=∑_(𝒊=𝟏)^𝒏▒〖|𝑫_𝒊 |/|𝑫|  𝒈𝒊𝒏𝒊(𝑫_𝒊 ) 〗</a:t>
                </a:r>
                <a:r>
                  <a:rPr lang="en-US" altLang="zh-CN" sz="1200" b="1" dirty="0">
                    <a:solidFill>
                      <a:schemeClr val="tx1">
                        <a:lumMod val="95000"/>
                        <a:lumOff val="5000"/>
                      </a:schemeClr>
                    </a:solidFill>
                    <a:latin typeface="Times New Roman" panose="02020603050405020304" pitchFamily="18" charset="0"/>
                    <a:ea typeface="Microsoft JhengHei" panose="020B0604030504040204" pitchFamily="34" charset="-120"/>
                    <a:cs typeface="Times New Roman" panose="02020603050405020304" pitchFamily="18" charset="0"/>
                  </a:rPr>
                  <a:t>  where n is number of subset of Attribute A.  </a:t>
                </a:r>
                <a:r>
                  <a:rPr lang="zh-CN" altLang="en-US" sz="1200" b="1" dirty="0">
                    <a:solidFill>
                      <a:schemeClr val="tx1">
                        <a:lumMod val="95000"/>
                        <a:lumOff val="5000"/>
                      </a:schemeClr>
                    </a:solidFill>
                    <a:latin typeface="Times New Roman" panose="02020603050405020304" pitchFamily="18" charset="0"/>
                    <a:ea typeface="Microsoft JhengHei" panose="020B0604030504040204" pitchFamily="34" charset="-120"/>
                    <a:cs typeface="Times New Roman" panose="02020603050405020304" pitchFamily="18" charset="0"/>
                  </a:rPr>
                  <a:t>  </a:t>
                </a:r>
                <a:r>
                  <a:rPr lang="en-US" altLang="zh-CN" sz="1200" b="1" dirty="0">
                    <a:solidFill>
                      <a:schemeClr val="tx1">
                        <a:lumMod val="95000"/>
                        <a:lumOff val="5000"/>
                      </a:schemeClr>
                    </a:solidFill>
                    <a:latin typeface="Times New Roman" panose="02020603050405020304" pitchFamily="18" charset="0"/>
                    <a:ea typeface="Microsoft JhengHei" panose="020B0604030504040204" pitchFamily="34" charset="-120"/>
                    <a:cs typeface="Times New Roman" panose="02020603050405020304" pitchFamily="18" charset="0"/>
                  </a:rPr>
                  <a:t>Weight sum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solidFill>
                    <a:schemeClr val="tx1">
                      <a:lumMod val="95000"/>
                      <a:lumOff val="5000"/>
                    </a:schemeClr>
                  </a:solidFill>
                  <a:latin typeface="Times New Roman" panose="02020603050405020304" pitchFamily="18" charset="0"/>
                  <a:ea typeface="Microsoft JhengHei" panose="020B0604030504040204" pitchFamily="34"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solidFill>
                      <a:schemeClr val="tx1">
                        <a:lumMod val="95000"/>
                        <a:lumOff val="5000"/>
                      </a:schemeClr>
                    </a:solidFill>
                    <a:latin typeface="Times New Roman" panose="02020603050405020304" pitchFamily="18" charset="0"/>
                    <a:ea typeface="Microsoft JhengHei" panose="020B0604030504040204" pitchFamily="34" charset="-120"/>
                    <a:cs typeface="Times New Roman" panose="02020603050405020304" pitchFamily="18" charset="0"/>
                  </a:rPr>
                  <a:t>Pi label.</a:t>
                </a:r>
                <a:endParaRPr lang="zh-CN" altLang="en-US" sz="1200" b="1" dirty="0">
                  <a:solidFill>
                    <a:schemeClr val="tx1">
                      <a:lumMod val="95000"/>
                      <a:lumOff val="5000"/>
                    </a:schemeClr>
                  </a:solidFill>
                  <a:latin typeface="Times New Roman" panose="02020603050405020304" pitchFamily="18" charset="0"/>
                  <a:ea typeface="Microsoft JhengHei" panose="020B0604030504040204" pitchFamily="34" charset="-120"/>
                  <a:cs typeface="Times New Roman" panose="02020603050405020304" pitchFamily="18" charset="0"/>
                </a:endParaRPr>
              </a:p>
              <a:p>
                <a:endParaRPr lang="zh-CN" altLang="en-US" dirty="0"/>
              </a:p>
            </p:txBody>
          </p:sp>
        </mc:Fallback>
      </mc:AlternateContent>
      <p:sp>
        <p:nvSpPr>
          <p:cNvPr id="4" name="灯片编号占位符 3"/>
          <p:cNvSpPr>
            <a:spLocks noGrp="1"/>
          </p:cNvSpPr>
          <p:nvPr>
            <p:ph type="sldNum" sz="quarter" idx="5"/>
          </p:nvPr>
        </p:nvSpPr>
        <p:spPr/>
        <p:txBody>
          <a:bodyPr/>
          <a:lstStyle/>
          <a:p>
            <a:fld id="{CB5313C6-3B55-4F4B-BE8A-247E69DC215A}" type="slidenum">
              <a:rPr lang="zh-CN" altLang="en-US" smtClean="0"/>
              <a:t>3</a:t>
            </a:fld>
            <a:endParaRPr lang="zh-CN" altLang="en-US"/>
          </a:p>
        </p:txBody>
      </p:sp>
    </p:spTree>
    <p:extLst>
      <p:ext uri="{BB962C8B-B14F-4D97-AF65-F5344CB8AC3E}">
        <p14:creationId xmlns:p14="http://schemas.microsoft.com/office/powerpoint/2010/main" val="76999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Here is the structure of the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randomforest</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Random forests are made of many decision trees, and there is no association between different decision trees. When we conduct classified tasks, new input samples enter, let each decision tree in the forest make judgment and classification, each decision tree, will get its own classification result, which is classified in the decision tree The most, then the random forest will treat this result as the final result.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CB5313C6-3B55-4F4B-BE8A-247E69DC215A}" type="slidenum">
              <a:rPr lang="zh-CN" altLang="en-US" smtClean="0"/>
              <a:t>4</a:t>
            </a:fld>
            <a:endParaRPr lang="zh-CN" altLang="en-US"/>
          </a:p>
        </p:txBody>
      </p:sp>
    </p:spTree>
    <p:extLst>
      <p:ext uri="{BB962C8B-B14F-4D97-AF65-F5344CB8AC3E}">
        <p14:creationId xmlns:p14="http://schemas.microsoft.com/office/powerpoint/2010/main" val="3196230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The first is the process of two random sampling, random forest to the input data to be sampled in rows and columns. For row sampling, the replacement is used. Assuming that the input samples are N, then the samples sampled are also N. The selected N samples are used to train a decision tree as the samples at the root node of the decision tree, while making the input samples of each tree are not all samples during training. </a:t>
            </a:r>
            <a:r>
              <a:rPr lang="en-US" altLang="zh-CN" dirty="0"/>
              <a:t>And I just want to explain why it need to sampling with replacement. the final classification of the random forest depends on the voting of multiple trees, which means we should seek the same part, the result that is most likely to represent the model. </a:t>
            </a:r>
            <a:endParaRPr lang="zh-CN" altLang="en-US" dirty="0"/>
          </a:p>
        </p:txBody>
      </p:sp>
      <p:sp>
        <p:nvSpPr>
          <p:cNvPr id="4" name="灯片编号占位符 3"/>
          <p:cNvSpPr>
            <a:spLocks noGrp="1"/>
          </p:cNvSpPr>
          <p:nvPr>
            <p:ph type="sldNum" sz="quarter" idx="5"/>
          </p:nvPr>
        </p:nvSpPr>
        <p:spPr/>
        <p:txBody>
          <a:bodyPr/>
          <a:lstStyle/>
          <a:p>
            <a:fld id="{CB5313C6-3B55-4F4B-BE8A-247E69DC215A}" type="slidenum">
              <a:rPr lang="zh-CN" altLang="en-US" smtClean="0"/>
              <a:t>5</a:t>
            </a:fld>
            <a:endParaRPr lang="zh-CN" altLang="en-US"/>
          </a:p>
        </p:txBody>
      </p:sp>
    </p:spTree>
    <p:extLst>
      <p:ext uri="{BB962C8B-B14F-4D97-AF65-F5344CB8AC3E}">
        <p14:creationId xmlns:p14="http://schemas.microsoft.com/office/powerpoint/2010/main" val="2132846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is our basic model code, we use the random Forest  library. From the result, we can see the information of the model and the confusion matrix, </a:t>
            </a:r>
            <a:r>
              <a:rPr lang="en-US" altLang="zh-CN" dirty="0" err="1"/>
              <a:t>oob</a:t>
            </a:r>
            <a:r>
              <a:rPr lang="en-US" altLang="zh-CN" dirty="0"/>
              <a:t> error.</a:t>
            </a:r>
            <a:endParaRPr lang="zh-CN" altLang="en-US" dirty="0"/>
          </a:p>
        </p:txBody>
      </p:sp>
      <p:sp>
        <p:nvSpPr>
          <p:cNvPr id="4" name="灯片编号占位符 3"/>
          <p:cNvSpPr>
            <a:spLocks noGrp="1"/>
          </p:cNvSpPr>
          <p:nvPr>
            <p:ph type="sldNum" sz="quarter" idx="5"/>
          </p:nvPr>
        </p:nvSpPr>
        <p:spPr/>
        <p:txBody>
          <a:bodyPr/>
          <a:lstStyle/>
          <a:p>
            <a:fld id="{CB5313C6-3B55-4F4B-BE8A-247E69DC215A}" type="slidenum">
              <a:rPr lang="zh-CN" altLang="en-US" smtClean="0"/>
              <a:t>6</a:t>
            </a:fld>
            <a:endParaRPr lang="zh-CN" altLang="en-US"/>
          </a:p>
        </p:txBody>
      </p:sp>
    </p:spTree>
    <p:extLst>
      <p:ext uri="{BB962C8B-B14F-4D97-AF65-F5344CB8AC3E}">
        <p14:creationId xmlns:p14="http://schemas.microsoft.com/office/powerpoint/2010/main" val="1023247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a:t>
            </a:r>
            <a:r>
              <a:rPr lang="zh-CN" altLang="en-US" dirty="0"/>
              <a:t> </a:t>
            </a:r>
            <a:r>
              <a:rPr lang="en-US" altLang="zh-CN" dirty="0"/>
              <a:t>order</a:t>
            </a:r>
            <a:r>
              <a:rPr lang="zh-CN" altLang="en-US" dirty="0"/>
              <a:t> </a:t>
            </a:r>
            <a:r>
              <a:rPr lang="en-US" altLang="zh-CN" dirty="0"/>
              <a:t>to</a:t>
            </a:r>
            <a:r>
              <a:rPr lang="zh-CN" altLang="en-US" dirty="0"/>
              <a:t> </a:t>
            </a:r>
            <a:r>
              <a:rPr lang="en-US" altLang="zh-CN" dirty="0"/>
              <a:t>improve</a:t>
            </a:r>
            <a:r>
              <a:rPr lang="zh-CN" altLang="en-US" dirty="0"/>
              <a:t> </a:t>
            </a:r>
            <a:r>
              <a:rPr lang="en-US" altLang="zh-CN" dirty="0"/>
              <a:t>the</a:t>
            </a:r>
            <a:r>
              <a:rPr lang="zh-CN" altLang="en-US" dirty="0"/>
              <a:t> </a:t>
            </a:r>
            <a:r>
              <a:rPr lang="en-US" altLang="zh-CN" dirty="0"/>
              <a:t>accuracy of the model, we can fine tune for it.</a:t>
            </a:r>
            <a:endParaRPr lang="zh-CN" altLang="en-US" dirty="0"/>
          </a:p>
        </p:txBody>
      </p:sp>
      <p:sp>
        <p:nvSpPr>
          <p:cNvPr id="4" name="灯片编号占位符 3"/>
          <p:cNvSpPr>
            <a:spLocks noGrp="1"/>
          </p:cNvSpPr>
          <p:nvPr>
            <p:ph type="sldNum" sz="quarter" idx="5"/>
          </p:nvPr>
        </p:nvSpPr>
        <p:spPr/>
        <p:txBody>
          <a:bodyPr/>
          <a:lstStyle/>
          <a:p>
            <a:fld id="{CB5313C6-3B55-4F4B-BE8A-247E69DC215A}" type="slidenum">
              <a:rPr lang="zh-CN" altLang="en-US" smtClean="0"/>
              <a:t>7</a:t>
            </a:fld>
            <a:endParaRPr lang="zh-CN" altLang="en-US"/>
          </a:p>
        </p:txBody>
      </p:sp>
    </p:spTree>
    <p:extLst>
      <p:ext uri="{BB962C8B-B14F-4D97-AF65-F5344CB8AC3E}">
        <p14:creationId xmlns:p14="http://schemas.microsoft.com/office/powerpoint/2010/main" val="1907764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Firstly, In order to choose the best number of branch points </a:t>
                </a:r>
                <a14:m>
                  <m:oMath xmlns:m="http://schemas.openxmlformats.org/officeDocument/2006/math">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𝑚𝑡𝑟𝑦</m:t>
                    </m:r>
                  </m:oMath>
                </a14:m>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we can use the grid search to find the best result which means that using a loop to traverse the number from 1 to the feature numbers, and base on the lowest </a:t>
                </a:r>
                <a14:m>
                  <m:oMath xmlns:m="http://schemas.openxmlformats.org/officeDocument/2006/math">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𝑜𝑜𝑏</m:t>
                    </m:r>
                  </m:oMath>
                </a14:m>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error to choose the amount. We can see if here</a:t>
                </a:r>
                <a:r>
                  <a:rPr lang="en-US" altLang="zh-CN" sz="1800" kern="100" baseline="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1800" kern="100" baseline="0" dirty="0" err="1">
                    <a:effectLst/>
                    <a:latin typeface="Times New Roman" panose="02020603050405020304" pitchFamily="18" charset="0"/>
                    <a:ea typeface="等线" panose="02010600030101010101" pitchFamily="2" charset="-122"/>
                    <a:cs typeface="Times New Roman" panose="02020603050405020304" pitchFamily="18" charset="0"/>
                  </a:rPr>
                  <a:t>mtry</a:t>
                </a:r>
                <a:r>
                  <a:rPr lang="en-US" altLang="zh-CN" sz="1800" kern="100" baseline="0" dirty="0">
                    <a:effectLst/>
                    <a:latin typeface="Times New Roman" panose="02020603050405020304" pitchFamily="18" charset="0"/>
                    <a:ea typeface="等线" panose="02010600030101010101" pitchFamily="2" charset="-122"/>
                    <a:cs typeface="Times New Roman" panose="02020603050405020304" pitchFamily="18" charset="0"/>
                  </a:rPr>
                  <a:t> =5 is the best amount of this parameter. And we will introduce the </a:t>
                </a:r>
                <a:r>
                  <a:rPr lang="en-US" altLang="zh-CN" sz="1800" kern="100" baseline="0" dirty="0" err="1">
                    <a:effectLst/>
                    <a:latin typeface="Times New Roman" panose="02020603050405020304" pitchFamily="18" charset="0"/>
                    <a:ea typeface="等线" panose="02010600030101010101" pitchFamily="2" charset="-122"/>
                    <a:cs typeface="Times New Roman" panose="02020603050405020304" pitchFamily="18" charset="0"/>
                  </a:rPr>
                  <a:t>oob</a:t>
                </a:r>
                <a:r>
                  <a:rPr lang="en-US" altLang="zh-CN" sz="1800" kern="100" baseline="0" dirty="0">
                    <a:effectLst/>
                    <a:latin typeface="Times New Roman" panose="02020603050405020304" pitchFamily="18" charset="0"/>
                    <a:ea typeface="等线" panose="02010600030101010101" pitchFamily="2" charset="-122"/>
                    <a:cs typeface="Times New Roman" panose="02020603050405020304" pitchFamily="18" charset="0"/>
                  </a:rPr>
                  <a:t> error later.</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mc:Choice>
        <mc:Fallback>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Firstly, In order to choose the best number of branch points </a:t>
                </a:r>
                <a:r>
                  <a:rPr lang="en-US" altLang="zh-CN" sz="1800" i="0" kern="100">
                    <a:effectLst/>
                    <a:latin typeface="Cambria Math" panose="02040503050406030204" pitchFamily="18" charset="0"/>
                    <a:ea typeface="等线" panose="02010600030101010101" pitchFamily="2" charset="-122"/>
                    <a:cs typeface="Times New Roman" panose="02020603050405020304" pitchFamily="18" charset="0"/>
                  </a:rPr>
                  <a:t>𝑚𝑡𝑟𝑦</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we can use the grid search to find the best result which means that using a loop to traverse the number from 1 to the feature numbers, and base on the lowest </a:t>
                </a:r>
                <a:r>
                  <a:rPr lang="en-US" altLang="zh-CN" sz="1800" i="0" kern="100">
                    <a:effectLst/>
                    <a:latin typeface="Cambria Math" panose="02040503050406030204" pitchFamily="18" charset="0"/>
                    <a:ea typeface="等线" panose="02010600030101010101" pitchFamily="2" charset="-122"/>
                    <a:cs typeface="Times New Roman" panose="02020603050405020304" pitchFamily="18" charset="0"/>
                  </a:rPr>
                  <a:t>𝑜𝑜𝑏</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error to choose the amount. We can see if here</a:t>
                </a:r>
                <a:r>
                  <a:rPr lang="en-US" altLang="zh-CN" sz="1800" kern="100" baseline="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1800" kern="100" baseline="0" dirty="0" err="1">
                    <a:effectLst/>
                    <a:latin typeface="Times New Roman" panose="02020603050405020304" pitchFamily="18" charset="0"/>
                    <a:ea typeface="等线" panose="02010600030101010101" pitchFamily="2" charset="-122"/>
                    <a:cs typeface="Times New Roman" panose="02020603050405020304" pitchFamily="18" charset="0"/>
                  </a:rPr>
                  <a:t>mtry</a:t>
                </a:r>
                <a:r>
                  <a:rPr lang="en-US" altLang="zh-CN" sz="1800" kern="100" baseline="0" dirty="0">
                    <a:effectLst/>
                    <a:latin typeface="Times New Roman" panose="02020603050405020304" pitchFamily="18" charset="0"/>
                    <a:ea typeface="等线" panose="02010600030101010101" pitchFamily="2" charset="-122"/>
                    <a:cs typeface="Times New Roman" panose="02020603050405020304" pitchFamily="18" charset="0"/>
                  </a:rPr>
                  <a:t> =5 is the best amount of this parameter. And we will introduce the </a:t>
                </a:r>
                <a:r>
                  <a:rPr lang="en-US" altLang="zh-CN" sz="1800" kern="100" baseline="0" dirty="0" err="1">
                    <a:effectLst/>
                    <a:latin typeface="Times New Roman" panose="02020603050405020304" pitchFamily="18" charset="0"/>
                    <a:ea typeface="等线" panose="02010600030101010101" pitchFamily="2" charset="-122"/>
                    <a:cs typeface="Times New Roman" panose="02020603050405020304" pitchFamily="18" charset="0"/>
                  </a:rPr>
                  <a:t>oob</a:t>
                </a:r>
                <a:r>
                  <a:rPr lang="en-US" altLang="zh-CN" sz="1800" kern="100" baseline="0" dirty="0">
                    <a:effectLst/>
                    <a:latin typeface="Times New Roman" panose="02020603050405020304" pitchFamily="18" charset="0"/>
                    <a:ea typeface="等线" panose="02010600030101010101" pitchFamily="2" charset="-122"/>
                    <a:cs typeface="Times New Roman" panose="02020603050405020304" pitchFamily="18" charset="0"/>
                  </a:rPr>
                  <a:t> error later.</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mc:Fallback>
      </mc:AlternateContent>
      <p:sp>
        <p:nvSpPr>
          <p:cNvPr id="4" name="灯片编号占位符 3"/>
          <p:cNvSpPr>
            <a:spLocks noGrp="1"/>
          </p:cNvSpPr>
          <p:nvPr>
            <p:ph type="sldNum" sz="quarter" idx="5"/>
          </p:nvPr>
        </p:nvSpPr>
        <p:spPr/>
        <p:txBody>
          <a:bodyPr/>
          <a:lstStyle/>
          <a:p>
            <a:fld id="{CB5313C6-3B55-4F4B-BE8A-247E69DC215A}" type="slidenum">
              <a:rPr lang="zh-CN" altLang="en-US" smtClean="0"/>
              <a:t>8</a:t>
            </a:fld>
            <a:endParaRPr lang="zh-CN" altLang="en-US"/>
          </a:p>
        </p:txBody>
      </p:sp>
    </p:spTree>
    <p:extLst>
      <p:ext uri="{BB962C8B-B14F-4D97-AF65-F5344CB8AC3E}">
        <p14:creationId xmlns:p14="http://schemas.microsoft.com/office/powerpoint/2010/main" val="42485941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The number of decision tree in the “forest”, we can just plot the model and it will show the three cases of convergency.  We can find the after a certain number of trees, the model almost stops converging, so we can just keep the default parameter settings.</a:t>
            </a:r>
            <a:endParaRPr lang="zh-CN" altLang="en-US" b="1" dirty="0"/>
          </a:p>
          <a:p>
            <a:endParaRPr lang="zh-CN" altLang="en-US" dirty="0"/>
          </a:p>
        </p:txBody>
      </p:sp>
      <p:sp>
        <p:nvSpPr>
          <p:cNvPr id="4" name="灯片编号占位符 3"/>
          <p:cNvSpPr>
            <a:spLocks noGrp="1"/>
          </p:cNvSpPr>
          <p:nvPr>
            <p:ph type="sldNum" sz="quarter" idx="5"/>
          </p:nvPr>
        </p:nvSpPr>
        <p:spPr/>
        <p:txBody>
          <a:bodyPr/>
          <a:lstStyle/>
          <a:p>
            <a:fld id="{CB5313C6-3B55-4F4B-BE8A-247E69DC215A}" type="slidenum">
              <a:rPr lang="zh-CN" altLang="en-US" smtClean="0"/>
              <a:t>9</a:t>
            </a:fld>
            <a:endParaRPr lang="zh-CN" altLang="en-US"/>
          </a:p>
        </p:txBody>
      </p:sp>
    </p:spTree>
    <p:extLst>
      <p:ext uri="{BB962C8B-B14F-4D97-AF65-F5344CB8AC3E}">
        <p14:creationId xmlns:p14="http://schemas.microsoft.com/office/powerpoint/2010/main" val="2524335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Times New Roman" panose="02020603050405020304" pitchFamily="18" charset="0"/>
                    <a:ea typeface="等线" panose="02010600030101010101" pitchFamily="2" charset="-122"/>
                    <a:cs typeface="Times New Roman" panose="02020603050405020304" pitchFamily="18" charset="0"/>
                  </a:rPr>
                  <a:t>We mentioned above that in constructing each tree, we used different random samples with replacement for the training set. Thus for each tree, about one</a:t>
                </a:r>
                <a:r>
                  <a:rPr lang="en-US" altLang="zh-CN" sz="1200" kern="100" baseline="0" dirty="0">
                    <a:effectLst/>
                    <a:latin typeface="Times New Roman" panose="02020603050405020304" pitchFamily="18" charset="0"/>
                    <a:ea typeface="等线" panose="02010600030101010101" pitchFamily="2" charset="-122"/>
                    <a:cs typeface="Times New Roman" panose="02020603050405020304" pitchFamily="18" charset="0"/>
                  </a:rPr>
                  <a:t> third </a:t>
                </a:r>
                <a:r>
                  <a:rPr lang="en-US" altLang="zh-CN" sz="1200" kern="100" dirty="0">
                    <a:effectLst/>
                    <a:latin typeface="Times New Roman" panose="02020603050405020304" pitchFamily="18" charset="0"/>
                    <a:ea typeface="等线" panose="02010600030101010101" pitchFamily="2" charset="-122"/>
                    <a:cs typeface="Times New Roman" panose="02020603050405020304" pitchFamily="18" charset="0"/>
                  </a:rPr>
                  <a:t>to </a:t>
                </a:r>
                <a:r>
                  <a:rPr lang="en-US" altLang="zh-CN" sz="1200" b="0" i="0" kern="100" dirty="0">
                    <a:effectLst/>
                    <a:latin typeface="+mj-lt"/>
                    <a:ea typeface="Cambria Math" panose="02040503050406030204" pitchFamily="18" charset="0"/>
                    <a:cs typeface="Times New Roman" panose="02020603050405020304" pitchFamily="18" charset="0"/>
                  </a:rPr>
                  <a:t>one forth</a:t>
                </a:r>
                <a:r>
                  <a:rPr lang="en-US" altLang="zh-CN" sz="1200" kern="100" dirty="0">
                    <a:effectLst/>
                    <a:latin typeface="Times New Roman" panose="02020603050405020304" pitchFamily="18" charset="0"/>
                    <a:ea typeface="等线" panose="02010600030101010101" pitchFamily="2" charset="-122"/>
                    <a:cs typeface="Times New Roman" panose="02020603050405020304" pitchFamily="18" charset="0"/>
                  </a:rPr>
                  <a:t> of the training instances did not participate in the generation of the tree, they are called the </a:t>
                </a:r>
                <a14:m>
                  <m:oMath xmlns:m="http://schemas.openxmlformats.org/officeDocument/2006/math">
                    <m:r>
                      <a:rPr lang="en-US" altLang="zh-CN" sz="1200" i="1" kern="100">
                        <a:effectLst/>
                        <a:latin typeface="Cambria Math" panose="02040503050406030204" pitchFamily="18" charset="0"/>
                        <a:ea typeface="等线" panose="02010600030101010101" pitchFamily="2" charset="-122"/>
                        <a:cs typeface="Times New Roman" panose="02020603050405020304" pitchFamily="18" charset="0"/>
                      </a:rPr>
                      <m:t>𝑜𝑜𝑏</m:t>
                    </m:r>
                  </m:oMath>
                </a14:m>
                <a:r>
                  <a:rPr lang="en-US" altLang="zh-CN" sz="1200" kern="100" dirty="0">
                    <a:effectLst/>
                    <a:latin typeface="Times New Roman" panose="02020603050405020304" pitchFamily="18" charset="0"/>
                    <a:ea typeface="等线" panose="02010600030101010101" pitchFamily="2" charset="-122"/>
                    <a:cs typeface="Times New Roman" panose="02020603050405020304" pitchFamily="18" charset="0"/>
                  </a:rPr>
                  <a:t> samples of the kth tree. Then use the rest of sample to test the model and we can get the rate of the error.</a:t>
                </a:r>
                <a:endParaRPr lang="zh-CN" altLang="zh-CN" sz="105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mc:Choice>
        <mc:Fallback>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Times New Roman" panose="02020603050405020304" pitchFamily="18" charset="0"/>
                    <a:ea typeface="等线" panose="02010600030101010101" pitchFamily="2" charset="-122"/>
                    <a:cs typeface="Times New Roman" panose="02020603050405020304" pitchFamily="18" charset="0"/>
                  </a:rPr>
                  <a:t>We mentioned above that in constructing each tree, we used different random samples with replacement for the training set. Thus for each tree, about one</a:t>
                </a:r>
                <a:r>
                  <a:rPr lang="en-US" altLang="zh-CN" sz="1200" kern="100" baseline="0" dirty="0">
                    <a:effectLst/>
                    <a:latin typeface="Times New Roman" panose="02020603050405020304" pitchFamily="18" charset="0"/>
                    <a:ea typeface="等线" panose="02010600030101010101" pitchFamily="2" charset="-122"/>
                    <a:cs typeface="Times New Roman" panose="02020603050405020304" pitchFamily="18" charset="0"/>
                  </a:rPr>
                  <a:t> third </a:t>
                </a:r>
                <a:r>
                  <a:rPr lang="en-US" altLang="zh-CN" sz="1200" kern="100" dirty="0">
                    <a:effectLst/>
                    <a:latin typeface="Times New Roman" panose="02020603050405020304" pitchFamily="18" charset="0"/>
                    <a:ea typeface="等线" panose="02010600030101010101" pitchFamily="2" charset="-122"/>
                    <a:cs typeface="Times New Roman" panose="02020603050405020304" pitchFamily="18" charset="0"/>
                  </a:rPr>
                  <a:t>to </a:t>
                </a:r>
                <a:r>
                  <a:rPr lang="en-US" altLang="zh-CN" sz="1200" b="0" i="0" kern="100" dirty="0">
                    <a:effectLst/>
                    <a:latin typeface="+mj-lt"/>
                    <a:ea typeface="Cambria Math" panose="02040503050406030204" pitchFamily="18" charset="0"/>
                    <a:cs typeface="Times New Roman" panose="02020603050405020304" pitchFamily="18" charset="0"/>
                  </a:rPr>
                  <a:t>one forth</a:t>
                </a:r>
                <a:r>
                  <a:rPr lang="en-US" altLang="zh-CN" sz="1200" kern="100" dirty="0">
                    <a:effectLst/>
                    <a:latin typeface="Times New Roman" panose="02020603050405020304" pitchFamily="18" charset="0"/>
                    <a:ea typeface="等线" panose="02010600030101010101" pitchFamily="2" charset="-122"/>
                    <a:cs typeface="Times New Roman" panose="02020603050405020304" pitchFamily="18" charset="0"/>
                  </a:rPr>
                  <a:t> of the training instances did not participate in the generation of the tree, they are called the </a:t>
                </a:r>
                <a:r>
                  <a:rPr lang="en-US" altLang="zh-CN" sz="1200" i="0" kern="100">
                    <a:effectLst/>
                    <a:latin typeface="Cambria Math" panose="02040503050406030204" pitchFamily="18" charset="0"/>
                    <a:ea typeface="等线" panose="02010600030101010101" pitchFamily="2" charset="-122"/>
                    <a:cs typeface="Times New Roman" panose="02020603050405020304" pitchFamily="18" charset="0"/>
                  </a:rPr>
                  <a:t>𝑜𝑜𝑏</a:t>
                </a:r>
                <a:r>
                  <a:rPr lang="en-US" altLang="zh-CN" sz="1200" kern="100" dirty="0">
                    <a:effectLst/>
                    <a:latin typeface="Times New Roman" panose="02020603050405020304" pitchFamily="18" charset="0"/>
                    <a:ea typeface="等线" panose="02010600030101010101" pitchFamily="2" charset="-122"/>
                    <a:cs typeface="Times New Roman" panose="02020603050405020304" pitchFamily="18" charset="0"/>
                  </a:rPr>
                  <a:t> samples of the kth tree. Then use the rest of sample to test the model and we can get the rate of the error.</a:t>
                </a:r>
                <a:endParaRPr lang="zh-CN" altLang="zh-CN" sz="105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mc:Fallback>
      </mc:AlternateContent>
      <p:sp>
        <p:nvSpPr>
          <p:cNvPr id="4" name="灯片编号占位符 3"/>
          <p:cNvSpPr>
            <a:spLocks noGrp="1"/>
          </p:cNvSpPr>
          <p:nvPr>
            <p:ph type="sldNum" sz="quarter" idx="5"/>
          </p:nvPr>
        </p:nvSpPr>
        <p:spPr/>
        <p:txBody>
          <a:bodyPr/>
          <a:lstStyle/>
          <a:p>
            <a:fld id="{CB5313C6-3B55-4F4B-BE8A-247E69DC215A}" type="slidenum">
              <a:rPr lang="zh-CN" altLang="en-US" smtClean="0"/>
              <a:t>10</a:t>
            </a:fld>
            <a:endParaRPr lang="zh-CN" altLang="en-US"/>
          </a:p>
        </p:txBody>
      </p:sp>
    </p:spTree>
    <p:extLst>
      <p:ext uri="{BB962C8B-B14F-4D97-AF65-F5344CB8AC3E}">
        <p14:creationId xmlns:p14="http://schemas.microsoft.com/office/powerpoint/2010/main" val="2435100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BFE9B0-C61B-4446-AAC2-F4C5D4A6DD5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AA991CA-D34E-43A0-AC8A-A2E064B053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1C469FC-41A2-42FC-A5A2-C19B824FF784}"/>
              </a:ext>
            </a:extLst>
          </p:cNvPr>
          <p:cNvSpPr>
            <a:spLocks noGrp="1"/>
          </p:cNvSpPr>
          <p:nvPr>
            <p:ph type="dt" sz="half" idx="10"/>
          </p:nvPr>
        </p:nvSpPr>
        <p:spPr/>
        <p:txBody>
          <a:bodyPr/>
          <a:lstStyle/>
          <a:p>
            <a:fld id="{F3BBF097-81E3-4145-95BF-AC9E9EDECCBD}" type="datetimeFigureOut">
              <a:rPr lang="zh-CN" altLang="en-US" smtClean="0"/>
              <a:t>2022/5/2</a:t>
            </a:fld>
            <a:endParaRPr lang="zh-CN" altLang="en-US"/>
          </a:p>
        </p:txBody>
      </p:sp>
      <p:sp>
        <p:nvSpPr>
          <p:cNvPr id="5" name="页脚占位符 4">
            <a:extLst>
              <a:ext uri="{FF2B5EF4-FFF2-40B4-BE49-F238E27FC236}">
                <a16:creationId xmlns:a16="http://schemas.microsoft.com/office/drawing/2014/main" id="{C86D8709-AEBE-4CBC-BA5D-3F1594291C9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07FED30-ED21-4F2B-AA8F-8173D9A0376F}"/>
              </a:ext>
            </a:extLst>
          </p:cNvPr>
          <p:cNvSpPr>
            <a:spLocks noGrp="1"/>
          </p:cNvSpPr>
          <p:nvPr>
            <p:ph type="sldNum" sz="quarter" idx="12"/>
          </p:nvPr>
        </p:nvSpPr>
        <p:spPr/>
        <p:txBody>
          <a:bodyPr/>
          <a:lstStyle/>
          <a:p>
            <a:fld id="{BD184D82-E355-4761-B39E-0755ECF0E613}" type="slidenum">
              <a:rPr lang="zh-CN" altLang="en-US" smtClean="0"/>
              <a:t>‹#›</a:t>
            </a:fld>
            <a:endParaRPr lang="zh-CN" altLang="en-US"/>
          </a:p>
        </p:txBody>
      </p:sp>
    </p:spTree>
    <p:extLst>
      <p:ext uri="{BB962C8B-B14F-4D97-AF65-F5344CB8AC3E}">
        <p14:creationId xmlns:p14="http://schemas.microsoft.com/office/powerpoint/2010/main" val="938029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D5D5B3-A053-4414-9B09-4B6E580822A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C02940E-1EC3-4E7C-B8F1-4B6DA5BCC64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3B50A8F-F5BB-4EA4-B967-9B1B12B7FC08}"/>
              </a:ext>
            </a:extLst>
          </p:cNvPr>
          <p:cNvSpPr>
            <a:spLocks noGrp="1"/>
          </p:cNvSpPr>
          <p:nvPr>
            <p:ph type="dt" sz="half" idx="10"/>
          </p:nvPr>
        </p:nvSpPr>
        <p:spPr/>
        <p:txBody>
          <a:bodyPr/>
          <a:lstStyle/>
          <a:p>
            <a:fld id="{F3BBF097-81E3-4145-95BF-AC9E9EDECCBD}" type="datetimeFigureOut">
              <a:rPr lang="zh-CN" altLang="en-US" smtClean="0"/>
              <a:t>2022/5/2</a:t>
            </a:fld>
            <a:endParaRPr lang="zh-CN" altLang="en-US"/>
          </a:p>
        </p:txBody>
      </p:sp>
      <p:sp>
        <p:nvSpPr>
          <p:cNvPr id="5" name="页脚占位符 4">
            <a:extLst>
              <a:ext uri="{FF2B5EF4-FFF2-40B4-BE49-F238E27FC236}">
                <a16:creationId xmlns:a16="http://schemas.microsoft.com/office/drawing/2014/main" id="{7F7CD520-9632-484D-A836-96B65528C4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8B1C4E4-C454-426F-9396-2655D35A7627}"/>
              </a:ext>
            </a:extLst>
          </p:cNvPr>
          <p:cNvSpPr>
            <a:spLocks noGrp="1"/>
          </p:cNvSpPr>
          <p:nvPr>
            <p:ph type="sldNum" sz="quarter" idx="12"/>
          </p:nvPr>
        </p:nvSpPr>
        <p:spPr/>
        <p:txBody>
          <a:bodyPr/>
          <a:lstStyle/>
          <a:p>
            <a:fld id="{BD184D82-E355-4761-B39E-0755ECF0E613}" type="slidenum">
              <a:rPr lang="zh-CN" altLang="en-US" smtClean="0"/>
              <a:t>‹#›</a:t>
            </a:fld>
            <a:endParaRPr lang="zh-CN" altLang="en-US"/>
          </a:p>
        </p:txBody>
      </p:sp>
    </p:spTree>
    <p:extLst>
      <p:ext uri="{BB962C8B-B14F-4D97-AF65-F5344CB8AC3E}">
        <p14:creationId xmlns:p14="http://schemas.microsoft.com/office/powerpoint/2010/main" val="2620571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C3964F9-F4A6-44F1-A5E4-18A2F38B9D6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C44EE97-E42A-47F8-BBA9-E82140BC8F2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66D4E79-77BC-4162-961F-7F2193611D09}"/>
              </a:ext>
            </a:extLst>
          </p:cNvPr>
          <p:cNvSpPr>
            <a:spLocks noGrp="1"/>
          </p:cNvSpPr>
          <p:nvPr>
            <p:ph type="dt" sz="half" idx="10"/>
          </p:nvPr>
        </p:nvSpPr>
        <p:spPr/>
        <p:txBody>
          <a:bodyPr/>
          <a:lstStyle/>
          <a:p>
            <a:fld id="{F3BBF097-81E3-4145-95BF-AC9E9EDECCBD}" type="datetimeFigureOut">
              <a:rPr lang="zh-CN" altLang="en-US" smtClean="0"/>
              <a:t>2022/5/2</a:t>
            </a:fld>
            <a:endParaRPr lang="zh-CN" altLang="en-US"/>
          </a:p>
        </p:txBody>
      </p:sp>
      <p:sp>
        <p:nvSpPr>
          <p:cNvPr id="5" name="页脚占位符 4">
            <a:extLst>
              <a:ext uri="{FF2B5EF4-FFF2-40B4-BE49-F238E27FC236}">
                <a16:creationId xmlns:a16="http://schemas.microsoft.com/office/drawing/2014/main" id="{3E610D08-CED4-4736-8F86-A7AC084C13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DE3830A-C290-439E-BC83-5312DAE64080}"/>
              </a:ext>
            </a:extLst>
          </p:cNvPr>
          <p:cNvSpPr>
            <a:spLocks noGrp="1"/>
          </p:cNvSpPr>
          <p:nvPr>
            <p:ph type="sldNum" sz="quarter" idx="12"/>
          </p:nvPr>
        </p:nvSpPr>
        <p:spPr/>
        <p:txBody>
          <a:bodyPr/>
          <a:lstStyle/>
          <a:p>
            <a:fld id="{BD184D82-E355-4761-B39E-0755ECF0E613}" type="slidenum">
              <a:rPr lang="zh-CN" altLang="en-US" smtClean="0"/>
              <a:t>‹#›</a:t>
            </a:fld>
            <a:endParaRPr lang="zh-CN" altLang="en-US"/>
          </a:p>
        </p:txBody>
      </p:sp>
    </p:spTree>
    <p:extLst>
      <p:ext uri="{BB962C8B-B14F-4D97-AF65-F5344CB8AC3E}">
        <p14:creationId xmlns:p14="http://schemas.microsoft.com/office/powerpoint/2010/main" val="2060080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2195C3-9A5A-443D-ADEF-48537692DF9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FC2099E-77E2-4E69-9973-05CC2F80CE1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72234AE-A2FE-49C8-B770-0F57A4AF55AD}"/>
              </a:ext>
            </a:extLst>
          </p:cNvPr>
          <p:cNvSpPr>
            <a:spLocks noGrp="1"/>
          </p:cNvSpPr>
          <p:nvPr>
            <p:ph type="dt" sz="half" idx="10"/>
          </p:nvPr>
        </p:nvSpPr>
        <p:spPr/>
        <p:txBody>
          <a:bodyPr/>
          <a:lstStyle/>
          <a:p>
            <a:fld id="{F3BBF097-81E3-4145-95BF-AC9E9EDECCBD}" type="datetimeFigureOut">
              <a:rPr lang="zh-CN" altLang="en-US" smtClean="0"/>
              <a:t>2022/5/2</a:t>
            </a:fld>
            <a:endParaRPr lang="zh-CN" altLang="en-US"/>
          </a:p>
        </p:txBody>
      </p:sp>
      <p:sp>
        <p:nvSpPr>
          <p:cNvPr id="5" name="页脚占位符 4">
            <a:extLst>
              <a:ext uri="{FF2B5EF4-FFF2-40B4-BE49-F238E27FC236}">
                <a16:creationId xmlns:a16="http://schemas.microsoft.com/office/drawing/2014/main" id="{693C6750-77A3-41FE-81F2-6A59CF63F79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08806C-B68B-4BFB-B660-EC721CAD74AC}"/>
              </a:ext>
            </a:extLst>
          </p:cNvPr>
          <p:cNvSpPr>
            <a:spLocks noGrp="1"/>
          </p:cNvSpPr>
          <p:nvPr>
            <p:ph type="sldNum" sz="quarter" idx="12"/>
          </p:nvPr>
        </p:nvSpPr>
        <p:spPr/>
        <p:txBody>
          <a:bodyPr/>
          <a:lstStyle/>
          <a:p>
            <a:fld id="{BD184D82-E355-4761-B39E-0755ECF0E613}" type="slidenum">
              <a:rPr lang="zh-CN" altLang="en-US" smtClean="0"/>
              <a:t>‹#›</a:t>
            </a:fld>
            <a:endParaRPr lang="zh-CN" altLang="en-US"/>
          </a:p>
        </p:txBody>
      </p:sp>
    </p:spTree>
    <p:extLst>
      <p:ext uri="{BB962C8B-B14F-4D97-AF65-F5344CB8AC3E}">
        <p14:creationId xmlns:p14="http://schemas.microsoft.com/office/powerpoint/2010/main" val="2358332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71C4A2-8ACF-4482-9009-907647227E2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D21742F-A8E2-4EBB-9E11-103F2D8191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A3113CF-EED5-4525-B2C8-EC7C2F86DC3E}"/>
              </a:ext>
            </a:extLst>
          </p:cNvPr>
          <p:cNvSpPr>
            <a:spLocks noGrp="1"/>
          </p:cNvSpPr>
          <p:nvPr>
            <p:ph type="dt" sz="half" idx="10"/>
          </p:nvPr>
        </p:nvSpPr>
        <p:spPr/>
        <p:txBody>
          <a:bodyPr/>
          <a:lstStyle/>
          <a:p>
            <a:fld id="{F3BBF097-81E3-4145-95BF-AC9E9EDECCBD}" type="datetimeFigureOut">
              <a:rPr lang="zh-CN" altLang="en-US" smtClean="0"/>
              <a:t>2022/5/2</a:t>
            </a:fld>
            <a:endParaRPr lang="zh-CN" altLang="en-US"/>
          </a:p>
        </p:txBody>
      </p:sp>
      <p:sp>
        <p:nvSpPr>
          <p:cNvPr id="5" name="页脚占位符 4">
            <a:extLst>
              <a:ext uri="{FF2B5EF4-FFF2-40B4-BE49-F238E27FC236}">
                <a16:creationId xmlns:a16="http://schemas.microsoft.com/office/drawing/2014/main" id="{90475C00-A4B8-4055-A648-0B978DCFF4D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136A84A-7500-4192-8B94-7410CB8493CC}"/>
              </a:ext>
            </a:extLst>
          </p:cNvPr>
          <p:cNvSpPr>
            <a:spLocks noGrp="1"/>
          </p:cNvSpPr>
          <p:nvPr>
            <p:ph type="sldNum" sz="quarter" idx="12"/>
          </p:nvPr>
        </p:nvSpPr>
        <p:spPr/>
        <p:txBody>
          <a:bodyPr/>
          <a:lstStyle/>
          <a:p>
            <a:fld id="{BD184D82-E355-4761-B39E-0755ECF0E613}" type="slidenum">
              <a:rPr lang="zh-CN" altLang="en-US" smtClean="0"/>
              <a:t>‹#›</a:t>
            </a:fld>
            <a:endParaRPr lang="zh-CN" altLang="en-US"/>
          </a:p>
        </p:txBody>
      </p:sp>
    </p:spTree>
    <p:extLst>
      <p:ext uri="{BB962C8B-B14F-4D97-AF65-F5344CB8AC3E}">
        <p14:creationId xmlns:p14="http://schemas.microsoft.com/office/powerpoint/2010/main" val="558163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D63EFF-72F3-4642-8B73-8BD30E58953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6C533EA-9D5E-4004-A67D-46E764A1BA7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7C8EF72-1F62-4CD0-BD8E-3AA22BDB654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E63E5C2-3F42-4B14-A198-5689AF648B36}"/>
              </a:ext>
            </a:extLst>
          </p:cNvPr>
          <p:cNvSpPr>
            <a:spLocks noGrp="1"/>
          </p:cNvSpPr>
          <p:nvPr>
            <p:ph type="dt" sz="half" idx="10"/>
          </p:nvPr>
        </p:nvSpPr>
        <p:spPr/>
        <p:txBody>
          <a:bodyPr/>
          <a:lstStyle/>
          <a:p>
            <a:fld id="{F3BBF097-81E3-4145-95BF-AC9E9EDECCBD}" type="datetimeFigureOut">
              <a:rPr lang="zh-CN" altLang="en-US" smtClean="0"/>
              <a:t>2022/5/2</a:t>
            </a:fld>
            <a:endParaRPr lang="zh-CN" altLang="en-US"/>
          </a:p>
        </p:txBody>
      </p:sp>
      <p:sp>
        <p:nvSpPr>
          <p:cNvPr id="6" name="页脚占位符 5">
            <a:extLst>
              <a:ext uri="{FF2B5EF4-FFF2-40B4-BE49-F238E27FC236}">
                <a16:creationId xmlns:a16="http://schemas.microsoft.com/office/drawing/2014/main" id="{295A9A8A-2C37-4E94-8173-D71E55D7411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40AF7AD-9987-480D-B825-0363A1D41C37}"/>
              </a:ext>
            </a:extLst>
          </p:cNvPr>
          <p:cNvSpPr>
            <a:spLocks noGrp="1"/>
          </p:cNvSpPr>
          <p:nvPr>
            <p:ph type="sldNum" sz="quarter" idx="12"/>
          </p:nvPr>
        </p:nvSpPr>
        <p:spPr/>
        <p:txBody>
          <a:bodyPr/>
          <a:lstStyle/>
          <a:p>
            <a:fld id="{BD184D82-E355-4761-B39E-0755ECF0E613}" type="slidenum">
              <a:rPr lang="zh-CN" altLang="en-US" smtClean="0"/>
              <a:t>‹#›</a:t>
            </a:fld>
            <a:endParaRPr lang="zh-CN" altLang="en-US"/>
          </a:p>
        </p:txBody>
      </p:sp>
    </p:spTree>
    <p:extLst>
      <p:ext uri="{BB962C8B-B14F-4D97-AF65-F5344CB8AC3E}">
        <p14:creationId xmlns:p14="http://schemas.microsoft.com/office/powerpoint/2010/main" val="930542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468F9D-F6DD-4D68-B333-5EE1C2CC204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A3019EB-1378-406C-ACCB-A3B0E401C3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B6B9AFF-3C2C-422F-8360-05646ECE6F9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7DC31F4-2ECE-4823-A052-2A68B4F68C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F17FA5E-419F-4160-B7B7-F4AEA71ABAF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7341D1E-6BDC-4C77-B888-54FDE1593FB7}"/>
              </a:ext>
            </a:extLst>
          </p:cNvPr>
          <p:cNvSpPr>
            <a:spLocks noGrp="1"/>
          </p:cNvSpPr>
          <p:nvPr>
            <p:ph type="dt" sz="half" idx="10"/>
          </p:nvPr>
        </p:nvSpPr>
        <p:spPr/>
        <p:txBody>
          <a:bodyPr/>
          <a:lstStyle/>
          <a:p>
            <a:fld id="{F3BBF097-81E3-4145-95BF-AC9E9EDECCBD}" type="datetimeFigureOut">
              <a:rPr lang="zh-CN" altLang="en-US" smtClean="0"/>
              <a:t>2022/5/2</a:t>
            </a:fld>
            <a:endParaRPr lang="zh-CN" altLang="en-US"/>
          </a:p>
        </p:txBody>
      </p:sp>
      <p:sp>
        <p:nvSpPr>
          <p:cNvPr id="8" name="页脚占位符 7">
            <a:extLst>
              <a:ext uri="{FF2B5EF4-FFF2-40B4-BE49-F238E27FC236}">
                <a16:creationId xmlns:a16="http://schemas.microsoft.com/office/drawing/2014/main" id="{F8B8E260-64B8-422F-9506-1BA5A3F45DC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6E59CD4-7B6F-4022-BA83-7F48357AAD60}"/>
              </a:ext>
            </a:extLst>
          </p:cNvPr>
          <p:cNvSpPr>
            <a:spLocks noGrp="1"/>
          </p:cNvSpPr>
          <p:nvPr>
            <p:ph type="sldNum" sz="quarter" idx="12"/>
          </p:nvPr>
        </p:nvSpPr>
        <p:spPr/>
        <p:txBody>
          <a:bodyPr/>
          <a:lstStyle/>
          <a:p>
            <a:fld id="{BD184D82-E355-4761-B39E-0755ECF0E613}" type="slidenum">
              <a:rPr lang="zh-CN" altLang="en-US" smtClean="0"/>
              <a:t>‹#›</a:t>
            </a:fld>
            <a:endParaRPr lang="zh-CN" altLang="en-US"/>
          </a:p>
        </p:txBody>
      </p:sp>
    </p:spTree>
    <p:extLst>
      <p:ext uri="{BB962C8B-B14F-4D97-AF65-F5344CB8AC3E}">
        <p14:creationId xmlns:p14="http://schemas.microsoft.com/office/powerpoint/2010/main" val="2564032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21EE1D-9C80-4EDA-A34A-4D8C88828B3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C5E1BA4-C9CA-45D5-B923-FCC0AE989F9F}"/>
              </a:ext>
            </a:extLst>
          </p:cNvPr>
          <p:cNvSpPr>
            <a:spLocks noGrp="1"/>
          </p:cNvSpPr>
          <p:nvPr>
            <p:ph type="dt" sz="half" idx="10"/>
          </p:nvPr>
        </p:nvSpPr>
        <p:spPr/>
        <p:txBody>
          <a:bodyPr/>
          <a:lstStyle/>
          <a:p>
            <a:fld id="{F3BBF097-81E3-4145-95BF-AC9E9EDECCBD}" type="datetimeFigureOut">
              <a:rPr lang="zh-CN" altLang="en-US" smtClean="0"/>
              <a:t>2022/5/2</a:t>
            </a:fld>
            <a:endParaRPr lang="zh-CN" altLang="en-US"/>
          </a:p>
        </p:txBody>
      </p:sp>
      <p:sp>
        <p:nvSpPr>
          <p:cNvPr id="4" name="页脚占位符 3">
            <a:extLst>
              <a:ext uri="{FF2B5EF4-FFF2-40B4-BE49-F238E27FC236}">
                <a16:creationId xmlns:a16="http://schemas.microsoft.com/office/drawing/2014/main" id="{F20D376C-E2F8-4FCE-A017-9DEC6CF1782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6EB87BF-2A7E-428D-A6A4-67491D1F72F3}"/>
              </a:ext>
            </a:extLst>
          </p:cNvPr>
          <p:cNvSpPr>
            <a:spLocks noGrp="1"/>
          </p:cNvSpPr>
          <p:nvPr>
            <p:ph type="sldNum" sz="quarter" idx="12"/>
          </p:nvPr>
        </p:nvSpPr>
        <p:spPr/>
        <p:txBody>
          <a:bodyPr/>
          <a:lstStyle/>
          <a:p>
            <a:fld id="{BD184D82-E355-4761-B39E-0755ECF0E613}" type="slidenum">
              <a:rPr lang="zh-CN" altLang="en-US" smtClean="0"/>
              <a:t>‹#›</a:t>
            </a:fld>
            <a:endParaRPr lang="zh-CN" altLang="en-US"/>
          </a:p>
        </p:txBody>
      </p:sp>
    </p:spTree>
    <p:extLst>
      <p:ext uri="{BB962C8B-B14F-4D97-AF65-F5344CB8AC3E}">
        <p14:creationId xmlns:p14="http://schemas.microsoft.com/office/powerpoint/2010/main" val="3997641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0BD02A9-BBF2-4725-B11E-EE2B93E12310}"/>
              </a:ext>
            </a:extLst>
          </p:cNvPr>
          <p:cNvSpPr>
            <a:spLocks noGrp="1"/>
          </p:cNvSpPr>
          <p:nvPr>
            <p:ph type="dt" sz="half" idx="10"/>
          </p:nvPr>
        </p:nvSpPr>
        <p:spPr/>
        <p:txBody>
          <a:bodyPr/>
          <a:lstStyle/>
          <a:p>
            <a:fld id="{F3BBF097-81E3-4145-95BF-AC9E9EDECCBD}" type="datetimeFigureOut">
              <a:rPr lang="zh-CN" altLang="en-US" smtClean="0"/>
              <a:t>2022/5/2</a:t>
            </a:fld>
            <a:endParaRPr lang="zh-CN" altLang="en-US"/>
          </a:p>
        </p:txBody>
      </p:sp>
      <p:sp>
        <p:nvSpPr>
          <p:cNvPr id="3" name="页脚占位符 2">
            <a:extLst>
              <a:ext uri="{FF2B5EF4-FFF2-40B4-BE49-F238E27FC236}">
                <a16:creationId xmlns:a16="http://schemas.microsoft.com/office/drawing/2014/main" id="{4C21A2F0-FC47-4F43-AF92-DB44A48FC5A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9ABAB12-9C70-4F07-9A37-EF072FFBC975}"/>
              </a:ext>
            </a:extLst>
          </p:cNvPr>
          <p:cNvSpPr>
            <a:spLocks noGrp="1"/>
          </p:cNvSpPr>
          <p:nvPr>
            <p:ph type="sldNum" sz="quarter" idx="12"/>
          </p:nvPr>
        </p:nvSpPr>
        <p:spPr/>
        <p:txBody>
          <a:bodyPr/>
          <a:lstStyle/>
          <a:p>
            <a:fld id="{BD184D82-E355-4761-B39E-0755ECF0E613}" type="slidenum">
              <a:rPr lang="zh-CN" altLang="en-US" smtClean="0"/>
              <a:t>‹#›</a:t>
            </a:fld>
            <a:endParaRPr lang="zh-CN" altLang="en-US"/>
          </a:p>
        </p:txBody>
      </p:sp>
    </p:spTree>
    <p:extLst>
      <p:ext uri="{BB962C8B-B14F-4D97-AF65-F5344CB8AC3E}">
        <p14:creationId xmlns:p14="http://schemas.microsoft.com/office/powerpoint/2010/main" val="1743587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E6A3EF-9966-41C9-B542-D407BB11133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C98FA11-040F-47BD-89F1-9257DF18BF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A79D17A-6985-42FE-BC81-631D2748C1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D1F28E0-A61F-4859-9E74-A76ED2C5CF97}"/>
              </a:ext>
            </a:extLst>
          </p:cNvPr>
          <p:cNvSpPr>
            <a:spLocks noGrp="1"/>
          </p:cNvSpPr>
          <p:nvPr>
            <p:ph type="dt" sz="half" idx="10"/>
          </p:nvPr>
        </p:nvSpPr>
        <p:spPr/>
        <p:txBody>
          <a:bodyPr/>
          <a:lstStyle/>
          <a:p>
            <a:fld id="{F3BBF097-81E3-4145-95BF-AC9E9EDECCBD}" type="datetimeFigureOut">
              <a:rPr lang="zh-CN" altLang="en-US" smtClean="0"/>
              <a:t>2022/5/2</a:t>
            </a:fld>
            <a:endParaRPr lang="zh-CN" altLang="en-US"/>
          </a:p>
        </p:txBody>
      </p:sp>
      <p:sp>
        <p:nvSpPr>
          <p:cNvPr id="6" name="页脚占位符 5">
            <a:extLst>
              <a:ext uri="{FF2B5EF4-FFF2-40B4-BE49-F238E27FC236}">
                <a16:creationId xmlns:a16="http://schemas.microsoft.com/office/drawing/2014/main" id="{05FC29A2-2630-4283-A39F-AD0AA351CCB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9417E4C-BC6D-4746-A1CB-B89985731760}"/>
              </a:ext>
            </a:extLst>
          </p:cNvPr>
          <p:cNvSpPr>
            <a:spLocks noGrp="1"/>
          </p:cNvSpPr>
          <p:nvPr>
            <p:ph type="sldNum" sz="quarter" idx="12"/>
          </p:nvPr>
        </p:nvSpPr>
        <p:spPr/>
        <p:txBody>
          <a:bodyPr/>
          <a:lstStyle/>
          <a:p>
            <a:fld id="{BD184D82-E355-4761-B39E-0755ECF0E613}" type="slidenum">
              <a:rPr lang="zh-CN" altLang="en-US" smtClean="0"/>
              <a:t>‹#›</a:t>
            </a:fld>
            <a:endParaRPr lang="zh-CN" altLang="en-US"/>
          </a:p>
        </p:txBody>
      </p:sp>
    </p:spTree>
    <p:extLst>
      <p:ext uri="{BB962C8B-B14F-4D97-AF65-F5344CB8AC3E}">
        <p14:creationId xmlns:p14="http://schemas.microsoft.com/office/powerpoint/2010/main" val="3739500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643E2-B64B-46B2-9446-8AD0F36363A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5EAF2F6-1A3B-49E6-A6F5-4B743D2593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B7A9718-7AF8-40EE-B623-F96BEEC5AC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1753BA3-5EED-48AD-BE98-89068814050C}"/>
              </a:ext>
            </a:extLst>
          </p:cNvPr>
          <p:cNvSpPr>
            <a:spLocks noGrp="1"/>
          </p:cNvSpPr>
          <p:nvPr>
            <p:ph type="dt" sz="half" idx="10"/>
          </p:nvPr>
        </p:nvSpPr>
        <p:spPr/>
        <p:txBody>
          <a:bodyPr/>
          <a:lstStyle/>
          <a:p>
            <a:fld id="{F3BBF097-81E3-4145-95BF-AC9E9EDECCBD}" type="datetimeFigureOut">
              <a:rPr lang="zh-CN" altLang="en-US" smtClean="0"/>
              <a:t>2022/5/2</a:t>
            </a:fld>
            <a:endParaRPr lang="zh-CN" altLang="en-US"/>
          </a:p>
        </p:txBody>
      </p:sp>
      <p:sp>
        <p:nvSpPr>
          <p:cNvPr id="6" name="页脚占位符 5">
            <a:extLst>
              <a:ext uri="{FF2B5EF4-FFF2-40B4-BE49-F238E27FC236}">
                <a16:creationId xmlns:a16="http://schemas.microsoft.com/office/drawing/2014/main" id="{FADD423D-59B3-4145-BA97-B3EA37F294A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EC4C985-1090-46AA-8EE9-0A7809A88598}"/>
              </a:ext>
            </a:extLst>
          </p:cNvPr>
          <p:cNvSpPr>
            <a:spLocks noGrp="1"/>
          </p:cNvSpPr>
          <p:nvPr>
            <p:ph type="sldNum" sz="quarter" idx="12"/>
          </p:nvPr>
        </p:nvSpPr>
        <p:spPr/>
        <p:txBody>
          <a:bodyPr/>
          <a:lstStyle/>
          <a:p>
            <a:fld id="{BD184D82-E355-4761-B39E-0755ECF0E613}" type="slidenum">
              <a:rPr lang="zh-CN" altLang="en-US" smtClean="0"/>
              <a:t>‹#›</a:t>
            </a:fld>
            <a:endParaRPr lang="zh-CN" altLang="en-US"/>
          </a:p>
        </p:txBody>
      </p:sp>
    </p:spTree>
    <p:extLst>
      <p:ext uri="{BB962C8B-B14F-4D97-AF65-F5344CB8AC3E}">
        <p14:creationId xmlns:p14="http://schemas.microsoft.com/office/powerpoint/2010/main" val="56121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369D27A-CA81-4B3C-A6FF-8934A4044F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0FF982C-9665-4388-BEC1-95B1505932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778629A-715C-45E1-ACE7-580F0FD075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BF097-81E3-4145-95BF-AC9E9EDECCBD}" type="datetimeFigureOut">
              <a:rPr lang="zh-CN" altLang="en-US" smtClean="0"/>
              <a:t>2022/5/2</a:t>
            </a:fld>
            <a:endParaRPr lang="zh-CN" altLang="en-US"/>
          </a:p>
        </p:txBody>
      </p:sp>
      <p:sp>
        <p:nvSpPr>
          <p:cNvPr id="5" name="页脚占位符 4">
            <a:extLst>
              <a:ext uri="{FF2B5EF4-FFF2-40B4-BE49-F238E27FC236}">
                <a16:creationId xmlns:a16="http://schemas.microsoft.com/office/drawing/2014/main" id="{0F694C54-F497-4200-9AD7-8F29B5CA36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3F0D621-319E-4E45-AF00-F1B0CBA0BA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184D82-E355-4761-B39E-0755ECF0E613}" type="slidenum">
              <a:rPr lang="zh-CN" altLang="en-US" smtClean="0"/>
              <a:t>‹#›</a:t>
            </a:fld>
            <a:endParaRPr lang="zh-CN" altLang="en-US"/>
          </a:p>
        </p:txBody>
      </p:sp>
    </p:spTree>
    <p:extLst>
      <p:ext uri="{BB962C8B-B14F-4D97-AF65-F5344CB8AC3E}">
        <p14:creationId xmlns:p14="http://schemas.microsoft.com/office/powerpoint/2010/main" val="10481527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customXml" Target="../ink/ink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39BE28D-D541-4F47-8865-F6E485420661}"/>
              </a:ext>
            </a:extLst>
          </p:cNvPr>
          <p:cNvSpPr txBox="1"/>
          <p:nvPr/>
        </p:nvSpPr>
        <p:spPr>
          <a:xfrm>
            <a:off x="2335694" y="2341506"/>
            <a:ext cx="7151205" cy="1446550"/>
          </a:xfrm>
          <a:prstGeom prst="rect">
            <a:avLst/>
          </a:prstGeom>
          <a:noFill/>
        </p:spPr>
        <p:txBody>
          <a:bodyPr wrap="square" rtlCol="0">
            <a:spAutoFit/>
          </a:bodyPr>
          <a:lstStyle/>
          <a:p>
            <a:pPr algn="ctr"/>
            <a:r>
              <a:rPr lang="en-US" altLang="zh-CN" sz="4400" dirty="0">
                <a:latin typeface="Times New Roman" panose="02020603050405020304" pitchFamily="18" charset="0"/>
                <a:ea typeface="等线" panose="02010600030101010101" pitchFamily="2" charset="-122"/>
              </a:rPr>
              <a:t>Random Forest Model Introduction</a:t>
            </a:r>
            <a:endParaRPr lang="zh-CN" altLang="en-US" sz="4400" dirty="0">
              <a:latin typeface="Times New Roman" panose="02020603050405020304" pitchFamily="18" charset="0"/>
              <a:ea typeface="等线" panose="02010600030101010101" pitchFamily="2" charset="-122"/>
            </a:endParaRPr>
          </a:p>
        </p:txBody>
      </p:sp>
    </p:spTree>
    <p:extLst>
      <p:ext uri="{BB962C8B-B14F-4D97-AF65-F5344CB8AC3E}">
        <p14:creationId xmlns:p14="http://schemas.microsoft.com/office/powerpoint/2010/main" val="585290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44E48C8-CCF9-4AA4-A8DB-2D359B074ABD}"/>
              </a:ext>
            </a:extLst>
          </p:cNvPr>
          <p:cNvSpPr txBox="1"/>
          <p:nvPr/>
        </p:nvSpPr>
        <p:spPr>
          <a:xfrm>
            <a:off x="545707" y="1628685"/>
            <a:ext cx="10518534" cy="496996"/>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altLang="zh-CN" sz="2000" b="1" kern="100" dirty="0">
                <a:latin typeface="Arial" panose="020B0604020202020204" pitchFamily="34" charset="0"/>
                <a:ea typeface="等线" panose="02010600030101010101" pitchFamily="2" charset="-122"/>
                <a:cs typeface="Arial" panose="020B0604020202020204" pitchFamily="34" charset="0"/>
              </a:rPr>
              <a:t>D</a:t>
            </a:r>
            <a:r>
              <a:rPr lang="en-US" altLang="zh-CN" sz="2000" b="1" kern="100" dirty="0">
                <a:effectLst/>
                <a:latin typeface="Arial" panose="020B0604020202020204" pitchFamily="34" charset="0"/>
                <a:ea typeface="等线" panose="02010600030101010101" pitchFamily="2" charset="-122"/>
                <a:cs typeface="Arial" panose="020B0604020202020204" pitchFamily="34" charset="0"/>
              </a:rPr>
              <a:t>ifferent random samples with replacement for the training set</a:t>
            </a:r>
          </a:p>
        </p:txBody>
      </p:sp>
      <p:sp>
        <p:nvSpPr>
          <p:cNvPr id="7" name="文本框 6">
            <a:extLst>
              <a:ext uri="{FF2B5EF4-FFF2-40B4-BE49-F238E27FC236}">
                <a16:creationId xmlns:a16="http://schemas.microsoft.com/office/drawing/2014/main" id="{B78AD0A5-FB91-44B7-ABAC-40E8EA7F3EBF}"/>
              </a:ext>
            </a:extLst>
          </p:cNvPr>
          <p:cNvSpPr txBox="1"/>
          <p:nvPr/>
        </p:nvSpPr>
        <p:spPr>
          <a:xfrm>
            <a:off x="108126" y="168435"/>
            <a:ext cx="6095170" cy="666529"/>
          </a:xfrm>
          <a:prstGeom prst="rect">
            <a:avLst/>
          </a:prstGeom>
          <a:noFill/>
        </p:spPr>
        <p:txBody>
          <a:bodyPr wrap="square">
            <a:spAutoFit/>
          </a:bodyPr>
          <a:lstStyle/>
          <a:p>
            <a:pPr marL="342900" lvl="0" indent="-342900" algn="just">
              <a:lnSpc>
                <a:spcPct val="150000"/>
              </a:lnSpc>
              <a:buFont typeface="+mj-lt"/>
              <a:buAutoNum type="arabicPeriod"/>
            </a:pPr>
            <a:r>
              <a:rPr lang="en-US" altLang="zh-CN" sz="2800" dirty="0">
                <a:latin typeface="Eras Bold ITC" panose="020B0907030504020204" pitchFamily="34" charset="0"/>
              </a:rPr>
              <a:t>Out-of-bag error rate</a:t>
            </a:r>
            <a:endParaRPr lang="zh-CN" altLang="zh-CN" sz="2800" dirty="0">
              <a:latin typeface="Eras Bold ITC" panose="020B0907030504020204" pitchFamily="34" charset="0"/>
            </a:endParaRPr>
          </a:p>
        </p:txBody>
      </p:sp>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5A392996-3364-4192-AB95-07A97D4FB4A3}"/>
                  </a:ext>
                </a:extLst>
              </p:cNvPr>
              <p:cNvSpPr txBox="1"/>
              <p:nvPr/>
            </p:nvSpPr>
            <p:spPr>
              <a:xfrm>
                <a:off x="545706" y="4006892"/>
                <a:ext cx="10680313" cy="496996"/>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altLang="zh-CN" sz="2000" b="1" kern="100" dirty="0">
                    <a:latin typeface="Arial" panose="020B0604020202020204" pitchFamily="34" charset="0"/>
                    <a:ea typeface="Cambria Math" panose="02040503050406030204" pitchFamily="18" charset="0"/>
                    <a:cs typeface="Arial" panose="020B0604020202020204" pitchFamily="34" charset="0"/>
                  </a:rPr>
                  <a:t>Use the </a:t>
                </a:r>
                <a14:m>
                  <m:oMath xmlns:m="http://schemas.openxmlformats.org/officeDocument/2006/math">
                    <m:r>
                      <a:rPr lang="en-US" altLang="zh-CN" sz="2000" b="1" kern="100">
                        <a:latin typeface="Arial" panose="020B0604020202020204" pitchFamily="34" charset="0"/>
                        <a:ea typeface="Cambria Math" panose="02040503050406030204" pitchFamily="18" charset="0"/>
                        <a:cs typeface="Arial" panose="020B0604020202020204" pitchFamily="34" charset="0"/>
                      </a:rPr>
                      <m:t>𝒐𝒐𝒃</m:t>
                    </m:r>
                  </m:oMath>
                </a14:m>
                <a:r>
                  <a:rPr lang="en-US" altLang="zh-CN" sz="2000" b="1" kern="100" dirty="0">
                    <a:latin typeface="Arial" panose="020B0604020202020204" pitchFamily="34" charset="0"/>
                    <a:ea typeface="Cambria Math" panose="02040503050406030204" pitchFamily="18" charset="0"/>
                    <a:cs typeface="Arial" panose="020B0604020202020204" pitchFamily="34" charset="0"/>
                  </a:rPr>
                  <a:t> (rest) samples to test the model and get the rate of the error</a:t>
                </a:r>
                <a:endParaRPr lang="zh-CN" altLang="zh-CN" sz="2000" b="1" kern="100" dirty="0">
                  <a:latin typeface="Arial" panose="020B0604020202020204" pitchFamily="34" charset="0"/>
                  <a:ea typeface="Cambria Math" panose="02040503050406030204" pitchFamily="18" charset="0"/>
                  <a:cs typeface="Arial" panose="020B0604020202020204" pitchFamily="34" charset="0"/>
                </a:endParaRPr>
              </a:p>
            </p:txBody>
          </p:sp>
        </mc:Choice>
        <mc:Fallback>
          <p:sp>
            <p:nvSpPr>
              <p:cNvPr id="9" name="文本框 8">
                <a:extLst>
                  <a:ext uri="{FF2B5EF4-FFF2-40B4-BE49-F238E27FC236}">
                    <a16:creationId xmlns:a16="http://schemas.microsoft.com/office/drawing/2014/main" id="{5A392996-3364-4192-AB95-07A97D4FB4A3}"/>
                  </a:ext>
                </a:extLst>
              </p:cNvPr>
              <p:cNvSpPr txBox="1">
                <a:spLocks noRot="1" noChangeAspect="1" noMove="1" noResize="1" noEditPoints="1" noAdjustHandles="1" noChangeArrowheads="1" noChangeShapeType="1" noTextEdit="1"/>
              </p:cNvSpPr>
              <p:nvPr/>
            </p:nvSpPr>
            <p:spPr>
              <a:xfrm>
                <a:off x="545706" y="4006892"/>
                <a:ext cx="10680313" cy="496996"/>
              </a:xfrm>
              <a:prstGeom prst="rect">
                <a:avLst/>
              </a:prstGeom>
              <a:blipFill>
                <a:blip r:embed="rId3"/>
                <a:stretch>
                  <a:fillRect l="-514" b="-2073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7C028BB9-392D-4B40-86A8-BDE9CD185BDC}"/>
                  </a:ext>
                </a:extLst>
              </p:cNvPr>
              <p:cNvSpPr txBox="1"/>
              <p:nvPr/>
            </p:nvSpPr>
            <p:spPr>
              <a:xfrm>
                <a:off x="545706" y="2343381"/>
                <a:ext cx="10349721" cy="1163908"/>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altLang="zh-CN" sz="2000" b="1" kern="100" dirty="0">
                    <a:latin typeface="Arial" panose="020B0604020202020204" pitchFamily="34" charset="0"/>
                    <a:ea typeface="Cambria Math" panose="02040503050406030204" pitchFamily="18" charset="0"/>
                    <a:cs typeface="Arial" panose="020B0604020202020204" pitchFamily="34" charset="0"/>
                  </a:rPr>
                  <a:t>There is about  </a:t>
                </a:r>
                <a14:m>
                  <m:oMath xmlns:m="http://schemas.openxmlformats.org/officeDocument/2006/math">
                    <m:f>
                      <m:fPr>
                        <m:ctrlPr>
                          <a:rPr lang="zh-CN" altLang="zh-CN" sz="2000" b="1" kern="100">
                            <a:latin typeface="Arial" panose="020B0604020202020204" pitchFamily="34" charset="0"/>
                            <a:ea typeface="Cambria Math" panose="02040503050406030204" pitchFamily="18" charset="0"/>
                            <a:cs typeface="Arial" panose="020B0604020202020204" pitchFamily="34" charset="0"/>
                          </a:rPr>
                        </m:ctrlPr>
                      </m:fPr>
                      <m:num>
                        <m:r>
                          <a:rPr lang="en-US" altLang="zh-CN" sz="2000" b="1" kern="100">
                            <a:latin typeface="Arial" panose="020B0604020202020204" pitchFamily="34" charset="0"/>
                            <a:ea typeface="Cambria Math" panose="02040503050406030204" pitchFamily="18" charset="0"/>
                            <a:cs typeface="Arial" panose="020B0604020202020204" pitchFamily="34" charset="0"/>
                          </a:rPr>
                          <m:t>𝟏</m:t>
                        </m:r>
                      </m:num>
                      <m:den>
                        <m:r>
                          <a:rPr lang="en-US" altLang="zh-CN" sz="2000" b="1" kern="100">
                            <a:latin typeface="Arial" panose="020B0604020202020204" pitchFamily="34" charset="0"/>
                            <a:ea typeface="Cambria Math" panose="02040503050406030204" pitchFamily="18" charset="0"/>
                            <a:cs typeface="Arial" panose="020B0604020202020204" pitchFamily="34" charset="0"/>
                          </a:rPr>
                          <m:t>𝟑</m:t>
                        </m:r>
                      </m:den>
                    </m:f>
                  </m:oMath>
                </a14:m>
                <a:r>
                  <a:rPr lang="en-US" altLang="zh-CN" sz="2000" b="1" kern="100" dirty="0">
                    <a:latin typeface="Arial" panose="020B0604020202020204" pitchFamily="34" charset="0"/>
                    <a:ea typeface="Cambria Math" panose="02040503050406030204" pitchFamily="18" charset="0"/>
                    <a:cs typeface="Arial" panose="020B0604020202020204" pitchFamily="34" charset="0"/>
                  </a:rPr>
                  <a:t> to </a:t>
                </a:r>
                <a14:m>
                  <m:oMath xmlns:m="http://schemas.openxmlformats.org/officeDocument/2006/math">
                    <m:f>
                      <m:fPr>
                        <m:ctrlPr>
                          <a:rPr lang="zh-CN" altLang="zh-CN" sz="2000" b="1" kern="100">
                            <a:latin typeface="Arial" panose="020B0604020202020204" pitchFamily="34" charset="0"/>
                            <a:ea typeface="Cambria Math" panose="02040503050406030204" pitchFamily="18" charset="0"/>
                            <a:cs typeface="Arial" panose="020B0604020202020204" pitchFamily="34" charset="0"/>
                          </a:rPr>
                        </m:ctrlPr>
                      </m:fPr>
                      <m:num>
                        <m:r>
                          <a:rPr lang="en-US" altLang="zh-CN" sz="2000" b="1" kern="100">
                            <a:latin typeface="Arial" panose="020B0604020202020204" pitchFamily="34" charset="0"/>
                            <a:ea typeface="Cambria Math" panose="02040503050406030204" pitchFamily="18" charset="0"/>
                            <a:cs typeface="Arial" panose="020B0604020202020204" pitchFamily="34" charset="0"/>
                          </a:rPr>
                          <m:t>𝟏</m:t>
                        </m:r>
                      </m:num>
                      <m:den>
                        <m:r>
                          <a:rPr lang="en-US" altLang="zh-CN" sz="2000" b="1" kern="100">
                            <a:latin typeface="Arial" panose="020B0604020202020204" pitchFamily="34" charset="0"/>
                            <a:ea typeface="Cambria Math" panose="02040503050406030204" pitchFamily="18" charset="0"/>
                            <a:cs typeface="Arial" panose="020B0604020202020204" pitchFamily="34" charset="0"/>
                          </a:rPr>
                          <m:t>𝟒</m:t>
                        </m:r>
                      </m:den>
                    </m:f>
                  </m:oMath>
                </a14:m>
                <a:r>
                  <a:rPr lang="en-US" altLang="zh-CN" sz="2000" b="1" kern="100" dirty="0">
                    <a:latin typeface="Arial" panose="020B0604020202020204" pitchFamily="34" charset="0"/>
                    <a:ea typeface="Cambria Math" panose="02040503050406030204" pitchFamily="18" charset="0"/>
                    <a:cs typeface="Arial" panose="020B0604020202020204" pitchFamily="34" charset="0"/>
                  </a:rPr>
                  <a:t> of the original data did not chosen and participate in the generation of each tree which is called the </a:t>
                </a:r>
                <a14:m>
                  <m:oMath xmlns:m="http://schemas.openxmlformats.org/officeDocument/2006/math">
                    <m:r>
                      <a:rPr lang="en-US" altLang="zh-CN" sz="2000" b="1" kern="100">
                        <a:latin typeface="Arial" panose="020B0604020202020204" pitchFamily="34" charset="0"/>
                        <a:ea typeface="Cambria Math" panose="02040503050406030204" pitchFamily="18" charset="0"/>
                        <a:cs typeface="Arial" panose="020B0604020202020204" pitchFamily="34" charset="0"/>
                      </a:rPr>
                      <m:t>𝒐𝒐𝒃</m:t>
                    </m:r>
                  </m:oMath>
                </a14:m>
                <a:r>
                  <a:rPr lang="en-US" altLang="zh-CN" sz="2000" b="1" kern="100" dirty="0">
                    <a:latin typeface="Arial" panose="020B0604020202020204" pitchFamily="34" charset="0"/>
                    <a:ea typeface="Cambria Math" panose="02040503050406030204" pitchFamily="18" charset="0"/>
                    <a:cs typeface="Arial" panose="020B0604020202020204" pitchFamily="34" charset="0"/>
                  </a:rPr>
                  <a:t> samples of the kth tree</a:t>
                </a:r>
              </a:p>
            </p:txBody>
          </p:sp>
        </mc:Choice>
        <mc:Fallback>
          <p:sp>
            <p:nvSpPr>
              <p:cNvPr id="15" name="文本框 14">
                <a:extLst>
                  <a:ext uri="{FF2B5EF4-FFF2-40B4-BE49-F238E27FC236}">
                    <a16:creationId xmlns:a16="http://schemas.microsoft.com/office/drawing/2014/main" id="{7C028BB9-392D-4B40-86A8-BDE9CD185BDC}"/>
                  </a:ext>
                </a:extLst>
              </p:cNvPr>
              <p:cNvSpPr txBox="1">
                <a:spLocks noRot="1" noChangeAspect="1" noMove="1" noResize="1" noEditPoints="1" noAdjustHandles="1" noChangeArrowheads="1" noChangeShapeType="1" noTextEdit="1"/>
              </p:cNvSpPr>
              <p:nvPr/>
            </p:nvSpPr>
            <p:spPr>
              <a:xfrm>
                <a:off x="545706" y="2343381"/>
                <a:ext cx="10349721" cy="1163908"/>
              </a:xfrm>
              <a:prstGeom prst="rect">
                <a:avLst/>
              </a:prstGeom>
              <a:blipFill>
                <a:blip r:embed="rId4"/>
                <a:stretch>
                  <a:fillRect l="-530" r="-648" b="-89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82662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71A0F18A-CECF-46D8-ACC8-6D2B2696AAF9}"/>
                  </a:ext>
                </a:extLst>
              </p:cNvPr>
              <p:cNvSpPr txBox="1"/>
              <p:nvPr/>
            </p:nvSpPr>
            <p:spPr>
              <a:xfrm>
                <a:off x="727344" y="3130961"/>
                <a:ext cx="3485930" cy="587853"/>
              </a:xfrm>
              <a:prstGeom prst="rect">
                <a:avLst/>
              </a:prstGeom>
              <a:noFill/>
            </p:spPr>
            <p:txBody>
              <a:bodyPr wrap="square">
                <a:spAutoFit/>
              </a:bodyPr>
              <a:lstStyle/>
              <a:p>
                <a:pPr algn="just">
                  <a:lnSpc>
                    <a:spcPct val="150000"/>
                  </a:lnSpc>
                </a:pPr>
                <a14:m>
                  <m:oMath xmlns:m="http://schemas.openxmlformats.org/officeDocument/2006/math">
                    <m:r>
                      <a:rPr lang="en-US" altLang="zh-CN" sz="2400" b="0" i="1" kern="100" smtClean="0">
                        <a:effectLst/>
                        <a:latin typeface="Cambria Math" panose="02040503050406030204" pitchFamily="18" charset="0"/>
                        <a:ea typeface="等线" panose="02010600030101010101" pitchFamily="2" charset="-122"/>
                        <a:cs typeface="Times New Roman" panose="02020603050405020304" pitchFamily="18" charset="0"/>
                      </a:rPr>
                      <m:t>𝐹</m:t>
                    </m:r>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1−</m:t>
                    </m:r>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𝑠𝑐𝑜𝑟𝑒</m:t>
                    </m:r>
                  </m:oMath>
                </a14:m>
                <a:r>
                  <a:rPr lang="en-US" altLang="zh-CN" sz="2400" kern="100" dirty="0">
                    <a:effectLst/>
                    <a:latin typeface="Times New Roman" panose="02020603050405020304" pitchFamily="18" charset="0"/>
                    <a:ea typeface="等线" panose="02010600030101010101" pitchFamily="2" charset="-122"/>
                    <a:cs typeface="Times New Roman" panose="02020603050405020304" pitchFamily="18" charset="0"/>
                  </a:rPr>
                  <a:t> formula:</a:t>
                </a:r>
                <a:endParaRPr lang="zh-CN" altLang="zh-CN"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p:sp>
            <p:nvSpPr>
              <p:cNvPr id="6" name="文本框 5">
                <a:extLst>
                  <a:ext uri="{FF2B5EF4-FFF2-40B4-BE49-F238E27FC236}">
                    <a16:creationId xmlns:a16="http://schemas.microsoft.com/office/drawing/2014/main" id="{71A0F18A-CECF-46D8-ACC8-6D2B2696AAF9}"/>
                  </a:ext>
                </a:extLst>
              </p:cNvPr>
              <p:cNvSpPr txBox="1">
                <a:spLocks noRot="1" noChangeAspect="1" noMove="1" noResize="1" noEditPoints="1" noAdjustHandles="1" noChangeArrowheads="1" noChangeShapeType="1" noTextEdit="1"/>
              </p:cNvSpPr>
              <p:nvPr/>
            </p:nvSpPr>
            <p:spPr>
              <a:xfrm>
                <a:off x="727344" y="3130961"/>
                <a:ext cx="3485930" cy="587853"/>
              </a:xfrm>
              <a:prstGeom prst="rect">
                <a:avLst/>
              </a:prstGeom>
              <a:blipFill>
                <a:blip r:embed="rId3"/>
                <a:stretch>
                  <a:fillRect l="-350" b="-22917"/>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F167BF52-7308-48F2-9965-EA51D41C2092}"/>
              </a:ext>
            </a:extLst>
          </p:cNvPr>
          <p:cNvPicPr>
            <a:picLocks noChangeAspect="1"/>
          </p:cNvPicPr>
          <p:nvPr/>
        </p:nvPicPr>
        <p:blipFill>
          <a:blip r:embed="rId4"/>
          <a:stretch>
            <a:fillRect/>
          </a:stretch>
        </p:blipFill>
        <p:spPr>
          <a:xfrm>
            <a:off x="531968" y="1433371"/>
            <a:ext cx="10051740" cy="1242853"/>
          </a:xfrm>
          <a:prstGeom prst="rect">
            <a:avLst/>
          </a:prstGeom>
        </p:spPr>
      </p:pic>
      <p:sp>
        <p:nvSpPr>
          <p:cNvPr id="10" name="文本框 9">
            <a:extLst>
              <a:ext uri="{FF2B5EF4-FFF2-40B4-BE49-F238E27FC236}">
                <a16:creationId xmlns:a16="http://schemas.microsoft.com/office/drawing/2014/main" id="{70E9B21E-9630-428D-8D1A-13A85ABD58EB}"/>
              </a:ext>
            </a:extLst>
          </p:cNvPr>
          <p:cNvSpPr txBox="1"/>
          <p:nvPr/>
        </p:nvSpPr>
        <p:spPr>
          <a:xfrm>
            <a:off x="333376" y="272534"/>
            <a:ext cx="8196262" cy="523220"/>
          </a:xfrm>
          <a:prstGeom prst="rect">
            <a:avLst/>
          </a:prstGeom>
        </p:spPr>
        <p:txBody>
          <a:bodyPr wrap="square">
            <a:spAutoFit/>
          </a:bodyPr>
          <a:lstStyle/>
          <a:p>
            <a:pPr/>
            <a:r>
              <a:rPr lang="en-US" altLang="zh-CN" sz="2800" b="1" i="1" dirty="0">
                <a:latin typeface="Eras Bold ITC" panose="020B0907030504020204" pitchFamily="34" charset="0"/>
              </a:rPr>
              <a:t>F1-score</a:t>
            </a:r>
            <a:endParaRPr lang="zh-CN" altLang="en-US" sz="2800" b="1" i="1" dirty="0">
              <a:latin typeface="Eras Bold ITC" panose="020B0907030504020204" pitchFamily="34" charset="0"/>
            </a:endParaRPr>
          </a:p>
        </p:txBody>
      </p:sp>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D8BFA8F5-E4CE-45A0-85BA-42113934F5FA}"/>
                  </a:ext>
                </a:extLst>
              </p:cNvPr>
              <p:cNvSpPr txBox="1"/>
              <p:nvPr/>
            </p:nvSpPr>
            <p:spPr>
              <a:xfrm>
                <a:off x="-117816" y="3940606"/>
                <a:ext cx="7988690" cy="1138773"/>
              </a:xfrm>
              <a:prstGeom prst="rect">
                <a:avLst/>
              </a:prstGeom>
              <a:noFill/>
            </p:spPr>
            <p:txBody>
              <a:bodyPr wrap="square">
                <a:spAutoFit/>
              </a:bodyPr>
              <a:lstStyle/>
              <a:p>
                <a:pPr algn="just">
                  <a:lnSpc>
                    <a:spcPct val="150000"/>
                  </a:lnSpc>
                </a:pPr>
                <a14:m>
                  <m:oMathPara xmlns:m="http://schemas.openxmlformats.org/officeDocument/2006/math">
                    <m:oMathParaPr>
                      <m:jc m:val="centerGroup"/>
                    </m:oMathParaPr>
                    <m:oMath xmlns:m="http://schemas.openxmlformats.org/officeDocument/2006/math">
                      <m:r>
                        <a:rPr lang="en-US" altLang="zh-CN" sz="2400" i="1" kern="100" smtClean="0">
                          <a:effectLst/>
                          <a:latin typeface="Cambria Math" panose="02040503050406030204" pitchFamily="18" charset="0"/>
                          <a:ea typeface="等线" panose="02010600030101010101" pitchFamily="2" charset="-122"/>
                          <a:cs typeface="Times New Roman" panose="02020603050405020304" pitchFamily="18" charset="0"/>
                        </a:rPr>
                        <m:t>𝑝𝑟𝑒𝑐𝑖𝑠𝑖𝑜𝑛</m:t>
                      </m:r>
                      <m:r>
                        <a:rPr lang="en-US" altLang="zh-CN" sz="2400" i="1" kern="100" smtClean="0">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𝑇𝑃</m:t>
                          </m:r>
                        </m:num>
                        <m:den>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𝑇𝑃</m:t>
                          </m:r>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𝐹𝑃</m:t>
                          </m:r>
                        </m:den>
                      </m:f>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𝑟𝑒𝑐𝑎𝑙𝑙</m:t>
                      </m:r>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𝑇𝑃</m:t>
                          </m:r>
                        </m:num>
                        <m:den>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𝑇𝑃</m:t>
                          </m:r>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𝐹𝑁</m:t>
                          </m:r>
                        </m:den>
                      </m:f>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m:t>
                      </m:r>
                    </m:oMath>
                  </m:oMathPara>
                </a14:m>
                <a:endParaRPr lang="zh-CN" altLang="zh-CN"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p:sp>
            <p:nvSpPr>
              <p:cNvPr id="12" name="文本框 11">
                <a:extLst>
                  <a:ext uri="{FF2B5EF4-FFF2-40B4-BE49-F238E27FC236}">
                    <a16:creationId xmlns:a16="http://schemas.microsoft.com/office/drawing/2014/main" id="{D8BFA8F5-E4CE-45A0-85BA-42113934F5FA}"/>
                  </a:ext>
                </a:extLst>
              </p:cNvPr>
              <p:cNvSpPr txBox="1">
                <a:spLocks noRot="1" noChangeAspect="1" noMove="1" noResize="1" noEditPoints="1" noAdjustHandles="1" noChangeArrowheads="1" noChangeShapeType="1" noTextEdit="1"/>
              </p:cNvSpPr>
              <p:nvPr/>
            </p:nvSpPr>
            <p:spPr>
              <a:xfrm>
                <a:off x="-117816" y="3940606"/>
                <a:ext cx="7988690" cy="1138773"/>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文本框 13">
                <a:extLst>
                  <a:ext uri="{FF2B5EF4-FFF2-40B4-BE49-F238E27FC236}">
                    <a16:creationId xmlns:a16="http://schemas.microsoft.com/office/drawing/2014/main" id="{D52B30CF-63D5-4BA8-9039-B339D205824A}"/>
                  </a:ext>
                </a:extLst>
              </p:cNvPr>
              <p:cNvSpPr txBox="1"/>
              <p:nvPr/>
            </p:nvSpPr>
            <p:spPr>
              <a:xfrm>
                <a:off x="2667586" y="3053703"/>
                <a:ext cx="6094826" cy="85581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i="1" kern="100" smtClean="0">
                          <a:effectLst/>
                          <a:latin typeface="Cambria Math" panose="02040503050406030204" pitchFamily="18" charset="0"/>
                          <a:ea typeface="等线" panose="02010600030101010101" pitchFamily="2" charset="-122"/>
                          <a:cs typeface="Times New Roman" panose="02020603050405020304" pitchFamily="18" charset="0"/>
                        </a:rPr>
                        <m:t>𝑓</m:t>
                      </m:r>
                      <m:r>
                        <a:rPr lang="en-US" altLang="zh-CN" sz="2400" i="1" kern="100" smtClean="0">
                          <a:effectLst/>
                          <a:latin typeface="Cambria Math" panose="02040503050406030204" pitchFamily="18" charset="0"/>
                          <a:ea typeface="等线" panose="02010600030101010101" pitchFamily="2" charset="-122"/>
                          <a:cs typeface="Times New Roman" panose="02020603050405020304" pitchFamily="18" charset="0"/>
                        </a:rPr>
                        <m:t>1=2∗</m:t>
                      </m:r>
                      <m:f>
                        <m:f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𝑝𝑟𝑒𝑐𝑖𝑠𝑖𝑜𝑛</m:t>
                          </m:r>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𝑟𝑒𝑐𝑎𝑙𝑙</m:t>
                          </m:r>
                        </m:num>
                        <m:den>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𝑝𝑟𝑒𝑐𝑖𝑠𝑖𝑜𝑛</m:t>
                          </m:r>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𝑟𝑒𝑐𝑎𝑙𝑙</m:t>
                          </m:r>
                        </m:den>
                      </m:f>
                    </m:oMath>
                  </m:oMathPara>
                </a14:m>
                <a:endParaRPr lang="zh-CN" altLang="en-US" sz="2400" dirty="0"/>
              </a:p>
            </p:txBody>
          </p:sp>
        </mc:Choice>
        <mc:Fallback>
          <p:sp>
            <p:nvSpPr>
              <p:cNvPr id="14" name="文本框 13">
                <a:extLst>
                  <a:ext uri="{FF2B5EF4-FFF2-40B4-BE49-F238E27FC236}">
                    <a16:creationId xmlns:a16="http://schemas.microsoft.com/office/drawing/2014/main" id="{D52B30CF-63D5-4BA8-9039-B339D205824A}"/>
                  </a:ext>
                </a:extLst>
              </p:cNvPr>
              <p:cNvSpPr txBox="1">
                <a:spLocks noRot="1" noChangeAspect="1" noMove="1" noResize="1" noEditPoints="1" noAdjustHandles="1" noChangeArrowheads="1" noChangeShapeType="1" noTextEdit="1"/>
              </p:cNvSpPr>
              <p:nvPr/>
            </p:nvSpPr>
            <p:spPr>
              <a:xfrm>
                <a:off x="2667586" y="3053703"/>
                <a:ext cx="6094826" cy="855812"/>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87410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614FF98-819B-4897-BF08-53389F2EC8A8}"/>
              </a:ext>
            </a:extLst>
          </p:cNvPr>
          <p:cNvPicPr>
            <a:picLocks noChangeAspect="1"/>
          </p:cNvPicPr>
          <p:nvPr/>
        </p:nvPicPr>
        <p:blipFill>
          <a:blip r:embed="rId3"/>
          <a:stretch>
            <a:fillRect/>
          </a:stretch>
        </p:blipFill>
        <p:spPr>
          <a:xfrm>
            <a:off x="660151" y="1837193"/>
            <a:ext cx="11380283" cy="2033270"/>
          </a:xfrm>
          <a:prstGeom prst="rect">
            <a:avLst/>
          </a:prstGeom>
        </p:spPr>
      </p:pic>
      <p:pic>
        <p:nvPicPr>
          <p:cNvPr id="5" name="图片 4">
            <a:extLst>
              <a:ext uri="{FF2B5EF4-FFF2-40B4-BE49-F238E27FC236}">
                <a16:creationId xmlns:a16="http://schemas.microsoft.com/office/drawing/2014/main" id="{38ADAEDD-1E8A-430A-9683-E79EE015F303}"/>
              </a:ext>
            </a:extLst>
          </p:cNvPr>
          <p:cNvPicPr>
            <a:picLocks noChangeAspect="1"/>
          </p:cNvPicPr>
          <p:nvPr/>
        </p:nvPicPr>
        <p:blipFill>
          <a:blip r:embed="rId4"/>
          <a:stretch>
            <a:fillRect/>
          </a:stretch>
        </p:blipFill>
        <p:spPr>
          <a:xfrm>
            <a:off x="660151" y="4278965"/>
            <a:ext cx="7813993" cy="2080032"/>
          </a:xfrm>
          <a:prstGeom prst="rect">
            <a:avLst/>
          </a:prstGeom>
        </p:spPr>
      </p:pic>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E43096AD-3E12-48C6-B5A2-8E5802786D58}"/>
                  </a:ext>
                </a:extLst>
              </p:cNvPr>
              <p:cNvSpPr txBox="1"/>
              <p:nvPr/>
            </p:nvSpPr>
            <p:spPr>
              <a:xfrm>
                <a:off x="576004" y="1129712"/>
                <a:ext cx="9700022" cy="505267"/>
              </a:xfrm>
              <a:prstGeom prst="rect">
                <a:avLst/>
              </a:prstGeom>
              <a:noFill/>
            </p:spPr>
            <p:txBody>
              <a:bodyPr wrap="square">
                <a:spAutoFit/>
              </a:bodyPr>
              <a:lstStyle/>
              <a:p>
                <a:pPr algn="just">
                  <a:lnSpc>
                    <a:spcPct val="150000"/>
                  </a:lnSpc>
                </a:pPr>
                <a:r>
                  <a:rPr lang="en-US" altLang="zh-CN" sz="2000" b="1" kern="100" dirty="0">
                    <a:solidFill>
                      <a:schemeClr val="accent5">
                        <a:lumMod val="50000"/>
                      </a:schemeClr>
                    </a:solidFill>
                    <a:effectLst/>
                    <a:latin typeface="Times New Roman" panose="02020603050405020304" pitchFamily="18" charset="0"/>
                    <a:ea typeface="等线" panose="02010600030101010101" pitchFamily="2" charset="-122"/>
                    <a:cs typeface="Times New Roman" panose="02020603050405020304" pitchFamily="18" charset="0"/>
                  </a:rPr>
                  <a:t>After fine tuning, we can find the </a:t>
                </a:r>
                <a14:m>
                  <m:oMath xmlns:m="http://schemas.openxmlformats.org/officeDocument/2006/math">
                    <m:r>
                      <a:rPr lang="en-US" altLang="zh-CN" sz="2000" b="1" i="1" kern="100">
                        <a:solidFill>
                          <a:schemeClr val="accent5">
                            <a:lumMod val="50000"/>
                          </a:schemeClr>
                        </a:solidFill>
                        <a:effectLst/>
                        <a:latin typeface="Cambria Math" panose="02040503050406030204" pitchFamily="18" charset="0"/>
                        <a:ea typeface="等线" panose="02010600030101010101" pitchFamily="2" charset="-122"/>
                        <a:cs typeface="Times New Roman" panose="02020603050405020304" pitchFamily="18" charset="0"/>
                      </a:rPr>
                      <m:t>𝒐𝒐𝒃</m:t>
                    </m:r>
                  </m:oMath>
                </a14:m>
                <a:r>
                  <a:rPr lang="en-US" altLang="zh-CN" sz="2000" b="1" kern="100" dirty="0">
                    <a:solidFill>
                      <a:schemeClr val="accent5">
                        <a:lumMod val="50000"/>
                      </a:schemeClr>
                    </a:solidFill>
                    <a:effectLst/>
                    <a:latin typeface="Times New Roman" panose="02020603050405020304" pitchFamily="18" charset="0"/>
                    <a:ea typeface="等线" panose="02010600030101010101" pitchFamily="2" charset="-122"/>
                    <a:cs typeface="Times New Roman" panose="02020603050405020304" pitchFamily="18" charset="0"/>
                  </a:rPr>
                  <a:t> error just around 15.87% and </a:t>
                </a:r>
                <a14:m>
                  <m:oMath xmlns:m="http://schemas.openxmlformats.org/officeDocument/2006/math">
                    <m:r>
                      <a:rPr lang="en-US" altLang="zh-CN" sz="2000" b="1" i="1" kern="100">
                        <a:solidFill>
                          <a:schemeClr val="accent5">
                            <a:lumMod val="50000"/>
                          </a:schemeClr>
                        </a:solidFill>
                        <a:effectLst/>
                        <a:latin typeface="Cambria Math" panose="02040503050406030204" pitchFamily="18" charset="0"/>
                        <a:ea typeface="等线" panose="02010600030101010101" pitchFamily="2" charset="-122"/>
                        <a:cs typeface="Times New Roman" panose="02020603050405020304" pitchFamily="18" charset="0"/>
                      </a:rPr>
                      <m:t>𝒇</m:t>
                    </m:r>
                    <m:r>
                      <a:rPr lang="en-US" altLang="zh-CN" sz="2000" b="1" i="1" kern="100">
                        <a:solidFill>
                          <a:schemeClr val="accent5">
                            <a:lumMod val="50000"/>
                          </a:schemeClr>
                        </a:solidFill>
                        <a:effectLst/>
                        <a:latin typeface="Cambria Math" panose="02040503050406030204" pitchFamily="18" charset="0"/>
                        <a:ea typeface="等线" panose="02010600030101010101" pitchFamily="2" charset="-122"/>
                        <a:cs typeface="Times New Roman" panose="02020603050405020304" pitchFamily="18" charset="0"/>
                      </a:rPr>
                      <m:t>𝟏</m:t>
                    </m:r>
                    <m:r>
                      <a:rPr lang="en-US" altLang="zh-CN" sz="2000" b="1" i="1" kern="100">
                        <a:solidFill>
                          <a:schemeClr val="accent5">
                            <a:lumMod val="50000"/>
                          </a:schemeClr>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000" b="1" i="1" kern="100">
                        <a:solidFill>
                          <a:schemeClr val="accent5">
                            <a:lumMod val="50000"/>
                          </a:schemeClr>
                        </a:solidFill>
                        <a:effectLst/>
                        <a:latin typeface="Cambria Math" panose="02040503050406030204" pitchFamily="18" charset="0"/>
                        <a:ea typeface="等线" panose="02010600030101010101" pitchFamily="2" charset="-122"/>
                        <a:cs typeface="Times New Roman" panose="02020603050405020304" pitchFamily="18" charset="0"/>
                      </a:rPr>
                      <m:t>𝒔𝒄𝒐𝒓𝒆</m:t>
                    </m:r>
                  </m:oMath>
                </a14:m>
                <a:r>
                  <a:rPr lang="en-US" altLang="zh-CN" sz="2000" b="1" kern="100" dirty="0">
                    <a:solidFill>
                      <a:schemeClr val="accent5">
                        <a:lumMod val="50000"/>
                      </a:schemeClr>
                    </a:solidFill>
                    <a:effectLst/>
                    <a:latin typeface="Times New Roman" panose="02020603050405020304" pitchFamily="18" charset="0"/>
                    <a:ea typeface="等线" panose="02010600030101010101" pitchFamily="2" charset="-122"/>
                    <a:cs typeface="Times New Roman" panose="02020603050405020304" pitchFamily="18" charset="0"/>
                  </a:rPr>
                  <a:t> is 0.9.</a:t>
                </a:r>
                <a:endParaRPr lang="zh-CN" altLang="zh-CN" sz="1600" b="1" kern="100" dirty="0">
                  <a:solidFill>
                    <a:schemeClr val="accent5">
                      <a:lumMod val="50000"/>
                    </a:schemeClr>
                  </a:solidFill>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p:sp>
            <p:nvSpPr>
              <p:cNvPr id="7" name="文本框 6">
                <a:extLst>
                  <a:ext uri="{FF2B5EF4-FFF2-40B4-BE49-F238E27FC236}">
                    <a16:creationId xmlns:a16="http://schemas.microsoft.com/office/drawing/2014/main" id="{E43096AD-3E12-48C6-B5A2-8E5802786D58}"/>
                  </a:ext>
                </a:extLst>
              </p:cNvPr>
              <p:cNvSpPr txBox="1">
                <a:spLocks noRot="1" noChangeAspect="1" noMove="1" noResize="1" noEditPoints="1" noAdjustHandles="1" noChangeArrowheads="1" noChangeShapeType="1" noTextEdit="1"/>
              </p:cNvSpPr>
              <p:nvPr/>
            </p:nvSpPr>
            <p:spPr>
              <a:xfrm>
                <a:off x="576004" y="1129712"/>
                <a:ext cx="9700022" cy="505267"/>
              </a:xfrm>
              <a:prstGeom prst="rect">
                <a:avLst/>
              </a:prstGeom>
              <a:blipFill>
                <a:blip r:embed="rId5"/>
                <a:stretch>
                  <a:fillRect l="-628" b="-19277"/>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83773071-03F5-4782-A745-1C92D30F286D}"/>
              </a:ext>
            </a:extLst>
          </p:cNvPr>
          <p:cNvSpPr txBox="1"/>
          <p:nvPr/>
        </p:nvSpPr>
        <p:spPr>
          <a:xfrm>
            <a:off x="333376" y="272534"/>
            <a:ext cx="8196262" cy="523220"/>
          </a:xfrm>
          <a:prstGeom prst="rect">
            <a:avLst/>
          </a:prstGeom>
        </p:spPr>
        <p:txBody>
          <a:bodyPr wrap="square">
            <a:spAutoFit/>
          </a:bodyPr>
          <a:lstStyle/>
          <a:p>
            <a:pPr/>
            <a:r>
              <a:rPr lang="en-US" altLang="zh-CN" sz="2800" b="1" i="1" dirty="0">
                <a:latin typeface="Eras Bold ITC" panose="020B0907030504020204" pitchFamily="34" charset="0"/>
              </a:rPr>
              <a:t>Model Evaluation</a:t>
            </a:r>
            <a:endParaRPr lang="zh-CN" altLang="en-US" sz="2800" b="1" i="1" dirty="0">
              <a:latin typeface="Eras Bold ITC" panose="020B0907030504020204" pitchFamily="34" charset="0"/>
            </a:endParaRPr>
          </a:p>
        </p:txBody>
      </p:sp>
    </p:spTree>
    <p:extLst>
      <p:ext uri="{BB962C8B-B14F-4D97-AF65-F5344CB8AC3E}">
        <p14:creationId xmlns:p14="http://schemas.microsoft.com/office/powerpoint/2010/main" val="3607087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447EC1C-0328-4916-B352-BB081C409E6F}"/>
              </a:ext>
            </a:extLst>
          </p:cNvPr>
          <p:cNvSpPr txBox="1"/>
          <p:nvPr/>
        </p:nvSpPr>
        <p:spPr>
          <a:xfrm>
            <a:off x="271668" y="326334"/>
            <a:ext cx="3761961" cy="461665"/>
          </a:xfrm>
          <a:prstGeom prst="rect">
            <a:avLst/>
          </a:prstGeom>
          <a:noFill/>
        </p:spPr>
        <p:txBody>
          <a:bodyPr wrap="square" rtlCol="0">
            <a:spAutoFit/>
          </a:bodyPr>
          <a:lstStyle/>
          <a:p>
            <a:r>
              <a:rPr lang="en-US" altLang="zh-CN" sz="2400" dirty="0">
                <a:latin typeface="Eras Bold ITC" panose="020B0907030504020204" pitchFamily="34" charset="0"/>
              </a:rPr>
              <a:t>Decision Tree </a:t>
            </a:r>
            <a:endParaRPr lang="zh-CN" altLang="en-US" sz="2400" dirty="0">
              <a:latin typeface="Eras Bold ITC" panose="020B0907030504020204" pitchFamily="34" charset="0"/>
            </a:endParaRPr>
          </a:p>
        </p:txBody>
      </p:sp>
      <p:sp>
        <p:nvSpPr>
          <p:cNvPr id="9" name="文本框 8">
            <a:extLst>
              <a:ext uri="{FF2B5EF4-FFF2-40B4-BE49-F238E27FC236}">
                <a16:creationId xmlns:a16="http://schemas.microsoft.com/office/drawing/2014/main" id="{D84B509E-76B0-44DE-B2CF-36213E942394}"/>
              </a:ext>
            </a:extLst>
          </p:cNvPr>
          <p:cNvSpPr txBox="1"/>
          <p:nvPr/>
        </p:nvSpPr>
        <p:spPr>
          <a:xfrm>
            <a:off x="596224" y="1266088"/>
            <a:ext cx="8975281" cy="400110"/>
          </a:xfrm>
          <a:prstGeom prst="rect">
            <a:avLst/>
          </a:prstGeom>
          <a:noFill/>
        </p:spPr>
        <p:txBody>
          <a:bodyPr wrap="square">
            <a:spAutoFit/>
          </a:bodyPr>
          <a:lstStyle/>
          <a:p>
            <a:pPr marL="342900" indent="-342900">
              <a:buFont typeface="Arial" panose="020B0604020202020204" pitchFamily="34" charset="0"/>
              <a:buChar char="•"/>
            </a:pPr>
            <a:r>
              <a:rPr lang="en-US" altLang="zh-CN" sz="2000" dirty="0">
                <a:latin typeface="Microsoft JhengHei" panose="020B0604030504040204" pitchFamily="34" charset="-120"/>
                <a:ea typeface="Microsoft JhengHei" panose="020B0604030504040204" pitchFamily="34" charset="-120"/>
              </a:rPr>
              <a:t>A</a:t>
            </a:r>
            <a:r>
              <a:rPr lang="zh-CN" altLang="en-US" sz="2000" dirty="0">
                <a:latin typeface="Microsoft JhengHei" panose="020B0604030504040204" pitchFamily="34" charset="-120"/>
                <a:ea typeface="Microsoft JhengHei" panose="020B0604030504040204" pitchFamily="34" charset="-120"/>
              </a:rPr>
              <a:t> </a:t>
            </a:r>
            <a:r>
              <a:rPr lang="zh-CN" altLang="en-US" sz="2000" b="1" dirty="0">
                <a:solidFill>
                  <a:schemeClr val="accent1">
                    <a:lumMod val="75000"/>
                  </a:schemeClr>
                </a:solidFill>
                <a:latin typeface="Microsoft JhengHei" panose="020B0604030504040204" pitchFamily="34" charset="-120"/>
                <a:ea typeface="Microsoft JhengHei" panose="020B0604030504040204" pitchFamily="34" charset="-120"/>
              </a:rPr>
              <a:t>supervised learning </a:t>
            </a:r>
            <a:r>
              <a:rPr lang="zh-CN" altLang="en-US" sz="2000" dirty="0">
                <a:latin typeface="Microsoft JhengHei" panose="020B0604030504040204" pitchFamily="34" charset="-120"/>
                <a:ea typeface="Microsoft JhengHei" panose="020B0604030504040204" pitchFamily="34" charset="-120"/>
              </a:rPr>
              <a:t>algorithm based on </a:t>
            </a:r>
            <a:r>
              <a:rPr lang="zh-CN" altLang="en-US" sz="2000" b="1" dirty="0">
                <a:solidFill>
                  <a:schemeClr val="accent1">
                    <a:lumMod val="75000"/>
                  </a:schemeClr>
                </a:solidFill>
                <a:latin typeface="Microsoft JhengHei" panose="020B0604030504040204" pitchFamily="34" charset="-120"/>
                <a:ea typeface="Microsoft JhengHei" panose="020B0604030504040204" pitchFamily="34" charset="-120"/>
              </a:rPr>
              <a:t>if rules and tree structure</a:t>
            </a:r>
          </a:p>
        </p:txBody>
      </p:sp>
      <p:sp>
        <p:nvSpPr>
          <p:cNvPr id="11" name="文本框 10">
            <a:extLst>
              <a:ext uri="{FF2B5EF4-FFF2-40B4-BE49-F238E27FC236}">
                <a16:creationId xmlns:a16="http://schemas.microsoft.com/office/drawing/2014/main" id="{A9F1D4BE-B1C6-45E8-B972-65153F74889B}"/>
              </a:ext>
            </a:extLst>
          </p:cNvPr>
          <p:cNvSpPr txBox="1"/>
          <p:nvPr/>
        </p:nvSpPr>
        <p:spPr>
          <a:xfrm>
            <a:off x="596224" y="1996443"/>
            <a:ext cx="9545181" cy="400110"/>
          </a:xfrm>
          <a:prstGeom prst="rect">
            <a:avLst/>
          </a:prstGeom>
          <a:noFill/>
        </p:spPr>
        <p:txBody>
          <a:bodyPr wrap="square">
            <a:spAutoFit/>
          </a:bodyPr>
          <a:lstStyle/>
          <a:p>
            <a:pPr marL="342900" indent="-342900">
              <a:buFont typeface="Arial" panose="020B0604020202020204" pitchFamily="34" charset="0"/>
              <a:buChar char="•"/>
            </a:pPr>
            <a:r>
              <a:rPr lang="en-US" altLang="zh-CN" sz="2000" dirty="0">
                <a:latin typeface="Microsoft JhengHei" panose="020B0604030504040204" pitchFamily="34" charset="-120"/>
                <a:ea typeface="Microsoft JhengHei" panose="020B0604030504040204" pitchFamily="34" charset="-120"/>
              </a:rPr>
              <a:t>Each </a:t>
            </a:r>
            <a:r>
              <a:rPr lang="en-US" altLang="zh-CN" sz="2000" b="1" dirty="0">
                <a:solidFill>
                  <a:schemeClr val="accent1">
                    <a:lumMod val="75000"/>
                  </a:schemeClr>
                </a:solidFill>
                <a:latin typeface="Microsoft JhengHei" panose="020B0604030504040204" pitchFamily="34" charset="-120"/>
                <a:ea typeface="Microsoft JhengHei" panose="020B0604030504040204" pitchFamily="34" charset="-120"/>
              </a:rPr>
              <a:t>internal node </a:t>
            </a:r>
            <a:r>
              <a:rPr lang="en-US" altLang="zh-CN" sz="2000" dirty="0">
                <a:latin typeface="Microsoft JhengHei" panose="020B0604030504040204" pitchFamily="34" charset="-120"/>
                <a:ea typeface="Microsoft JhengHei" panose="020B0604030504040204" pitchFamily="34" charset="-120"/>
              </a:rPr>
              <a:t>in the tree represents </a:t>
            </a:r>
            <a:r>
              <a:rPr lang="en-US" altLang="zh-CN" sz="2000" b="1" dirty="0">
                <a:solidFill>
                  <a:schemeClr val="accent1">
                    <a:lumMod val="75000"/>
                  </a:schemeClr>
                </a:solidFill>
                <a:latin typeface="Microsoft JhengHei" panose="020B0604030504040204" pitchFamily="34" charset="-120"/>
                <a:ea typeface="Microsoft JhengHei" panose="020B0604030504040204" pitchFamily="34" charset="-120"/>
              </a:rPr>
              <a:t>a judgment of an attribute</a:t>
            </a:r>
            <a:endParaRPr lang="zh-CN" altLang="en-US" sz="2000" b="1" dirty="0">
              <a:solidFill>
                <a:schemeClr val="accent1">
                  <a:lumMod val="75000"/>
                </a:schemeClr>
              </a:solidFill>
              <a:latin typeface="Microsoft JhengHei" panose="020B0604030504040204" pitchFamily="34" charset="-120"/>
              <a:ea typeface="Microsoft JhengHei" panose="020B0604030504040204" pitchFamily="34" charset="-120"/>
            </a:endParaRPr>
          </a:p>
        </p:txBody>
      </p:sp>
      <p:sp>
        <p:nvSpPr>
          <p:cNvPr id="13" name="文本框 12">
            <a:extLst>
              <a:ext uri="{FF2B5EF4-FFF2-40B4-BE49-F238E27FC236}">
                <a16:creationId xmlns:a16="http://schemas.microsoft.com/office/drawing/2014/main" id="{1D2ABBC0-92DD-4A6E-9459-5493A6F415D5}"/>
              </a:ext>
            </a:extLst>
          </p:cNvPr>
          <p:cNvSpPr txBox="1"/>
          <p:nvPr/>
        </p:nvSpPr>
        <p:spPr>
          <a:xfrm>
            <a:off x="596224" y="2726798"/>
            <a:ext cx="7287102" cy="400110"/>
          </a:xfrm>
          <a:prstGeom prst="rect">
            <a:avLst/>
          </a:prstGeom>
          <a:noFill/>
        </p:spPr>
        <p:txBody>
          <a:bodyPr wrap="square">
            <a:spAutoFit/>
          </a:bodyPr>
          <a:lstStyle/>
          <a:p>
            <a:pPr marL="342900" indent="-342900">
              <a:buFont typeface="Arial" panose="020B0604020202020204" pitchFamily="34" charset="0"/>
              <a:buChar char="•"/>
            </a:pPr>
            <a:r>
              <a:rPr lang="en-US" altLang="zh-CN" sz="2000" b="1" dirty="0">
                <a:solidFill>
                  <a:schemeClr val="accent1">
                    <a:lumMod val="75000"/>
                  </a:schemeClr>
                </a:solidFill>
                <a:latin typeface="Microsoft JhengHei" panose="020B0604030504040204" pitchFamily="34" charset="-120"/>
                <a:ea typeface="Microsoft JhengHei" panose="020B0604030504040204" pitchFamily="34" charset="-120"/>
              </a:rPr>
              <a:t>T</a:t>
            </a:r>
            <a:r>
              <a:rPr lang="zh-CN" altLang="en-US" sz="2000" b="1" dirty="0">
                <a:solidFill>
                  <a:schemeClr val="accent1">
                    <a:lumMod val="75000"/>
                  </a:schemeClr>
                </a:solidFill>
                <a:latin typeface="Microsoft JhengHei" panose="020B0604030504040204" pitchFamily="34" charset="-120"/>
                <a:ea typeface="Microsoft JhengHei" panose="020B0604030504040204" pitchFamily="34" charset="-120"/>
              </a:rPr>
              <a:t>he last leaf node </a:t>
            </a:r>
            <a:r>
              <a:rPr lang="zh-CN" altLang="en-US" sz="2000" dirty="0">
                <a:latin typeface="Microsoft JhengHei" panose="020B0604030504040204" pitchFamily="34" charset="-120"/>
                <a:ea typeface="Microsoft JhengHei" panose="020B0604030504040204" pitchFamily="34" charset="-120"/>
              </a:rPr>
              <a:t>represents </a:t>
            </a:r>
            <a:r>
              <a:rPr lang="zh-CN" altLang="en-US" sz="2000" b="1" dirty="0">
                <a:solidFill>
                  <a:schemeClr val="accent1">
                    <a:lumMod val="75000"/>
                  </a:schemeClr>
                </a:solidFill>
                <a:latin typeface="Microsoft JhengHei" panose="020B0604030504040204" pitchFamily="34" charset="-120"/>
                <a:ea typeface="Microsoft JhengHei" panose="020B0604030504040204" pitchFamily="34" charset="-120"/>
              </a:rPr>
              <a:t>a classification result</a:t>
            </a:r>
          </a:p>
        </p:txBody>
      </p:sp>
      <mc:AlternateContent xmlns:mc="http://schemas.openxmlformats.org/markup-compatibility/2006">
        <mc:Choice xmlns:p14="http://schemas.microsoft.com/office/powerpoint/2010/main" Requires="p14">
          <p:contentPart p14:bwMode="auto" r:id="rId3">
            <p14:nvContentPartPr>
              <p14:cNvPr id="17" name="墨迹 16">
                <a:extLst>
                  <a:ext uri="{FF2B5EF4-FFF2-40B4-BE49-F238E27FC236}">
                    <a16:creationId xmlns:a16="http://schemas.microsoft.com/office/drawing/2014/main" id="{C325080D-7283-4CC3-8D71-84AB3E98C673}"/>
                  </a:ext>
                </a:extLst>
              </p14:cNvPr>
              <p14:cNvContentPartPr/>
              <p14:nvPr/>
            </p14:nvContentPartPr>
            <p14:xfrm>
              <a:off x="8830409" y="1376280"/>
              <a:ext cx="360" cy="360"/>
            </p14:xfrm>
          </p:contentPart>
        </mc:Choice>
        <mc:Fallback>
          <p:pic>
            <p:nvPicPr>
              <p:cNvPr id="17" name="墨迹 16">
                <a:extLst>
                  <a:ext uri="{FF2B5EF4-FFF2-40B4-BE49-F238E27FC236}">
                    <a16:creationId xmlns:a16="http://schemas.microsoft.com/office/drawing/2014/main" id="{C325080D-7283-4CC3-8D71-84AB3E98C673}"/>
                  </a:ext>
                </a:extLst>
              </p:cNvPr>
              <p:cNvPicPr/>
              <p:nvPr/>
            </p:nvPicPr>
            <p:blipFill>
              <a:blip r:embed="rId4"/>
              <a:stretch>
                <a:fillRect/>
              </a:stretch>
            </p:blipFill>
            <p:spPr>
              <a:xfrm>
                <a:off x="8821409" y="136764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8" name="墨迹 17">
                <a:extLst>
                  <a:ext uri="{FF2B5EF4-FFF2-40B4-BE49-F238E27FC236}">
                    <a16:creationId xmlns:a16="http://schemas.microsoft.com/office/drawing/2014/main" id="{A221F456-A52D-49EF-8AD2-35D7A3E2E384}"/>
                  </a:ext>
                </a:extLst>
              </p14:cNvPr>
              <p14:cNvContentPartPr/>
              <p14:nvPr/>
            </p14:nvContentPartPr>
            <p14:xfrm>
              <a:off x="5297369" y="3011400"/>
              <a:ext cx="360" cy="360"/>
            </p14:xfrm>
          </p:contentPart>
        </mc:Choice>
        <mc:Fallback>
          <p:pic>
            <p:nvPicPr>
              <p:cNvPr id="18" name="墨迹 17">
                <a:extLst>
                  <a:ext uri="{FF2B5EF4-FFF2-40B4-BE49-F238E27FC236}">
                    <a16:creationId xmlns:a16="http://schemas.microsoft.com/office/drawing/2014/main" id="{A221F456-A52D-49EF-8AD2-35D7A3E2E384}"/>
                  </a:ext>
                </a:extLst>
              </p:cNvPr>
              <p:cNvPicPr/>
              <p:nvPr/>
            </p:nvPicPr>
            <p:blipFill>
              <a:blip r:embed="rId4"/>
              <a:stretch>
                <a:fillRect/>
              </a:stretch>
            </p:blipFill>
            <p:spPr>
              <a:xfrm>
                <a:off x="5288729" y="3002760"/>
                <a:ext cx="18000" cy="18000"/>
              </a:xfrm>
              <a:prstGeom prst="rect">
                <a:avLst/>
              </a:prstGeom>
            </p:spPr>
          </p:pic>
        </mc:Fallback>
      </mc:AlternateContent>
      <p:grpSp>
        <p:nvGrpSpPr>
          <p:cNvPr id="33" name="组合 32">
            <a:extLst>
              <a:ext uri="{FF2B5EF4-FFF2-40B4-BE49-F238E27FC236}">
                <a16:creationId xmlns:a16="http://schemas.microsoft.com/office/drawing/2014/main" id="{D7F62052-F85D-4113-8879-A85019A388DF}"/>
              </a:ext>
            </a:extLst>
          </p:cNvPr>
          <p:cNvGrpSpPr/>
          <p:nvPr/>
        </p:nvGrpSpPr>
        <p:grpSpPr>
          <a:xfrm>
            <a:off x="5925838" y="2742187"/>
            <a:ext cx="6266162" cy="3846401"/>
            <a:chOff x="5965954" y="2776974"/>
            <a:chExt cx="6266162" cy="3846401"/>
          </a:xfrm>
        </p:grpSpPr>
        <p:pic>
          <p:nvPicPr>
            <p:cNvPr id="31" name="图片 30">
              <a:extLst>
                <a:ext uri="{FF2B5EF4-FFF2-40B4-BE49-F238E27FC236}">
                  <a16:creationId xmlns:a16="http://schemas.microsoft.com/office/drawing/2014/main" id="{42E23CB3-F205-48AB-AB75-3043F059EDDA}"/>
                </a:ext>
              </a:extLst>
            </p:cNvPr>
            <p:cNvPicPr>
              <a:picLocks noChangeAspect="1"/>
            </p:cNvPicPr>
            <p:nvPr/>
          </p:nvPicPr>
          <p:blipFill>
            <a:blip r:embed="rId6"/>
            <a:stretch>
              <a:fillRect/>
            </a:stretch>
          </p:blipFill>
          <p:spPr>
            <a:xfrm>
              <a:off x="5965954" y="3146306"/>
              <a:ext cx="6266162" cy="3477069"/>
            </a:xfrm>
            <a:prstGeom prst="rect">
              <a:avLst/>
            </a:prstGeom>
          </p:spPr>
        </p:pic>
        <p:sp>
          <p:nvSpPr>
            <p:cNvPr id="32" name="文本框 31">
              <a:extLst>
                <a:ext uri="{FF2B5EF4-FFF2-40B4-BE49-F238E27FC236}">
                  <a16:creationId xmlns:a16="http://schemas.microsoft.com/office/drawing/2014/main" id="{1257033B-9091-4D04-8B13-5EBF2A1BB574}"/>
                </a:ext>
              </a:extLst>
            </p:cNvPr>
            <p:cNvSpPr txBox="1"/>
            <p:nvPr/>
          </p:nvSpPr>
          <p:spPr>
            <a:xfrm>
              <a:off x="8072087" y="2776974"/>
              <a:ext cx="1740167" cy="369332"/>
            </a:xfrm>
            <a:prstGeom prst="rect">
              <a:avLst/>
            </a:prstGeom>
            <a:noFill/>
          </p:spPr>
          <p:txBody>
            <a:bodyPr wrap="square" rtlCol="0">
              <a:spAutoFit/>
            </a:bodyPr>
            <a:lstStyle/>
            <a:p>
              <a:r>
                <a:rPr lang="en-US" altLang="zh-CN" dirty="0">
                  <a:solidFill>
                    <a:schemeClr val="accent5">
                      <a:lumMod val="75000"/>
                    </a:schemeClr>
                  </a:solidFill>
                  <a:latin typeface="Eras Bold ITC" panose="020B0907030504020204" pitchFamily="34" charset="0"/>
                </a:rPr>
                <a:t>Example</a:t>
              </a:r>
              <a:endParaRPr lang="zh-CN" altLang="en-US" dirty="0">
                <a:solidFill>
                  <a:schemeClr val="accent5">
                    <a:lumMod val="75000"/>
                  </a:schemeClr>
                </a:solidFill>
                <a:latin typeface="Eras Bold ITC" panose="020B0907030504020204" pitchFamily="34" charset="0"/>
              </a:endParaRPr>
            </a:p>
          </p:txBody>
        </p:sp>
      </p:grpSp>
      <p:sp>
        <p:nvSpPr>
          <p:cNvPr id="36" name="文本框 35">
            <a:extLst>
              <a:ext uri="{FF2B5EF4-FFF2-40B4-BE49-F238E27FC236}">
                <a16:creationId xmlns:a16="http://schemas.microsoft.com/office/drawing/2014/main" id="{CE569C50-131D-4EEB-AC1C-6D6971E5BC6B}"/>
              </a:ext>
            </a:extLst>
          </p:cNvPr>
          <p:cNvSpPr txBox="1"/>
          <p:nvPr/>
        </p:nvSpPr>
        <p:spPr>
          <a:xfrm>
            <a:off x="776494" y="4029930"/>
            <a:ext cx="4252705" cy="1015663"/>
          </a:xfrm>
          <a:prstGeom prst="rect">
            <a:avLst/>
          </a:prstGeom>
          <a:noFill/>
        </p:spPr>
        <p:txBody>
          <a:bodyPr wrap="square">
            <a:spAutoFit/>
          </a:bodyPr>
          <a:lstStyle/>
          <a:p>
            <a:pPr algn="just"/>
            <a:r>
              <a:rPr lang="en-US" altLang="zh-CN" sz="2000" dirty="0">
                <a:solidFill>
                  <a:schemeClr val="tx1">
                    <a:lumMod val="85000"/>
                    <a:lumOff val="15000"/>
                  </a:schemeClr>
                </a:solidFill>
                <a:latin typeface="Arial" panose="020B0604020202020204" pitchFamily="34" charset="0"/>
                <a:cs typeface="Arial" panose="020B0604020202020204" pitchFamily="34" charset="0"/>
              </a:rPr>
              <a:t>When you want to predict the outcome of a new data, follow these branches to find the answer !</a:t>
            </a:r>
            <a:endParaRPr lang="zh-CN" altLang="en-US" sz="2000"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9212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4B52CE1-7266-4DAB-B790-D323776B6B79}"/>
              </a:ext>
            </a:extLst>
          </p:cNvPr>
          <p:cNvSpPr txBox="1"/>
          <p:nvPr/>
        </p:nvSpPr>
        <p:spPr>
          <a:xfrm>
            <a:off x="134179" y="141546"/>
            <a:ext cx="5814390" cy="461665"/>
          </a:xfrm>
          <a:prstGeom prst="rect">
            <a:avLst/>
          </a:prstGeom>
          <a:noFill/>
        </p:spPr>
        <p:txBody>
          <a:bodyPr wrap="square" rtlCol="0">
            <a:spAutoFit/>
          </a:bodyPr>
          <a:lstStyle/>
          <a:p>
            <a:r>
              <a:rPr lang="en-US" altLang="zh-CN" sz="2400" dirty="0">
                <a:latin typeface="Eras Bold ITC" panose="020B0907030504020204" pitchFamily="34" charset="0"/>
              </a:rPr>
              <a:t>How to rank the node in the Tree? </a:t>
            </a:r>
            <a:endParaRPr lang="zh-CN" altLang="en-US" sz="2400" dirty="0">
              <a:latin typeface="Eras Bold ITC" panose="020B0907030504020204" pitchFamily="34" charset="0"/>
            </a:endParaRPr>
          </a:p>
        </p:txBody>
      </p:sp>
      <p:sp>
        <p:nvSpPr>
          <p:cNvPr id="7" name="文本框 6">
            <a:extLst>
              <a:ext uri="{FF2B5EF4-FFF2-40B4-BE49-F238E27FC236}">
                <a16:creationId xmlns:a16="http://schemas.microsoft.com/office/drawing/2014/main" id="{5FD38D63-05EB-46F3-826B-93CCC722AA9E}"/>
              </a:ext>
            </a:extLst>
          </p:cNvPr>
          <p:cNvSpPr txBox="1"/>
          <p:nvPr/>
        </p:nvSpPr>
        <p:spPr>
          <a:xfrm>
            <a:off x="403650" y="976097"/>
            <a:ext cx="3292890" cy="461665"/>
          </a:xfrm>
          <a:prstGeom prst="rect">
            <a:avLst/>
          </a:prstGeom>
          <a:noFill/>
        </p:spPr>
        <p:txBody>
          <a:bodyPr wrap="square">
            <a:spAutoFit/>
          </a:bodyPr>
          <a:lstStyle/>
          <a:p>
            <a:pPr marL="342900" indent="-342900">
              <a:buFont typeface="Arial" panose="020B0604020202020204" pitchFamily="34" charset="0"/>
              <a:buChar char="•"/>
            </a:pPr>
            <a:r>
              <a:rPr lang="en-US" altLang="zh-CN" sz="2400" b="1" dirty="0">
                <a:solidFill>
                  <a:schemeClr val="tx1">
                    <a:lumMod val="50000"/>
                    <a:lumOff val="50000"/>
                  </a:schemeClr>
                </a:solidFill>
                <a:latin typeface="Microsoft JhengHei" panose="020B0604030504040204" pitchFamily="34" charset="-120"/>
                <a:ea typeface="Microsoft JhengHei" panose="020B0604030504040204" pitchFamily="34" charset="-120"/>
              </a:rPr>
              <a:t>Gain Ratio</a:t>
            </a:r>
            <a:endParaRPr lang="zh-CN" altLang="en-US" sz="2400" b="1" dirty="0">
              <a:solidFill>
                <a:schemeClr val="tx1">
                  <a:lumMod val="50000"/>
                  <a:lumOff val="50000"/>
                </a:schemeClr>
              </a:solidFill>
              <a:latin typeface="Microsoft JhengHei" panose="020B0604030504040204" pitchFamily="34" charset="-120"/>
              <a:ea typeface="Microsoft JhengHei" panose="020B0604030504040204" pitchFamily="34" charset="-120"/>
            </a:endParaRPr>
          </a:p>
        </p:txBody>
      </p:sp>
      <p:sp>
        <p:nvSpPr>
          <p:cNvPr id="8" name="文本框 7">
            <a:extLst>
              <a:ext uri="{FF2B5EF4-FFF2-40B4-BE49-F238E27FC236}">
                <a16:creationId xmlns:a16="http://schemas.microsoft.com/office/drawing/2014/main" id="{CAD19DD9-87C1-4AC8-9BE0-935491F0B55E}"/>
              </a:ext>
            </a:extLst>
          </p:cNvPr>
          <p:cNvSpPr txBox="1"/>
          <p:nvPr/>
        </p:nvSpPr>
        <p:spPr>
          <a:xfrm>
            <a:off x="5186459" y="998139"/>
            <a:ext cx="4737776" cy="461665"/>
          </a:xfrm>
          <a:prstGeom prst="rect">
            <a:avLst/>
          </a:prstGeom>
          <a:noFill/>
        </p:spPr>
        <p:txBody>
          <a:bodyPr wrap="square">
            <a:spAutoFit/>
          </a:bodyPr>
          <a:lstStyle/>
          <a:p>
            <a:pPr marL="342900" indent="-342900">
              <a:buFont typeface="Arial" panose="020B0604020202020204" pitchFamily="34" charset="0"/>
              <a:buChar char="•"/>
            </a:pPr>
            <a:r>
              <a:rPr lang="en-US" altLang="zh-CN" sz="2400" b="1" dirty="0">
                <a:solidFill>
                  <a:schemeClr val="tx1">
                    <a:lumMod val="50000"/>
                    <a:lumOff val="50000"/>
                  </a:schemeClr>
                </a:solidFill>
                <a:latin typeface="Microsoft JhengHei" panose="020B0604030504040204" pitchFamily="34" charset="-120"/>
                <a:ea typeface="Microsoft JhengHei" panose="020B0604030504040204" pitchFamily="34" charset="-120"/>
              </a:rPr>
              <a:t>Information Gain</a:t>
            </a:r>
            <a:endParaRPr lang="zh-CN" altLang="en-US" sz="2400" b="1" dirty="0">
              <a:solidFill>
                <a:schemeClr val="tx1">
                  <a:lumMod val="50000"/>
                  <a:lumOff val="50000"/>
                </a:schemeClr>
              </a:solidFill>
              <a:latin typeface="Microsoft JhengHei" panose="020B0604030504040204" pitchFamily="34" charset="-120"/>
              <a:ea typeface="Microsoft JhengHei" panose="020B0604030504040204" pitchFamily="34" charset="-120"/>
            </a:endParaRPr>
          </a:p>
        </p:txBody>
      </p:sp>
      <p:grpSp>
        <p:nvGrpSpPr>
          <p:cNvPr id="14" name="组合 13">
            <a:extLst>
              <a:ext uri="{FF2B5EF4-FFF2-40B4-BE49-F238E27FC236}">
                <a16:creationId xmlns:a16="http://schemas.microsoft.com/office/drawing/2014/main" id="{7692F355-D11A-406C-BD0A-F47C7DB9FB3F}"/>
              </a:ext>
            </a:extLst>
          </p:cNvPr>
          <p:cNvGrpSpPr/>
          <p:nvPr/>
        </p:nvGrpSpPr>
        <p:grpSpPr>
          <a:xfrm>
            <a:off x="403649" y="1739591"/>
            <a:ext cx="4317817" cy="483707"/>
            <a:chOff x="596224" y="3435111"/>
            <a:chExt cx="3843532" cy="483707"/>
          </a:xfrm>
        </p:grpSpPr>
        <p:sp>
          <p:nvSpPr>
            <p:cNvPr id="6" name="文本框 5">
              <a:extLst>
                <a:ext uri="{FF2B5EF4-FFF2-40B4-BE49-F238E27FC236}">
                  <a16:creationId xmlns:a16="http://schemas.microsoft.com/office/drawing/2014/main" id="{17AFF67D-D9F6-4C0B-88DF-47F68C15050D}"/>
                </a:ext>
              </a:extLst>
            </p:cNvPr>
            <p:cNvSpPr txBox="1"/>
            <p:nvPr/>
          </p:nvSpPr>
          <p:spPr>
            <a:xfrm>
              <a:off x="596224" y="3457153"/>
              <a:ext cx="3359825" cy="461665"/>
            </a:xfrm>
            <a:prstGeom prst="rect">
              <a:avLst/>
            </a:prstGeom>
            <a:noFill/>
          </p:spPr>
          <p:txBody>
            <a:bodyPr wrap="square">
              <a:spAutoFit/>
            </a:bodyPr>
            <a:lstStyle/>
            <a:p>
              <a:pPr marL="342900" indent="-342900">
                <a:buFont typeface="Arial" panose="020B0604020202020204" pitchFamily="34" charset="0"/>
                <a:buChar char="•"/>
              </a:pPr>
              <a:r>
                <a:rPr lang="en-US" altLang="zh-CN" sz="2400" b="1" dirty="0">
                  <a:solidFill>
                    <a:schemeClr val="tx1">
                      <a:lumMod val="95000"/>
                      <a:lumOff val="5000"/>
                    </a:schemeClr>
                  </a:solidFill>
                  <a:latin typeface="Microsoft JhengHei" panose="020B0604030504040204" pitchFamily="34" charset="-120"/>
                  <a:ea typeface="Microsoft JhengHei" panose="020B0604030504040204" pitchFamily="34" charset="-120"/>
                </a:rPr>
                <a:t>Gini Index  (default)</a:t>
              </a:r>
              <a:endParaRPr lang="zh-CN" altLang="en-US" sz="2400" b="1" dirty="0">
                <a:solidFill>
                  <a:schemeClr val="tx1">
                    <a:lumMod val="95000"/>
                    <a:lumOff val="5000"/>
                  </a:schemeClr>
                </a:solidFill>
                <a:latin typeface="Microsoft JhengHei" panose="020B0604030504040204" pitchFamily="34" charset="-120"/>
                <a:ea typeface="Microsoft JhengHei" panose="020B0604030504040204" pitchFamily="34" charset="-120"/>
              </a:endParaRPr>
            </a:p>
          </p:txBody>
        </p:sp>
        <p:pic>
          <p:nvPicPr>
            <p:cNvPr id="2050" name="Picture 2" descr="Image result for 打勾图片">
              <a:extLst>
                <a:ext uri="{FF2B5EF4-FFF2-40B4-BE49-F238E27FC236}">
                  <a16:creationId xmlns:a16="http://schemas.microsoft.com/office/drawing/2014/main" id="{0F45F845-8E42-45B3-AA88-2331FD09DA8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3956049" y="3435111"/>
              <a:ext cx="483707" cy="483707"/>
            </a:xfrm>
            <a:prstGeom prst="rect">
              <a:avLst/>
            </a:prstGeom>
            <a:noFill/>
            <a:extLst>
              <a:ext uri="{909E8E84-426E-40DD-AFC4-6F175D3DCCD1}">
                <a14:hiddenFill xmlns:a14="http://schemas.microsoft.com/office/drawing/2010/main">
                  <a:solidFill>
                    <a:srgbClr val="FFFFFF"/>
                  </a:solidFill>
                </a14:hiddenFill>
              </a:ext>
            </a:extLst>
          </p:spPr>
        </p:pic>
      </p:grpSp>
      <mc:AlternateContent xmlns:mc="http://schemas.openxmlformats.org/markup-compatibility/2006">
        <mc:Choice xmlns:a14="http://schemas.microsoft.com/office/drawing/2010/main" Requires="a14">
          <p:sp>
            <p:nvSpPr>
              <p:cNvPr id="17" name="文本框 16">
                <a:extLst>
                  <a:ext uri="{FF2B5EF4-FFF2-40B4-BE49-F238E27FC236}">
                    <a16:creationId xmlns:a16="http://schemas.microsoft.com/office/drawing/2014/main" id="{2EF2FCDF-E17F-4DD5-8B58-F87AEECB83B7}"/>
                  </a:ext>
                </a:extLst>
              </p:cNvPr>
              <p:cNvSpPr txBox="1"/>
              <p:nvPr/>
            </p:nvSpPr>
            <p:spPr>
              <a:xfrm>
                <a:off x="403649" y="2633919"/>
                <a:ext cx="8290601" cy="523220"/>
              </a:xfrm>
              <a:prstGeom prst="rect">
                <a:avLst/>
              </a:prstGeom>
              <a:noFill/>
            </p:spPr>
            <p:txBody>
              <a:bodyPr wrap="square">
                <a:spAutoFit/>
              </a:bodyPr>
              <a:lstStyle/>
              <a:p>
                <a14:m>
                  <m:oMath xmlns:m="http://schemas.openxmlformats.org/officeDocument/2006/math">
                    <m:r>
                      <a:rPr lang="en-US" altLang="zh-CN" sz="2400" b="1" i="1" smtClean="0">
                        <a:solidFill>
                          <a:schemeClr val="tx1">
                            <a:lumMod val="95000"/>
                            <a:lumOff val="5000"/>
                          </a:schemeClr>
                        </a:solidFill>
                        <a:latin typeface="Cambria Math" panose="02040503050406030204" pitchFamily="18" charset="0"/>
                        <a:ea typeface="Microsoft JhengHei" panose="020B0604030504040204" pitchFamily="34" charset="-120"/>
                      </a:rPr>
                      <m:t>𝑮𝒊𝒏</m:t>
                    </m:r>
                    <m:sSub>
                      <m:sSubPr>
                        <m:ctrlPr>
                          <a:rPr lang="en-US" altLang="zh-CN" sz="2400" b="1" i="1" smtClean="0">
                            <a:solidFill>
                              <a:schemeClr val="tx1">
                                <a:lumMod val="95000"/>
                                <a:lumOff val="5000"/>
                              </a:schemeClr>
                            </a:solidFill>
                            <a:latin typeface="Cambria Math" panose="02040503050406030204" pitchFamily="18" charset="0"/>
                            <a:ea typeface="Microsoft JhengHei" panose="020B0604030504040204" pitchFamily="34" charset="-120"/>
                          </a:rPr>
                        </m:ctrlPr>
                      </m:sSubPr>
                      <m:e>
                        <m:r>
                          <a:rPr lang="en-US" altLang="zh-CN" sz="2400" b="1" i="1" smtClean="0">
                            <a:solidFill>
                              <a:schemeClr val="tx1">
                                <a:lumMod val="95000"/>
                                <a:lumOff val="5000"/>
                              </a:schemeClr>
                            </a:solidFill>
                            <a:latin typeface="Cambria Math" panose="02040503050406030204" pitchFamily="18" charset="0"/>
                            <a:ea typeface="Microsoft JhengHei" panose="020B0604030504040204" pitchFamily="34" charset="-120"/>
                          </a:rPr>
                          <m:t>𝒊</m:t>
                        </m:r>
                      </m:e>
                      <m:sub>
                        <m:r>
                          <a:rPr lang="en-US" altLang="zh-CN" sz="2400" b="1" i="1" smtClean="0">
                            <a:solidFill>
                              <a:schemeClr val="tx1">
                                <a:lumMod val="95000"/>
                                <a:lumOff val="5000"/>
                              </a:schemeClr>
                            </a:solidFill>
                            <a:latin typeface="Cambria Math" panose="02040503050406030204" pitchFamily="18" charset="0"/>
                            <a:ea typeface="Microsoft JhengHei" panose="020B0604030504040204" pitchFamily="34" charset="-120"/>
                          </a:rPr>
                          <m:t>𝒊𝒏𝒅𝒆𝒙</m:t>
                        </m:r>
                      </m:sub>
                    </m:sSub>
                    <m:d>
                      <m:dPr>
                        <m:ctrlPr>
                          <a:rPr lang="en-US" altLang="zh-CN" sz="2400" b="1" i="1" smtClean="0">
                            <a:solidFill>
                              <a:schemeClr val="tx1">
                                <a:lumMod val="95000"/>
                                <a:lumOff val="5000"/>
                              </a:schemeClr>
                            </a:solidFill>
                            <a:latin typeface="Cambria Math" panose="02040503050406030204" pitchFamily="18" charset="0"/>
                            <a:ea typeface="Microsoft JhengHei" panose="020B0604030504040204" pitchFamily="34" charset="-120"/>
                          </a:rPr>
                        </m:ctrlPr>
                      </m:dPr>
                      <m:e>
                        <m:r>
                          <a:rPr lang="en-US" altLang="zh-CN" sz="2400" b="1" i="1" smtClean="0">
                            <a:solidFill>
                              <a:schemeClr val="tx1">
                                <a:lumMod val="95000"/>
                                <a:lumOff val="5000"/>
                              </a:schemeClr>
                            </a:solidFill>
                            <a:latin typeface="Cambria Math" panose="02040503050406030204" pitchFamily="18" charset="0"/>
                            <a:ea typeface="Microsoft JhengHei" panose="020B0604030504040204" pitchFamily="34" charset="-120"/>
                          </a:rPr>
                          <m:t>𝑨</m:t>
                        </m:r>
                      </m:e>
                    </m:d>
                    <m:r>
                      <a:rPr lang="en-US" altLang="zh-CN" sz="2400" b="1" i="1" smtClean="0">
                        <a:solidFill>
                          <a:schemeClr val="tx1">
                            <a:lumMod val="95000"/>
                            <a:lumOff val="5000"/>
                          </a:schemeClr>
                        </a:solidFill>
                        <a:latin typeface="Cambria Math" panose="02040503050406030204" pitchFamily="18" charset="0"/>
                        <a:ea typeface="Microsoft JhengHei" panose="020B0604030504040204" pitchFamily="34" charset="-120"/>
                      </a:rPr>
                      <m:t>=</m:t>
                    </m:r>
                    <m:r>
                      <a:rPr lang="en-US" altLang="zh-CN" sz="2400" b="1" i="1" smtClean="0">
                        <a:solidFill>
                          <a:schemeClr val="tx1">
                            <a:lumMod val="95000"/>
                            <a:lumOff val="5000"/>
                          </a:schemeClr>
                        </a:solidFill>
                        <a:latin typeface="Cambria Math" panose="02040503050406030204" pitchFamily="18" charset="0"/>
                        <a:ea typeface="Microsoft JhengHei" panose="020B0604030504040204" pitchFamily="34" charset="-120"/>
                      </a:rPr>
                      <m:t>𝒈𝒊𝒏𝒊</m:t>
                    </m:r>
                    <m:d>
                      <m:dPr>
                        <m:ctrlPr>
                          <a:rPr lang="en-US" altLang="zh-CN" sz="2400" b="1" i="1" smtClean="0">
                            <a:solidFill>
                              <a:schemeClr val="tx1">
                                <a:lumMod val="95000"/>
                                <a:lumOff val="5000"/>
                              </a:schemeClr>
                            </a:solidFill>
                            <a:latin typeface="Cambria Math" panose="02040503050406030204" pitchFamily="18" charset="0"/>
                            <a:ea typeface="Microsoft JhengHei" panose="020B0604030504040204" pitchFamily="34" charset="-120"/>
                          </a:rPr>
                        </m:ctrlPr>
                      </m:dPr>
                      <m:e>
                        <m:r>
                          <a:rPr lang="en-US" altLang="zh-CN" sz="2400" b="1" i="1" smtClean="0">
                            <a:solidFill>
                              <a:schemeClr val="tx1">
                                <a:lumMod val="95000"/>
                                <a:lumOff val="5000"/>
                              </a:schemeClr>
                            </a:solidFill>
                            <a:latin typeface="Cambria Math" panose="02040503050406030204" pitchFamily="18" charset="0"/>
                            <a:ea typeface="Microsoft JhengHei" panose="020B0604030504040204" pitchFamily="34" charset="-120"/>
                          </a:rPr>
                          <m:t>𝑫</m:t>
                        </m:r>
                      </m:e>
                    </m:d>
                    <m:r>
                      <a:rPr lang="en-US" altLang="zh-CN" sz="2400" b="1" i="1" smtClean="0">
                        <a:solidFill>
                          <a:schemeClr val="tx1">
                            <a:lumMod val="95000"/>
                            <a:lumOff val="5000"/>
                          </a:schemeClr>
                        </a:solidFill>
                        <a:latin typeface="Cambria Math" panose="02040503050406030204" pitchFamily="18" charset="0"/>
                        <a:ea typeface="Microsoft JhengHei" panose="020B0604030504040204" pitchFamily="34" charset="-120"/>
                      </a:rPr>
                      <m:t>−</m:t>
                    </m:r>
                    <m:r>
                      <a:rPr lang="en-US" altLang="zh-CN" sz="2400" b="1" i="1" smtClean="0">
                        <a:solidFill>
                          <a:schemeClr val="tx1">
                            <a:lumMod val="95000"/>
                            <a:lumOff val="5000"/>
                          </a:schemeClr>
                        </a:solidFill>
                        <a:latin typeface="Cambria Math" panose="02040503050406030204" pitchFamily="18" charset="0"/>
                        <a:ea typeface="Microsoft JhengHei" panose="020B0604030504040204" pitchFamily="34" charset="-120"/>
                      </a:rPr>
                      <m:t>𝒈𝒊𝒏</m:t>
                    </m:r>
                    <m:sSub>
                      <m:sSubPr>
                        <m:ctrlPr>
                          <a:rPr lang="en-US" altLang="zh-CN" sz="2400" b="1" i="1" smtClean="0">
                            <a:solidFill>
                              <a:schemeClr val="tx1">
                                <a:lumMod val="95000"/>
                                <a:lumOff val="5000"/>
                              </a:schemeClr>
                            </a:solidFill>
                            <a:latin typeface="Cambria Math" panose="02040503050406030204" pitchFamily="18" charset="0"/>
                            <a:ea typeface="Microsoft JhengHei" panose="020B0604030504040204" pitchFamily="34" charset="-120"/>
                          </a:rPr>
                        </m:ctrlPr>
                      </m:sSubPr>
                      <m:e>
                        <m:r>
                          <a:rPr lang="en-US" altLang="zh-CN" sz="2400" b="1" i="1" smtClean="0">
                            <a:solidFill>
                              <a:schemeClr val="tx1">
                                <a:lumMod val="95000"/>
                                <a:lumOff val="5000"/>
                              </a:schemeClr>
                            </a:solidFill>
                            <a:latin typeface="Cambria Math" panose="02040503050406030204" pitchFamily="18" charset="0"/>
                            <a:ea typeface="Microsoft JhengHei" panose="020B0604030504040204" pitchFamily="34" charset="-120"/>
                          </a:rPr>
                          <m:t>𝒊</m:t>
                        </m:r>
                      </m:e>
                      <m:sub>
                        <m:r>
                          <a:rPr lang="en-US" altLang="zh-CN" sz="2400" b="1" i="1" smtClean="0">
                            <a:solidFill>
                              <a:schemeClr val="tx1">
                                <a:lumMod val="95000"/>
                                <a:lumOff val="5000"/>
                              </a:schemeClr>
                            </a:solidFill>
                            <a:latin typeface="Cambria Math" panose="02040503050406030204" pitchFamily="18" charset="0"/>
                            <a:ea typeface="Microsoft JhengHei" panose="020B0604030504040204" pitchFamily="34" charset="-120"/>
                          </a:rPr>
                          <m:t>𝑨</m:t>
                        </m:r>
                      </m:sub>
                    </m:sSub>
                    <m:r>
                      <a:rPr lang="en-US" altLang="zh-CN" sz="2400" b="1" i="1" smtClean="0">
                        <a:solidFill>
                          <a:schemeClr val="tx1">
                            <a:lumMod val="95000"/>
                            <a:lumOff val="5000"/>
                          </a:schemeClr>
                        </a:solidFill>
                        <a:latin typeface="Cambria Math" panose="02040503050406030204" pitchFamily="18" charset="0"/>
                        <a:ea typeface="Microsoft JhengHei" panose="020B0604030504040204" pitchFamily="34" charset="-120"/>
                      </a:rPr>
                      <m:t>(</m:t>
                    </m:r>
                    <m:r>
                      <a:rPr lang="en-US" altLang="zh-CN" sz="2400" b="1" i="1" smtClean="0">
                        <a:solidFill>
                          <a:schemeClr val="tx1">
                            <a:lumMod val="95000"/>
                            <a:lumOff val="5000"/>
                          </a:schemeClr>
                        </a:solidFill>
                        <a:latin typeface="Cambria Math" panose="02040503050406030204" pitchFamily="18" charset="0"/>
                        <a:ea typeface="Microsoft JhengHei" panose="020B0604030504040204" pitchFamily="34" charset="-120"/>
                      </a:rPr>
                      <m:t>𝑫</m:t>
                    </m:r>
                    <m:r>
                      <a:rPr lang="en-US" altLang="zh-CN" sz="2400" b="1" i="1" smtClean="0">
                        <a:solidFill>
                          <a:schemeClr val="tx1">
                            <a:lumMod val="95000"/>
                            <a:lumOff val="5000"/>
                          </a:schemeClr>
                        </a:solidFill>
                        <a:latin typeface="Cambria Math" panose="02040503050406030204" pitchFamily="18" charset="0"/>
                        <a:ea typeface="Microsoft JhengHei" panose="020B0604030504040204" pitchFamily="34" charset="-120"/>
                      </a:rPr>
                      <m:t>)</m:t>
                    </m:r>
                  </m:oMath>
                </a14:m>
                <a:r>
                  <a:rPr lang="zh-CN" altLang="en-US" sz="2400" b="1" dirty="0">
                    <a:solidFill>
                      <a:schemeClr val="tx1">
                        <a:lumMod val="95000"/>
                        <a:lumOff val="5000"/>
                      </a:schemeClr>
                    </a:solidFill>
                    <a:latin typeface="Microsoft JhengHei" panose="020B0604030504040204" pitchFamily="34" charset="-120"/>
                    <a:ea typeface="Microsoft JhengHei" panose="020B0604030504040204" pitchFamily="34" charset="-120"/>
                  </a:rPr>
                  <a:t>      </a:t>
                </a:r>
                <a:r>
                  <a:rPr lang="en-US" altLang="zh-CN" sz="2800" b="1" dirty="0">
                    <a:solidFill>
                      <a:schemeClr val="accent1"/>
                    </a:solidFill>
                    <a:latin typeface="Times New Roman" panose="02020603050405020304" pitchFamily="18" charset="0"/>
                    <a:ea typeface="Microsoft JhengHei" panose="020B0604030504040204" pitchFamily="34" charset="-120"/>
                    <a:cs typeface="Times New Roman" panose="02020603050405020304" pitchFamily="18" charset="0"/>
                  </a:rPr>
                  <a:t>Select the highest!!</a:t>
                </a:r>
                <a:endParaRPr lang="zh-CN" altLang="en-US" sz="2400" b="1" dirty="0">
                  <a:solidFill>
                    <a:schemeClr val="accent1"/>
                  </a:solidFill>
                  <a:latin typeface="Times New Roman" panose="02020603050405020304" pitchFamily="18" charset="0"/>
                  <a:ea typeface="Microsoft JhengHei" panose="020B0604030504040204" pitchFamily="34" charset="-120"/>
                  <a:cs typeface="Times New Roman" panose="02020603050405020304" pitchFamily="18" charset="0"/>
                </a:endParaRPr>
              </a:p>
            </p:txBody>
          </p:sp>
        </mc:Choice>
        <mc:Fallback>
          <p:sp>
            <p:nvSpPr>
              <p:cNvPr id="17" name="文本框 16">
                <a:extLst>
                  <a:ext uri="{FF2B5EF4-FFF2-40B4-BE49-F238E27FC236}">
                    <a16:creationId xmlns:a16="http://schemas.microsoft.com/office/drawing/2014/main" id="{2EF2FCDF-E17F-4DD5-8B58-F87AEECB83B7}"/>
                  </a:ext>
                </a:extLst>
              </p:cNvPr>
              <p:cNvSpPr txBox="1">
                <a:spLocks noRot="1" noChangeAspect="1" noMove="1" noResize="1" noEditPoints="1" noAdjustHandles="1" noChangeArrowheads="1" noChangeShapeType="1" noTextEdit="1"/>
              </p:cNvSpPr>
              <p:nvPr/>
            </p:nvSpPr>
            <p:spPr>
              <a:xfrm>
                <a:off x="403649" y="2633919"/>
                <a:ext cx="8290601" cy="523220"/>
              </a:xfrm>
              <a:prstGeom prst="rect">
                <a:avLst/>
              </a:prstGeom>
              <a:blipFill>
                <a:blip r:embed="rId5"/>
                <a:stretch>
                  <a:fillRect t="-11628" r="-3015" b="-3139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文本框 18">
                <a:extLst>
                  <a:ext uri="{FF2B5EF4-FFF2-40B4-BE49-F238E27FC236}">
                    <a16:creationId xmlns:a16="http://schemas.microsoft.com/office/drawing/2014/main" id="{979F8201-F066-4F4B-8FBB-FE8DAEAEF171}"/>
                  </a:ext>
                </a:extLst>
              </p:cNvPr>
              <p:cNvSpPr txBox="1"/>
              <p:nvPr/>
            </p:nvSpPr>
            <p:spPr>
              <a:xfrm>
                <a:off x="403649" y="3312972"/>
                <a:ext cx="11091405" cy="676724"/>
              </a:xfrm>
              <a:prstGeom prst="rect">
                <a:avLst/>
              </a:prstGeom>
              <a:noFill/>
            </p:spPr>
            <p:txBody>
              <a:bodyPr wrap="square">
                <a:spAutoFit/>
              </a:bodyPr>
              <a:lstStyle/>
              <a:p>
                <a:pPr algn="just"/>
                <a14:m>
                  <m:oMath xmlns:m="http://schemas.openxmlformats.org/officeDocument/2006/math">
                    <m:r>
                      <a:rPr lang="en-US" altLang="zh-CN" sz="2400" b="1" i="1" smtClean="0">
                        <a:solidFill>
                          <a:schemeClr val="tx1">
                            <a:lumMod val="95000"/>
                            <a:lumOff val="5000"/>
                          </a:schemeClr>
                        </a:solidFill>
                        <a:latin typeface="Cambria Math" panose="02040503050406030204" pitchFamily="18" charset="0"/>
                        <a:ea typeface="Microsoft JhengHei" panose="020B0604030504040204" pitchFamily="34" charset="-120"/>
                      </a:rPr>
                      <m:t>𝒈𝒊𝒏</m:t>
                    </m:r>
                    <m:sSub>
                      <m:sSubPr>
                        <m:ctrlPr>
                          <a:rPr lang="en-US" altLang="zh-CN" sz="2400" b="1" i="1" smtClean="0">
                            <a:solidFill>
                              <a:schemeClr val="tx1">
                                <a:lumMod val="95000"/>
                                <a:lumOff val="5000"/>
                              </a:schemeClr>
                            </a:solidFill>
                            <a:latin typeface="Cambria Math" panose="02040503050406030204" pitchFamily="18" charset="0"/>
                            <a:ea typeface="Microsoft JhengHei" panose="020B0604030504040204" pitchFamily="34" charset="-120"/>
                          </a:rPr>
                        </m:ctrlPr>
                      </m:sSubPr>
                      <m:e>
                        <m:r>
                          <a:rPr lang="en-US" altLang="zh-CN" sz="2400" b="1" i="1" smtClean="0">
                            <a:solidFill>
                              <a:schemeClr val="tx1">
                                <a:lumMod val="95000"/>
                                <a:lumOff val="5000"/>
                              </a:schemeClr>
                            </a:solidFill>
                            <a:latin typeface="Cambria Math" panose="02040503050406030204" pitchFamily="18" charset="0"/>
                            <a:ea typeface="Microsoft JhengHei" panose="020B0604030504040204" pitchFamily="34" charset="-120"/>
                          </a:rPr>
                          <m:t>𝒊</m:t>
                        </m:r>
                      </m:e>
                      <m:sub>
                        <m:r>
                          <a:rPr lang="en-US" altLang="zh-CN" sz="2400" b="1" i="1" smtClean="0">
                            <a:solidFill>
                              <a:schemeClr val="tx1">
                                <a:lumMod val="95000"/>
                                <a:lumOff val="5000"/>
                              </a:schemeClr>
                            </a:solidFill>
                            <a:latin typeface="Cambria Math" panose="02040503050406030204" pitchFamily="18" charset="0"/>
                            <a:ea typeface="Microsoft JhengHei" panose="020B0604030504040204" pitchFamily="34" charset="-120"/>
                          </a:rPr>
                          <m:t>𝑨</m:t>
                        </m:r>
                      </m:sub>
                    </m:sSub>
                    <m:d>
                      <m:dPr>
                        <m:ctrlPr>
                          <a:rPr lang="en-US" altLang="zh-CN" sz="2400" b="1" i="1" smtClean="0">
                            <a:solidFill>
                              <a:schemeClr val="tx1">
                                <a:lumMod val="95000"/>
                                <a:lumOff val="5000"/>
                              </a:schemeClr>
                            </a:solidFill>
                            <a:latin typeface="Cambria Math" panose="02040503050406030204" pitchFamily="18" charset="0"/>
                            <a:ea typeface="Microsoft JhengHei" panose="020B0604030504040204" pitchFamily="34" charset="-120"/>
                          </a:rPr>
                        </m:ctrlPr>
                      </m:dPr>
                      <m:e>
                        <m:r>
                          <a:rPr lang="en-US" altLang="zh-CN" sz="2400" b="1" i="1" smtClean="0">
                            <a:solidFill>
                              <a:schemeClr val="tx1">
                                <a:lumMod val="95000"/>
                                <a:lumOff val="5000"/>
                              </a:schemeClr>
                            </a:solidFill>
                            <a:latin typeface="Cambria Math" panose="02040503050406030204" pitchFamily="18" charset="0"/>
                            <a:ea typeface="Microsoft JhengHei" panose="020B0604030504040204" pitchFamily="34" charset="-120"/>
                          </a:rPr>
                          <m:t>𝑫</m:t>
                        </m:r>
                      </m:e>
                    </m:d>
                    <m:r>
                      <a:rPr lang="en-US" altLang="zh-CN" sz="2400" b="1" i="1" smtClean="0">
                        <a:solidFill>
                          <a:schemeClr val="tx1">
                            <a:lumMod val="95000"/>
                            <a:lumOff val="5000"/>
                          </a:schemeClr>
                        </a:solidFill>
                        <a:latin typeface="Cambria Math" panose="02040503050406030204" pitchFamily="18" charset="0"/>
                        <a:ea typeface="Microsoft JhengHei" panose="020B0604030504040204" pitchFamily="34" charset="-120"/>
                      </a:rPr>
                      <m:t>=</m:t>
                    </m:r>
                    <m:nary>
                      <m:naryPr>
                        <m:chr m:val="∑"/>
                        <m:ctrlPr>
                          <a:rPr lang="en-US" altLang="zh-CN" sz="2400" b="1" i="1" smtClean="0">
                            <a:solidFill>
                              <a:schemeClr val="tx1">
                                <a:lumMod val="95000"/>
                                <a:lumOff val="5000"/>
                              </a:schemeClr>
                            </a:solidFill>
                            <a:latin typeface="Cambria Math" panose="02040503050406030204" pitchFamily="18" charset="0"/>
                            <a:ea typeface="Microsoft JhengHei" panose="020B0604030504040204" pitchFamily="34" charset="-120"/>
                          </a:rPr>
                        </m:ctrlPr>
                      </m:naryPr>
                      <m:sub>
                        <m:r>
                          <m:rPr>
                            <m:brk m:alnAt="23"/>
                          </m:rPr>
                          <a:rPr lang="en-US" altLang="zh-CN" sz="2400" b="1" i="1" smtClean="0">
                            <a:solidFill>
                              <a:schemeClr val="tx1">
                                <a:lumMod val="95000"/>
                                <a:lumOff val="5000"/>
                              </a:schemeClr>
                            </a:solidFill>
                            <a:latin typeface="Cambria Math" panose="02040503050406030204" pitchFamily="18" charset="0"/>
                            <a:ea typeface="Microsoft JhengHei" panose="020B0604030504040204" pitchFamily="34" charset="-120"/>
                          </a:rPr>
                          <m:t>𝒊</m:t>
                        </m:r>
                        <m:r>
                          <a:rPr lang="en-US" altLang="zh-CN" sz="2400" b="1" i="1" smtClean="0">
                            <a:solidFill>
                              <a:schemeClr val="tx1">
                                <a:lumMod val="95000"/>
                                <a:lumOff val="5000"/>
                              </a:schemeClr>
                            </a:solidFill>
                            <a:latin typeface="Cambria Math" panose="02040503050406030204" pitchFamily="18" charset="0"/>
                            <a:ea typeface="Microsoft JhengHei" panose="020B0604030504040204" pitchFamily="34" charset="-120"/>
                          </a:rPr>
                          <m:t>=</m:t>
                        </m:r>
                        <m:r>
                          <a:rPr lang="en-US" altLang="zh-CN" sz="2400" b="1" i="1" smtClean="0">
                            <a:solidFill>
                              <a:schemeClr val="tx1">
                                <a:lumMod val="95000"/>
                                <a:lumOff val="5000"/>
                              </a:schemeClr>
                            </a:solidFill>
                            <a:latin typeface="Cambria Math" panose="02040503050406030204" pitchFamily="18" charset="0"/>
                            <a:ea typeface="Microsoft JhengHei" panose="020B0604030504040204" pitchFamily="34" charset="-120"/>
                          </a:rPr>
                          <m:t>𝟏</m:t>
                        </m:r>
                      </m:sub>
                      <m:sup>
                        <m:r>
                          <a:rPr lang="en-US" altLang="zh-CN" sz="2400" b="1" i="1" smtClean="0">
                            <a:solidFill>
                              <a:schemeClr val="tx1">
                                <a:lumMod val="95000"/>
                                <a:lumOff val="5000"/>
                              </a:schemeClr>
                            </a:solidFill>
                            <a:latin typeface="Cambria Math" panose="02040503050406030204" pitchFamily="18" charset="0"/>
                            <a:ea typeface="Microsoft JhengHei" panose="020B0604030504040204" pitchFamily="34" charset="-120"/>
                          </a:rPr>
                          <m:t>𝒏</m:t>
                        </m:r>
                      </m:sup>
                      <m:e>
                        <m:f>
                          <m:fPr>
                            <m:ctrlPr>
                              <a:rPr lang="en-US" altLang="zh-CN" sz="2400" b="1" i="1" smtClean="0">
                                <a:solidFill>
                                  <a:schemeClr val="tx1">
                                    <a:lumMod val="95000"/>
                                    <a:lumOff val="5000"/>
                                  </a:schemeClr>
                                </a:solidFill>
                                <a:latin typeface="Cambria Math" panose="02040503050406030204" pitchFamily="18" charset="0"/>
                                <a:ea typeface="Microsoft JhengHei" panose="020B0604030504040204" pitchFamily="34" charset="-120"/>
                              </a:rPr>
                            </m:ctrlPr>
                          </m:fPr>
                          <m:num>
                            <m:d>
                              <m:dPr>
                                <m:begChr m:val="|"/>
                                <m:endChr m:val="|"/>
                                <m:ctrlPr>
                                  <a:rPr lang="en-US" altLang="zh-CN" sz="2400" b="1" i="1" smtClean="0">
                                    <a:solidFill>
                                      <a:schemeClr val="tx1">
                                        <a:lumMod val="95000"/>
                                        <a:lumOff val="5000"/>
                                      </a:schemeClr>
                                    </a:solidFill>
                                    <a:latin typeface="Cambria Math" panose="02040503050406030204" pitchFamily="18" charset="0"/>
                                    <a:ea typeface="Microsoft JhengHei" panose="020B0604030504040204" pitchFamily="34" charset="-120"/>
                                  </a:rPr>
                                </m:ctrlPr>
                              </m:dPr>
                              <m:e>
                                <m:sSub>
                                  <m:sSubPr>
                                    <m:ctrlPr>
                                      <a:rPr lang="en-US" altLang="zh-CN" sz="2400" b="1" i="1" smtClean="0">
                                        <a:solidFill>
                                          <a:schemeClr val="tx1">
                                            <a:lumMod val="95000"/>
                                            <a:lumOff val="5000"/>
                                          </a:schemeClr>
                                        </a:solidFill>
                                        <a:latin typeface="Cambria Math" panose="02040503050406030204" pitchFamily="18" charset="0"/>
                                        <a:ea typeface="Microsoft JhengHei" panose="020B0604030504040204" pitchFamily="34" charset="-120"/>
                                      </a:rPr>
                                    </m:ctrlPr>
                                  </m:sSubPr>
                                  <m:e>
                                    <m:r>
                                      <a:rPr lang="en-US" altLang="zh-CN" sz="2400" b="1" i="1" smtClean="0">
                                        <a:solidFill>
                                          <a:schemeClr val="tx1">
                                            <a:lumMod val="95000"/>
                                            <a:lumOff val="5000"/>
                                          </a:schemeClr>
                                        </a:solidFill>
                                        <a:latin typeface="Cambria Math" panose="02040503050406030204" pitchFamily="18" charset="0"/>
                                        <a:ea typeface="Microsoft JhengHei" panose="020B0604030504040204" pitchFamily="34" charset="-120"/>
                                      </a:rPr>
                                      <m:t>𝑫</m:t>
                                    </m:r>
                                  </m:e>
                                  <m:sub>
                                    <m:r>
                                      <a:rPr lang="en-US" altLang="zh-CN" sz="2400" b="1" i="1" smtClean="0">
                                        <a:solidFill>
                                          <a:schemeClr val="tx1">
                                            <a:lumMod val="95000"/>
                                            <a:lumOff val="5000"/>
                                          </a:schemeClr>
                                        </a:solidFill>
                                        <a:latin typeface="Cambria Math" panose="02040503050406030204" pitchFamily="18" charset="0"/>
                                        <a:ea typeface="Microsoft JhengHei" panose="020B0604030504040204" pitchFamily="34" charset="-120"/>
                                      </a:rPr>
                                      <m:t>𝒊</m:t>
                                    </m:r>
                                  </m:sub>
                                </m:sSub>
                              </m:e>
                            </m:d>
                          </m:num>
                          <m:den>
                            <m:d>
                              <m:dPr>
                                <m:begChr m:val="|"/>
                                <m:endChr m:val="|"/>
                                <m:ctrlPr>
                                  <a:rPr lang="en-US" altLang="zh-CN" sz="2400" b="1" i="1" smtClean="0">
                                    <a:solidFill>
                                      <a:schemeClr val="tx1">
                                        <a:lumMod val="95000"/>
                                        <a:lumOff val="5000"/>
                                      </a:schemeClr>
                                    </a:solidFill>
                                    <a:latin typeface="Cambria Math" panose="02040503050406030204" pitchFamily="18" charset="0"/>
                                    <a:ea typeface="Microsoft JhengHei" panose="020B0604030504040204" pitchFamily="34" charset="-120"/>
                                  </a:rPr>
                                </m:ctrlPr>
                              </m:dPr>
                              <m:e>
                                <m:r>
                                  <a:rPr lang="en-US" altLang="zh-CN" sz="2400" b="1" i="1" smtClean="0">
                                    <a:solidFill>
                                      <a:schemeClr val="tx1">
                                        <a:lumMod val="95000"/>
                                        <a:lumOff val="5000"/>
                                      </a:schemeClr>
                                    </a:solidFill>
                                    <a:latin typeface="Cambria Math" panose="02040503050406030204" pitchFamily="18" charset="0"/>
                                    <a:ea typeface="Microsoft JhengHei" panose="020B0604030504040204" pitchFamily="34" charset="-120"/>
                                  </a:rPr>
                                  <m:t>𝑫</m:t>
                                </m:r>
                              </m:e>
                            </m:d>
                          </m:den>
                        </m:f>
                        <m:r>
                          <a:rPr lang="en-US" altLang="zh-CN" sz="2400" b="1" i="1" smtClean="0">
                            <a:solidFill>
                              <a:schemeClr val="tx1">
                                <a:lumMod val="95000"/>
                                <a:lumOff val="5000"/>
                              </a:schemeClr>
                            </a:solidFill>
                            <a:latin typeface="Cambria Math" panose="02040503050406030204" pitchFamily="18" charset="0"/>
                            <a:ea typeface="Microsoft JhengHei" panose="020B0604030504040204" pitchFamily="34" charset="-120"/>
                          </a:rPr>
                          <m:t>𝒈𝒊𝒏𝒊</m:t>
                        </m:r>
                        <m:d>
                          <m:dPr>
                            <m:ctrlPr>
                              <a:rPr lang="en-US" altLang="zh-CN" sz="2400" b="1" i="1" smtClean="0">
                                <a:solidFill>
                                  <a:schemeClr val="tx1">
                                    <a:lumMod val="95000"/>
                                    <a:lumOff val="5000"/>
                                  </a:schemeClr>
                                </a:solidFill>
                                <a:latin typeface="Cambria Math" panose="02040503050406030204" pitchFamily="18" charset="0"/>
                                <a:ea typeface="Microsoft JhengHei" panose="020B0604030504040204" pitchFamily="34" charset="-120"/>
                              </a:rPr>
                            </m:ctrlPr>
                          </m:dPr>
                          <m:e>
                            <m:sSub>
                              <m:sSubPr>
                                <m:ctrlPr>
                                  <a:rPr lang="en-US" altLang="zh-CN" sz="2400" b="1" i="1" smtClean="0">
                                    <a:solidFill>
                                      <a:schemeClr val="tx1">
                                        <a:lumMod val="95000"/>
                                        <a:lumOff val="5000"/>
                                      </a:schemeClr>
                                    </a:solidFill>
                                    <a:latin typeface="Cambria Math" panose="02040503050406030204" pitchFamily="18" charset="0"/>
                                    <a:ea typeface="Microsoft JhengHei" panose="020B0604030504040204" pitchFamily="34" charset="-120"/>
                                  </a:rPr>
                                </m:ctrlPr>
                              </m:sSubPr>
                              <m:e>
                                <m:r>
                                  <a:rPr lang="en-US" altLang="zh-CN" sz="2400" b="1" i="1" smtClean="0">
                                    <a:solidFill>
                                      <a:schemeClr val="tx1">
                                        <a:lumMod val="95000"/>
                                        <a:lumOff val="5000"/>
                                      </a:schemeClr>
                                    </a:solidFill>
                                    <a:latin typeface="Cambria Math" panose="02040503050406030204" pitchFamily="18" charset="0"/>
                                    <a:ea typeface="Microsoft JhengHei" panose="020B0604030504040204" pitchFamily="34" charset="-120"/>
                                  </a:rPr>
                                  <m:t>𝑫</m:t>
                                </m:r>
                              </m:e>
                              <m:sub>
                                <m:r>
                                  <a:rPr lang="en-US" altLang="zh-CN" sz="2400" b="1" i="1" smtClean="0">
                                    <a:solidFill>
                                      <a:schemeClr val="tx1">
                                        <a:lumMod val="95000"/>
                                        <a:lumOff val="5000"/>
                                      </a:schemeClr>
                                    </a:solidFill>
                                    <a:latin typeface="Cambria Math" panose="02040503050406030204" pitchFamily="18" charset="0"/>
                                    <a:ea typeface="Microsoft JhengHei" panose="020B0604030504040204" pitchFamily="34" charset="-120"/>
                                  </a:rPr>
                                  <m:t>𝒊</m:t>
                                </m:r>
                              </m:sub>
                            </m:sSub>
                          </m:e>
                        </m:d>
                      </m:e>
                    </m:nary>
                  </m:oMath>
                </a14:m>
                <a:r>
                  <a:rPr lang="en-US" altLang="zh-CN" sz="2400" b="1" dirty="0">
                    <a:solidFill>
                      <a:schemeClr val="tx1">
                        <a:lumMod val="95000"/>
                        <a:lumOff val="5000"/>
                      </a:schemeClr>
                    </a:solidFill>
                    <a:latin typeface="Times New Roman" panose="02020603050405020304" pitchFamily="18" charset="0"/>
                    <a:ea typeface="Microsoft JhengHei" panose="020B0604030504040204" pitchFamily="34" charset="-120"/>
                    <a:cs typeface="Times New Roman" panose="02020603050405020304" pitchFamily="18" charset="0"/>
                  </a:rPr>
                  <a:t>  where n is number of subset of Attribute A.  </a:t>
                </a:r>
                <a:r>
                  <a:rPr lang="zh-CN" altLang="en-US" sz="2400" b="1" dirty="0">
                    <a:solidFill>
                      <a:schemeClr val="tx1">
                        <a:lumMod val="95000"/>
                        <a:lumOff val="5000"/>
                      </a:schemeClr>
                    </a:solidFill>
                    <a:latin typeface="Times New Roman" panose="02020603050405020304" pitchFamily="18" charset="0"/>
                    <a:ea typeface="Microsoft JhengHei" panose="020B0604030504040204" pitchFamily="34" charset="-120"/>
                    <a:cs typeface="Times New Roman" panose="02020603050405020304" pitchFamily="18" charset="0"/>
                  </a:rPr>
                  <a:t> </a:t>
                </a:r>
              </a:p>
            </p:txBody>
          </p:sp>
        </mc:Choice>
        <mc:Fallback>
          <p:sp>
            <p:nvSpPr>
              <p:cNvPr id="19" name="文本框 18">
                <a:extLst>
                  <a:ext uri="{FF2B5EF4-FFF2-40B4-BE49-F238E27FC236}">
                    <a16:creationId xmlns:a16="http://schemas.microsoft.com/office/drawing/2014/main" id="{979F8201-F066-4F4B-8FBB-FE8DAEAEF171}"/>
                  </a:ext>
                </a:extLst>
              </p:cNvPr>
              <p:cNvSpPr txBox="1">
                <a:spLocks noRot="1" noChangeAspect="1" noMove="1" noResize="1" noEditPoints="1" noAdjustHandles="1" noChangeArrowheads="1" noChangeShapeType="1" noTextEdit="1"/>
              </p:cNvSpPr>
              <p:nvPr/>
            </p:nvSpPr>
            <p:spPr>
              <a:xfrm>
                <a:off x="403649" y="3312972"/>
                <a:ext cx="11091405" cy="676724"/>
              </a:xfrm>
              <a:prstGeom prst="rect">
                <a:avLst/>
              </a:prstGeom>
              <a:blipFill>
                <a:blip r:embed="rId6"/>
                <a:stretch>
                  <a:fillRect b="-270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A416EF92-BC0E-4563-9620-6C3DE0F3C787}"/>
                  </a:ext>
                </a:extLst>
              </p:cNvPr>
              <p:cNvSpPr txBox="1"/>
              <p:nvPr/>
            </p:nvSpPr>
            <p:spPr>
              <a:xfrm>
                <a:off x="437236" y="4145530"/>
                <a:ext cx="10624226" cy="489173"/>
              </a:xfrm>
              <a:prstGeom prst="rect">
                <a:avLst/>
              </a:prstGeom>
              <a:noFill/>
            </p:spPr>
            <p:txBody>
              <a:bodyPr wrap="square">
                <a:spAutoFit/>
              </a:bodyPr>
              <a:lstStyle/>
              <a:p>
                <a14:m>
                  <m:oMath xmlns:m="http://schemas.openxmlformats.org/officeDocument/2006/math">
                    <m:r>
                      <a:rPr lang="en-US" altLang="zh-CN" sz="2400" b="1" i="1" smtClean="0">
                        <a:solidFill>
                          <a:schemeClr val="tx1">
                            <a:lumMod val="95000"/>
                            <a:lumOff val="5000"/>
                          </a:schemeClr>
                        </a:solidFill>
                        <a:latin typeface="Cambria Math" panose="02040503050406030204" pitchFamily="18" charset="0"/>
                        <a:ea typeface="Microsoft JhengHei" panose="020B0604030504040204" pitchFamily="34" charset="-120"/>
                      </a:rPr>
                      <m:t>𝒈𝒊𝒏𝒊</m:t>
                    </m:r>
                    <m:d>
                      <m:dPr>
                        <m:ctrlPr>
                          <a:rPr lang="en-US" altLang="zh-CN" sz="2400" b="1" i="1" smtClean="0">
                            <a:solidFill>
                              <a:schemeClr val="tx1">
                                <a:lumMod val="95000"/>
                                <a:lumOff val="5000"/>
                              </a:schemeClr>
                            </a:solidFill>
                            <a:latin typeface="Cambria Math" panose="02040503050406030204" pitchFamily="18" charset="0"/>
                            <a:ea typeface="Microsoft JhengHei" panose="020B0604030504040204" pitchFamily="34" charset="-120"/>
                          </a:rPr>
                        </m:ctrlPr>
                      </m:dPr>
                      <m:e>
                        <m:r>
                          <a:rPr lang="en-US" altLang="zh-CN" sz="2400" b="1" i="1" smtClean="0">
                            <a:solidFill>
                              <a:schemeClr val="tx1">
                                <a:lumMod val="95000"/>
                                <a:lumOff val="5000"/>
                              </a:schemeClr>
                            </a:solidFill>
                            <a:latin typeface="Cambria Math" panose="02040503050406030204" pitchFamily="18" charset="0"/>
                            <a:ea typeface="Microsoft JhengHei" panose="020B0604030504040204" pitchFamily="34" charset="-120"/>
                          </a:rPr>
                          <m:t>𝑫</m:t>
                        </m:r>
                      </m:e>
                    </m:d>
                    <m:r>
                      <a:rPr lang="en-US" altLang="zh-CN" sz="2400" b="1" i="1" smtClean="0">
                        <a:solidFill>
                          <a:schemeClr val="tx1">
                            <a:lumMod val="95000"/>
                            <a:lumOff val="5000"/>
                          </a:schemeClr>
                        </a:solidFill>
                        <a:latin typeface="Cambria Math" panose="02040503050406030204" pitchFamily="18" charset="0"/>
                        <a:ea typeface="Microsoft JhengHei" panose="020B0604030504040204" pitchFamily="34" charset="-120"/>
                      </a:rPr>
                      <m:t>=</m:t>
                    </m:r>
                    <m:r>
                      <a:rPr lang="en-US" altLang="zh-CN" sz="2400" b="1" i="1" smtClean="0">
                        <a:solidFill>
                          <a:schemeClr val="tx1">
                            <a:lumMod val="95000"/>
                            <a:lumOff val="5000"/>
                          </a:schemeClr>
                        </a:solidFill>
                        <a:latin typeface="Cambria Math" panose="02040503050406030204" pitchFamily="18" charset="0"/>
                        <a:ea typeface="Microsoft JhengHei" panose="020B0604030504040204" pitchFamily="34" charset="-120"/>
                      </a:rPr>
                      <m:t>𝟏</m:t>
                    </m:r>
                    <m:r>
                      <a:rPr lang="en-US" altLang="zh-CN" sz="2400" b="1" i="1" smtClean="0">
                        <a:solidFill>
                          <a:schemeClr val="tx1">
                            <a:lumMod val="95000"/>
                            <a:lumOff val="5000"/>
                          </a:schemeClr>
                        </a:solidFill>
                        <a:latin typeface="Cambria Math" panose="02040503050406030204" pitchFamily="18" charset="0"/>
                        <a:ea typeface="Microsoft JhengHei" panose="020B0604030504040204" pitchFamily="34" charset="-120"/>
                      </a:rPr>
                      <m:t>−</m:t>
                    </m:r>
                    <m:nary>
                      <m:naryPr>
                        <m:chr m:val="∑"/>
                        <m:ctrlPr>
                          <a:rPr lang="en-US" altLang="zh-CN" sz="2400" b="1" i="1" smtClean="0">
                            <a:solidFill>
                              <a:schemeClr val="tx1">
                                <a:lumMod val="95000"/>
                                <a:lumOff val="5000"/>
                              </a:schemeClr>
                            </a:solidFill>
                            <a:latin typeface="Cambria Math" panose="02040503050406030204" pitchFamily="18" charset="0"/>
                            <a:ea typeface="Microsoft JhengHei" panose="020B0604030504040204" pitchFamily="34" charset="-120"/>
                          </a:rPr>
                        </m:ctrlPr>
                      </m:naryPr>
                      <m:sub>
                        <m:r>
                          <m:rPr>
                            <m:brk m:alnAt="23"/>
                          </m:rPr>
                          <a:rPr lang="en-US" altLang="zh-CN" sz="2400" b="1" i="1" smtClean="0">
                            <a:solidFill>
                              <a:schemeClr val="tx1">
                                <a:lumMod val="95000"/>
                                <a:lumOff val="5000"/>
                              </a:schemeClr>
                            </a:solidFill>
                            <a:latin typeface="Cambria Math" panose="02040503050406030204" pitchFamily="18" charset="0"/>
                            <a:ea typeface="Microsoft JhengHei" panose="020B0604030504040204" pitchFamily="34" charset="-120"/>
                          </a:rPr>
                          <m:t>𝒊</m:t>
                        </m:r>
                        <m:r>
                          <a:rPr lang="en-US" altLang="zh-CN" sz="2400" b="1" i="1" smtClean="0">
                            <a:solidFill>
                              <a:schemeClr val="tx1">
                                <a:lumMod val="95000"/>
                                <a:lumOff val="5000"/>
                              </a:schemeClr>
                            </a:solidFill>
                            <a:latin typeface="Cambria Math" panose="02040503050406030204" pitchFamily="18" charset="0"/>
                            <a:ea typeface="Microsoft JhengHei" panose="020B0604030504040204" pitchFamily="34" charset="-120"/>
                          </a:rPr>
                          <m:t>=</m:t>
                        </m:r>
                        <m:r>
                          <a:rPr lang="en-US" altLang="zh-CN" sz="2400" b="1" i="1" smtClean="0">
                            <a:solidFill>
                              <a:schemeClr val="tx1">
                                <a:lumMod val="95000"/>
                                <a:lumOff val="5000"/>
                              </a:schemeClr>
                            </a:solidFill>
                            <a:latin typeface="Cambria Math" panose="02040503050406030204" pitchFamily="18" charset="0"/>
                            <a:ea typeface="Microsoft JhengHei" panose="020B0604030504040204" pitchFamily="34" charset="-120"/>
                          </a:rPr>
                          <m:t>𝟏</m:t>
                        </m:r>
                      </m:sub>
                      <m:sup>
                        <m:r>
                          <a:rPr lang="en-US" altLang="zh-CN" sz="2400" b="1" i="1" smtClean="0">
                            <a:solidFill>
                              <a:schemeClr val="tx1">
                                <a:lumMod val="95000"/>
                                <a:lumOff val="5000"/>
                              </a:schemeClr>
                            </a:solidFill>
                            <a:latin typeface="Cambria Math" panose="02040503050406030204" pitchFamily="18" charset="0"/>
                            <a:ea typeface="Microsoft JhengHei" panose="020B0604030504040204" pitchFamily="34" charset="-120"/>
                          </a:rPr>
                          <m:t>𝒎</m:t>
                        </m:r>
                      </m:sup>
                      <m:e>
                        <m:sSubSup>
                          <m:sSubSupPr>
                            <m:ctrlPr>
                              <a:rPr lang="en-US" altLang="zh-CN" sz="2400" b="1" i="1" smtClean="0">
                                <a:solidFill>
                                  <a:schemeClr val="tx1">
                                    <a:lumMod val="95000"/>
                                    <a:lumOff val="5000"/>
                                  </a:schemeClr>
                                </a:solidFill>
                                <a:latin typeface="Cambria Math" panose="02040503050406030204" pitchFamily="18" charset="0"/>
                                <a:ea typeface="Microsoft JhengHei" panose="020B0604030504040204" pitchFamily="34" charset="-120"/>
                              </a:rPr>
                            </m:ctrlPr>
                          </m:sSubSupPr>
                          <m:e>
                            <m:r>
                              <a:rPr lang="en-US" altLang="zh-CN" sz="2400" b="1" i="1" smtClean="0">
                                <a:solidFill>
                                  <a:schemeClr val="tx1">
                                    <a:lumMod val="95000"/>
                                    <a:lumOff val="5000"/>
                                  </a:schemeClr>
                                </a:solidFill>
                                <a:latin typeface="Cambria Math" panose="02040503050406030204" pitchFamily="18" charset="0"/>
                                <a:ea typeface="Microsoft JhengHei" panose="020B0604030504040204" pitchFamily="34" charset="-120"/>
                              </a:rPr>
                              <m:t>𝒑</m:t>
                            </m:r>
                          </m:e>
                          <m:sub>
                            <m:r>
                              <a:rPr lang="en-US" altLang="zh-CN" sz="2400" b="1" i="1" smtClean="0">
                                <a:solidFill>
                                  <a:schemeClr val="tx1">
                                    <a:lumMod val="95000"/>
                                    <a:lumOff val="5000"/>
                                  </a:schemeClr>
                                </a:solidFill>
                                <a:latin typeface="Cambria Math" panose="02040503050406030204" pitchFamily="18" charset="0"/>
                                <a:ea typeface="Microsoft JhengHei" panose="020B0604030504040204" pitchFamily="34" charset="-120"/>
                              </a:rPr>
                              <m:t>𝒊</m:t>
                            </m:r>
                          </m:sub>
                          <m:sup>
                            <m:r>
                              <a:rPr lang="en-US" altLang="zh-CN" sz="2400" b="1" i="1" smtClean="0">
                                <a:solidFill>
                                  <a:schemeClr val="tx1">
                                    <a:lumMod val="95000"/>
                                    <a:lumOff val="5000"/>
                                  </a:schemeClr>
                                </a:solidFill>
                                <a:latin typeface="Cambria Math" panose="02040503050406030204" pitchFamily="18" charset="0"/>
                                <a:ea typeface="Microsoft JhengHei" panose="020B0604030504040204" pitchFamily="34" charset="-120"/>
                              </a:rPr>
                              <m:t>𝟐</m:t>
                            </m:r>
                          </m:sup>
                        </m:sSubSup>
                      </m:e>
                    </m:nary>
                  </m:oMath>
                </a14:m>
                <a:r>
                  <a:rPr lang="zh-CN" altLang="en-US" sz="2400" b="1" dirty="0">
                    <a:solidFill>
                      <a:schemeClr val="tx1">
                        <a:lumMod val="95000"/>
                        <a:lumOff val="5000"/>
                      </a:schemeClr>
                    </a:solidFill>
                    <a:latin typeface="Microsoft JhengHei" panose="020B0604030504040204" pitchFamily="34" charset="-120"/>
                    <a:ea typeface="Microsoft JhengHei" panose="020B0604030504040204" pitchFamily="34" charset="-120"/>
                  </a:rPr>
                  <a:t>  </a:t>
                </a:r>
                <a:r>
                  <a:rPr lang="en-US" altLang="zh-CN" sz="2400" b="1" dirty="0">
                    <a:solidFill>
                      <a:schemeClr val="tx1">
                        <a:lumMod val="95000"/>
                        <a:lumOff val="5000"/>
                      </a:schemeClr>
                    </a:solidFill>
                    <a:latin typeface="Times New Roman" panose="02020603050405020304" pitchFamily="18" charset="0"/>
                    <a:ea typeface="Microsoft JhengHei" panose="020B0604030504040204" pitchFamily="34" charset="-120"/>
                    <a:cs typeface="Times New Roman" panose="02020603050405020304" pitchFamily="18" charset="0"/>
                  </a:rPr>
                  <a:t>where D has m distinct class values</a:t>
                </a:r>
                <a:endParaRPr lang="zh-CN" altLang="en-US" sz="2400" b="1" dirty="0">
                  <a:solidFill>
                    <a:schemeClr val="tx1">
                      <a:lumMod val="95000"/>
                      <a:lumOff val="5000"/>
                    </a:schemeClr>
                  </a:solidFill>
                  <a:latin typeface="Microsoft JhengHei" panose="020B0604030504040204" pitchFamily="34" charset="-120"/>
                  <a:ea typeface="Microsoft JhengHei" panose="020B0604030504040204" pitchFamily="34" charset="-120"/>
                </a:endParaRPr>
              </a:p>
            </p:txBody>
          </p:sp>
        </mc:Choice>
        <mc:Fallback>
          <p:sp>
            <p:nvSpPr>
              <p:cNvPr id="21" name="文本框 20">
                <a:extLst>
                  <a:ext uri="{FF2B5EF4-FFF2-40B4-BE49-F238E27FC236}">
                    <a16:creationId xmlns:a16="http://schemas.microsoft.com/office/drawing/2014/main" id="{A416EF92-BC0E-4563-9620-6C3DE0F3C787}"/>
                  </a:ext>
                </a:extLst>
              </p:cNvPr>
              <p:cNvSpPr txBox="1">
                <a:spLocks noRot="1" noChangeAspect="1" noMove="1" noResize="1" noEditPoints="1" noAdjustHandles="1" noChangeArrowheads="1" noChangeShapeType="1" noTextEdit="1"/>
              </p:cNvSpPr>
              <p:nvPr/>
            </p:nvSpPr>
            <p:spPr>
              <a:xfrm>
                <a:off x="437236" y="4145530"/>
                <a:ext cx="10624226" cy="489173"/>
              </a:xfrm>
              <a:prstGeom prst="rect">
                <a:avLst/>
              </a:prstGeom>
              <a:blipFill>
                <a:blip r:embed="rId7"/>
                <a:stretch>
                  <a:fillRect t="-5000" b="-275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文本框 22">
                <a:extLst>
                  <a:ext uri="{FF2B5EF4-FFF2-40B4-BE49-F238E27FC236}">
                    <a16:creationId xmlns:a16="http://schemas.microsoft.com/office/drawing/2014/main" id="{DBCCB9A4-910C-4E86-BDF0-42C9CC0DD748}"/>
                  </a:ext>
                </a:extLst>
              </p:cNvPr>
              <p:cNvSpPr txBox="1"/>
              <p:nvPr/>
            </p:nvSpPr>
            <p:spPr>
              <a:xfrm>
                <a:off x="437236" y="5227911"/>
                <a:ext cx="8960898" cy="1040349"/>
              </a:xfrm>
              <a:prstGeom prst="rect">
                <a:avLst/>
              </a:prstGeom>
              <a:noFill/>
            </p:spPr>
            <p:txBody>
              <a:bodyPr wrap="square">
                <a:spAutoFit/>
              </a:bodyPr>
              <a:lstStyle/>
              <a:p>
                <a:pPr algn="just"/>
                <a14:m>
                  <m:oMath xmlns:m="http://schemas.openxmlformats.org/officeDocument/2006/math">
                    <m:r>
                      <a:rPr lang="en-US" altLang="zh-CN" sz="2000" b="0" i="1" dirty="0" smtClean="0">
                        <a:solidFill>
                          <a:schemeClr val="tx2">
                            <a:lumMod val="75000"/>
                          </a:schemeClr>
                        </a:solidFill>
                        <a:latin typeface="Cambria Math" panose="02040503050406030204" pitchFamily="18" charset="0"/>
                      </a:rPr>
                      <m:t>− |</m:t>
                    </m:r>
                    <m:r>
                      <a:rPr lang="en-US" altLang="zh-CN" sz="2000" i="1" dirty="0" smtClean="0">
                        <a:solidFill>
                          <a:schemeClr val="tx2">
                            <a:lumMod val="75000"/>
                          </a:schemeClr>
                        </a:solidFill>
                        <a:latin typeface="Cambria Math" panose="02040503050406030204" pitchFamily="18" charset="0"/>
                      </a:rPr>
                      <m:t>𝐷</m:t>
                    </m:r>
                    <m:r>
                      <a:rPr lang="en-US" altLang="zh-CN" sz="2000" i="1" dirty="0" smtClean="0">
                        <a:solidFill>
                          <a:schemeClr val="tx2">
                            <a:lumMod val="75000"/>
                          </a:schemeClr>
                        </a:solidFill>
                        <a:latin typeface="Cambria Math" panose="02040503050406030204" pitchFamily="18" charset="0"/>
                      </a:rPr>
                      <m:t>|:</m:t>
                    </m:r>
                  </m:oMath>
                </a14:m>
                <a:r>
                  <a:rPr lang="en-US" altLang="zh-CN" sz="2000" dirty="0">
                    <a:solidFill>
                      <a:schemeClr val="tx2">
                        <a:lumMod val="75000"/>
                      </a:schemeClr>
                    </a:solidFill>
                    <a:latin typeface="Arial" panose="020B0604020202020204" pitchFamily="34" charset="0"/>
                    <a:cs typeface="Arial" panose="020B0604020202020204" pitchFamily="34" charset="0"/>
                  </a:rPr>
                  <a:t> Cardinality of  D.  </a:t>
                </a:r>
              </a:p>
              <a:p>
                <a:pPr algn="just"/>
                <a14:m>
                  <m:oMath xmlns:m="http://schemas.openxmlformats.org/officeDocument/2006/math">
                    <m:r>
                      <a:rPr lang="en-US" altLang="zh-CN" sz="2000" b="0" i="0" dirty="0" smtClean="0">
                        <a:solidFill>
                          <a:schemeClr val="tx2">
                            <a:lumMod val="75000"/>
                          </a:schemeClr>
                        </a:solidFill>
                        <a:latin typeface="Cambria Math" panose="02040503050406030204" pitchFamily="18" charset="0"/>
                      </a:rPr>
                      <m:t>− </m:t>
                    </m:r>
                    <m:r>
                      <a:rPr lang="en-US" altLang="zh-CN" sz="2000" i="1" dirty="0" smtClean="0">
                        <a:solidFill>
                          <a:schemeClr val="tx2">
                            <a:lumMod val="75000"/>
                          </a:schemeClr>
                        </a:solidFill>
                        <a:latin typeface="Cambria Math" panose="02040503050406030204" pitchFamily="18" charset="0"/>
                      </a:rPr>
                      <m:t>|</m:t>
                    </m:r>
                    <m:sSub>
                      <m:sSubPr>
                        <m:ctrlPr>
                          <a:rPr lang="en-US" altLang="zh-CN" sz="2000" i="1" dirty="0" err="1" smtClean="0">
                            <a:solidFill>
                              <a:schemeClr val="tx2">
                                <a:lumMod val="75000"/>
                              </a:schemeClr>
                            </a:solidFill>
                            <a:latin typeface="Cambria Math" panose="02040503050406030204" pitchFamily="18" charset="0"/>
                          </a:rPr>
                        </m:ctrlPr>
                      </m:sSubPr>
                      <m:e>
                        <m:r>
                          <a:rPr lang="en-US" altLang="zh-CN" sz="2000" i="1" dirty="0" err="1" smtClean="0">
                            <a:solidFill>
                              <a:schemeClr val="tx2">
                                <a:lumMod val="75000"/>
                              </a:schemeClr>
                            </a:solidFill>
                            <a:latin typeface="Cambria Math" panose="02040503050406030204" pitchFamily="18" charset="0"/>
                          </a:rPr>
                          <m:t>𝐶</m:t>
                        </m:r>
                      </m:e>
                      <m:sub>
                        <m:r>
                          <a:rPr lang="en-US" altLang="zh-CN" sz="2000" i="1" dirty="0" err="1" smtClean="0">
                            <a:solidFill>
                              <a:schemeClr val="tx2">
                                <a:lumMod val="75000"/>
                              </a:schemeClr>
                            </a:solidFill>
                            <a:latin typeface="Cambria Math" panose="02040503050406030204" pitchFamily="18" charset="0"/>
                          </a:rPr>
                          <m:t>𝑗</m:t>
                        </m:r>
                      </m:sub>
                    </m:sSub>
                    <m:r>
                      <a:rPr lang="en-US" altLang="zh-CN" sz="2000" i="1" dirty="0" smtClean="0">
                        <a:solidFill>
                          <a:schemeClr val="tx2">
                            <a:lumMod val="75000"/>
                          </a:schemeClr>
                        </a:solidFill>
                        <a:latin typeface="Cambria Math" panose="02040503050406030204" pitchFamily="18" charset="0"/>
                      </a:rPr>
                      <m:t>|</m:t>
                    </m:r>
                    <m:r>
                      <a:rPr lang="en-US" altLang="zh-CN" sz="2000" b="0" i="1" dirty="0" smtClean="0">
                        <a:solidFill>
                          <a:schemeClr val="tx2">
                            <a:lumMod val="75000"/>
                          </a:schemeClr>
                        </a:solidFill>
                        <a:latin typeface="Cambria Math" panose="02040503050406030204" pitchFamily="18" charset="0"/>
                      </a:rPr>
                      <m:t>:</m:t>
                    </m:r>
                  </m:oMath>
                </a14:m>
                <a:r>
                  <a:rPr lang="en-US" altLang="zh-CN" sz="2000" dirty="0">
                    <a:solidFill>
                      <a:schemeClr val="tx2">
                        <a:lumMod val="75000"/>
                      </a:schemeClr>
                    </a:solidFill>
                    <a:latin typeface="Arial" panose="020B0604020202020204" pitchFamily="34" charset="0"/>
                    <a:cs typeface="Arial" panose="020B0604020202020204" pitchFamily="34" charset="0"/>
                  </a:rPr>
                  <a:t> Number of tuples in D having class label </a:t>
                </a:r>
                <a14:m>
                  <m:oMath xmlns:m="http://schemas.openxmlformats.org/officeDocument/2006/math">
                    <m:sSub>
                      <m:sSubPr>
                        <m:ctrlPr>
                          <a:rPr lang="en-US" altLang="zh-CN" sz="2000" b="0" i="1" smtClean="0">
                            <a:solidFill>
                              <a:schemeClr val="tx2">
                                <a:lumMod val="75000"/>
                              </a:schemeClr>
                            </a:solidFill>
                            <a:latin typeface="Cambria Math" panose="02040503050406030204" pitchFamily="18" charset="0"/>
                          </a:rPr>
                        </m:ctrlPr>
                      </m:sSubPr>
                      <m:e>
                        <m:r>
                          <a:rPr lang="en-US" altLang="zh-CN" sz="2000" b="0" i="1" smtClean="0">
                            <a:solidFill>
                              <a:schemeClr val="tx2">
                                <a:lumMod val="75000"/>
                              </a:schemeClr>
                            </a:solidFill>
                            <a:latin typeface="Cambria Math" panose="02040503050406030204" pitchFamily="18" charset="0"/>
                          </a:rPr>
                          <m:t>𝐶</m:t>
                        </m:r>
                      </m:e>
                      <m:sub>
                        <m:r>
                          <a:rPr lang="en-US" altLang="zh-CN" sz="2000" b="0" i="1" smtClean="0">
                            <a:solidFill>
                              <a:schemeClr val="tx2">
                                <a:lumMod val="75000"/>
                              </a:schemeClr>
                            </a:solidFill>
                            <a:latin typeface="Cambria Math" panose="02040503050406030204" pitchFamily="18" charset="0"/>
                          </a:rPr>
                          <m:t>𝑗</m:t>
                        </m:r>
                      </m:sub>
                    </m:sSub>
                  </m:oMath>
                </a14:m>
                <a:endParaRPr lang="en-US" altLang="zh-CN" sz="2000" dirty="0">
                  <a:solidFill>
                    <a:schemeClr val="tx2">
                      <a:lumMod val="75000"/>
                    </a:schemeClr>
                  </a:solidFill>
                  <a:latin typeface="Arial" panose="020B0604020202020204" pitchFamily="34" charset="0"/>
                  <a:cs typeface="Arial" panose="020B0604020202020204" pitchFamily="34" charset="0"/>
                </a:endParaRPr>
              </a:p>
              <a:p>
                <a:pPr algn="just"/>
                <a14:m>
                  <m:oMath xmlns:m="http://schemas.openxmlformats.org/officeDocument/2006/math">
                    <m:r>
                      <a:rPr lang="en-US" altLang="zh-CN" sz="2000" b="0" i="1" smtClean="0">
                        <a:solidFill>
                          <a:schemeClr val="tx2">
                            <a:lumMod val="75000"/>
                          </a:schemeClr>
                        </a:solidFill>
                        <a:latin typeface="Cambria Math" panose="02040503050406030204" pitchFamily="18" charset="0"/>
                      </a:rPr>
                      <m:t>− </m:t>
                    </m:r>
                    <m:sSub>
                      <m:sSubPr>
                        <m:ctrlPr>
                          <a:rPr lang="en-US" altLang="zh-CN" sz="2000" b="0" i="1" smtClean="0">
                            <a:solidFill>
                              <a:schemeClr val="tx2">
                                <a:lumMod val="75000"/>
                              </a:schemeClr>
                            </a:solidFill>
                            <a:latin typeface="Cambria Math" panose="02040503050406030204" pitchFamily="18" charset="0"/>
                          </a:rPr>
                        </m:ctrlPr>
                      </m:sSubPr>
                      <m:e>
                        <m:r>
                          <a:rPr lang="en-US" altLang="zh-CN" sz="2000" b="0" i="1" smtClean="0">
                            <a:solidFill>
                              <a:schemeClr val="tx2">
                                <a:lumMod val="75000"/>
                              </a:schemeClr>
                            </a:solidFill>
                            <a:latin typeface="Cambria Math" panose="02040503050406030204" pitchFamily="18" charset="0"/>
                          </a:rPr>
                          <m:t>𝑝</m:t>
                        </m:r>
                      </m:e>
                      <m:sub>
                        <m:r>
                          <a:rPr lang="en-US" altLang="zh-CN" sz="2000" b="0" i="1" smtClean="0">
                            <a:solidFill>
                              <a:schemeClr val="tx2">
                                <a:lumMod val="75000"/>
                              </a:schemeClr>
                            </a:solidFill>
                            <a:latin typeface="Cambria Math" panose="02040503050406030204" pitchFamily="18" charset="0"/>
                          </a:rPr>
                          <m:t>𝑖</m:t>
                        </m:r>
                      </m:sub>
                    </m:sSub>
                  </m:oMath>
                </a14:m>
                <a:r>
                  <a:rPr lang="en-US" altLang="zh-CN" sz="2000" dirty="0">
                    <a:solidFill>
                      <a:schemeClr val="tx2">
                        <a:lumMod val="75000"/>
                      </a:schemeClr>
                    </a:solidFill>
                    <a:latin typeface="Arial" panose="020B0604020202020204" pitchFamily="34" charset="0"/>
                    <a:cs typeface="Arial" panose="020B0604020202020204" pitchFamily="34" charset="0"/>
                  </a:rPr>
                  <a:t>: The probability that a tuple of </a:t>
                </a:r>
                <a14:m>
                  <m:oMath xmlns:m="http://schemas.openxmlformats.org/officeDocument/2006/math">
                    <m:r>
                      <a:rPr lang="en-US" altLang="zh-CN" sz="2000" b="0" i="1" smtClean="0">
                        <a:solidFill>
                          <a:schemeClr val="tx2">
                            <a:lumMod val="75000"/>
                          </a:schemeClr>
                        </a:solidFill>
                        <a:latin typeface="Cambria Math" panose="02040503050406030204" pitchFamily="18" charset="0"/>
                      </a:rPr>
                      <m:t>𝐷</m:t>
                    </m:r>
                  </m:oMath>
                </a14:m>
                <a:r>
                  <a:rPr lang="zh-CN" altLang="en-US" sz="2000" dirty="0">
                    <a:solidFill>
                      <a:schemeClr val="tx2">
                        <a:lumMod val="75000"/>
                      </a:schemeClr>
                    </a:solidFill>
                    <a:latin typeface="Arial" panose="020B0604020202020204" pitchFamily="34" charset="0"/>
                    <a:cs typeface="Arial" panose="020B0604020202020204" pitchFamily="34" charset="0"/>
                  </a:rPr>
                  <a:t> </a:t>
                </a:r>
                <a:r>
                  <a:rPr lang="en-US" altLang="zh-CN" sz="2000" dirty="0">
                    <a:solidFill>
                      <a:schemeClr val="tx2">
                        <a:lumMod val="75000"/>
                      </a:schemeClr>
                    </a:solidFill>
                    <a:latin typeface="Arial" panose="020B0604020202020204" pitchFamily="34" charset="0"/>
                    <a:cs typeface="Arial" panose="020B0604020202020204" pitchFamily="34" charset="0"/>
                  </a:rPr>
                  <a:t>belongs to class </a:t>
                </a:r>
                <a14:m>
                  <m:oMath xmlns:m="http://schemas.openxmlformats.org/officeDocument/2006/math">
                    <m:sSub>
                      <m:sSubPr>
                        <m:ctrlPr>
                          <a:rPr lang="en-US" altLang="zh-CN" sz="2000" b="0" i="1" smtClean="0">
                            <a:solidFill>
                              <a:schemeClr val="tx2">
                                <a:lumMod val="75000"/>
                              </a:schemeClr>
                            </a:solidFill>
                            <a:latin typeface="Cambria Math" panose="02040503050406030204" pitchFamily="18" charset="0"/>
                          </a:rPr>
                        </m:ctrlPr>
                      </m:sSubPr>
                      <m:e>
                        <m:r>
                          <a:rPr lang="en-US" altLang="zh-CN" sz="2000" b="0" i="1" smtClean="0">
                            <a:solidFill>
                              <a:schemeClr val="tx2">
                                <a:lumMod val="75000"/>
                              </a:schemeClr>
                            </a:solidFill>
                            <a:latin typeface="Cambria Math" panose="02040503050406030204" pitchFamily="18" charset="0"/>
                          </a:rPr>
                          <m:t>𝐶</m:t>
                        </m:r>
                      </m:e>
                      <m:sub>
                        <m:r>
                          <a:rPr lang="en-US" altLang="zh-CN" sz="2000" b="0" i="1" smtClean="0">
                            <a:solidFill>
                              <a:schemeClr val="tx2">
                                <a:lumMod val="75000"/>
                              </a:schemeClr>
                            </a:solidFill>
                            <a:latin typeface="Cambria Math" panose="02040503050406030204" pitchFamily="18" charset="0"/>
                          </a:rPr>
                          <m:t>𝑖</m:t>
                        </m:r>
                      </m:sub>
                    </m:sSub>
                  </m:oMath>
                </a14:m>
                <a:endParaRPr lang="zh-CN" altLang="en-US" sz="2000" dirty="0">
                  <a:solidFill>
                    <a:schemeClr val="tx2">
                      <a:lumMod val="75000"/>
                    </a:schemeClr>
                  </a:solidFill>
                  <a:latin typeface="Arial" panose="020B0604020202020204" pitchFamily="34" charset="0"/>
                  <a:cs typeface="Arial" panose="020B0604020202020204" pitchFamily="34" charset="0"/>
                </a:endParaRPr>
              </a:p>
            </p:txBody>
          </p:sp>
        </mc:Choice>
        <mc:Fallback>
          <p:sp>
            <p:nvSpPr>
              <p:cNvPr id="23" name="文本框 22">
                <a:extLst>
                  <a:ext uri="{FF2B5EF4-FFF2-40B4-BE49-F238E27FC236}">
                    <a16:creationId xmlns:a16="http://schemas.microsoft.com/office/drawing/2014/main" id="{DBCCB9A4-910C-4E86-BDF0-42C9CC0DD748}"/>
                  </a:ext>
                </a:extLst>
              </p:cNvPr>
              <p:cNvSpPr txBox="1">
                <a:spLocks noRot="1" noChangeAspect="1" noMove="1" noResize="1" noEditPoints="1" noAdjustHandles="1" noChangeArrowheads="1" noChangeShapeType="1" noTextEdit="1"/>
              </p:cNvSpPr>
              <p:nvPr/>
            </p:nvSpPr>
            <p:spPr>
              <a:xfrm>
                <a:off x="437236" y="5227911"/>
                <a:ext cx="8960898" cy="1040349"/>
              </a:xfrm>
              <a:prstGeom prst="rect">
                <a:avLst/>
              </a:prstGeom>
              <a:blipFill>
                <a:blip r:embed="rId8"/>
                <a:stretch>
                  <a:fillRect t="-2941" b="-105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78438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F8381CBD-316D-44C9-8B15-D5BEF1CD63B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19788" y="966099"/>
            <a:ext cx="6409442" cy="3053451"/>
          </a:xfrm>
          <a:prstGeom prst="rect">
            <a:avLst/>
          </a:prstGeom>
          <a:noFill/>
          <a:ln>
            <a:noFill/>
          </a:ln>
        </p:spPr>
      </p:pic>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44ED3EF5-5C58-4754-B9A7-799C71C8F664}"/>
                  </a:ext>
                </a:extLst>
              </p:cNvPr>
              <p:cNvSpPr txBox="1"/>
              <p:nvPr/>
            </p:nvSpPr>
            <p:spPr>
              <a:xfrm>
                <a:off x="683523" y="271642"/>
                <a:ext cx="7460973" cy="461665"/>
              </a:xfrm>
              <a:prstGeom prst="rect">
                <a:avLst/>
              </a:prstGeom>
              <a:noFill/>
            </p:spPr>
            <p:txBody>
              <a:bodyPr wrap="square" rtlCol="0">
                <a:spAutoFit/>
              </a:bodyPr>
              <a:lstStyle/>
              <a:p>
                <a:r>
                  <a:rPr lang="en-US" altLang="zh-CN" sz="2400" dirty="0">
                    <a:latin typeface="Eras Bold ITC" panose="020B0907030504020204" pitchFamily="34" charset="0"/>
                  </a:rPr>
                  <a:t>Tree grows into forest </a:t>
                </a:r>
                <a14:m>
                  <m:oMath xmlns:m="http://schemas.openxmlformats.org/officeDocument/2006/math">
                    <m:r>
                      <a:rPr lang="en-US" altLang="zh-CN" sz="2400" b="0" i="1" smtClean="0">
                        <a:latin typeface="Cambria Math" panose="02040503050406030204" pitchFamily="18" charset="0"/>
                      </a:rPr>
                      <m:t>−</m:t>
                    </m:r>
                  </m:oMath>
                </a14:m>
                <a:r>
                  <a:rPr lang="zh-CN" altLang="en-US" sz="2400" dirty="0">
                    <a:latin typeface="Eras Bold ITC" panose="020B0907030504020204" pitchFamily="34" charset="0"/>
                  </a:rPr>
                  <a:t> </a:t>
                </a:r>
                <a:r>
                  <a:rPr lang="en-US" altLang="zh-CN" sz="2400" dirty="0">
                    <a:latin typeface="Eras Bold ITC" panose="020B0907030504020204" pitchFamily="34" charset="0"/>
                  </a:rPr>
                  <a:t>Random forests </a:t>
                </a:r>
                <a:endParaRPr lang="zh-CN" altLang="en-US" sz="2400" dirty="0">
                  <a:latin typeface="Eras Bold ITC" panose="020B0907030504020204" pitchFamily="34" charset="0"/>
                </a:endParaRPr>
              </a:p>
            </p:txBody>
          </p:sp>
        </mc:Choice>
        <mc:Fallback>
          <p:sp>
            <p:nvSpPr>
              <p:cNvPr id="4" name="文本框 3">
                <a:extLst>
                  <a:ext uri="{FF2B5EF4-FFF2-40B4-BE49-F238E27FC236}">
                    <a16:creationId xmlns:a16="http://schemas.microsoft.com/office/drawing/2014/main" id="{44ED3EF5-5C58-4754-B9A7-799C71C8F664}"/>
                  </a:ext>
                </a:extLst>
              </p:cNvPr>
              <p:cNvSpPr txBox="1">
                <a:spLocks noRot="1" noChangeAspect="1" noMove="1" noResize="1" noEditPoints="1" noAdjustHandles="1" noChangeArrowheads="1" noChangeShapeType="1" noTextEdit="1"/>
              </p:cNvSpPr>
              <p:nvPr/>
            </p:nvSpPr>
            <p:spPr>
              <a:xfrm>
                <a:off x="683523" y="271642"/>
                <a:ext cx="7460973" cy="461665"/>
              </a:xfrm>
              <a:prstGeom prst="rect">
                <a:avLst/>
              </a:prstGeom>
              <a:blipFill>
                <a:blip r:embed="rId4"/>
                <a:stretch>
                  <a:fillRect l="-1225" t="-9333" b="-32000"/>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F658D17A-74CF-48E9-8CC5-9E12C6D70560}"/>
              </a:ext>
            </a:extLst>
          </p:cNvPr>
          <p:cNvSpPr txBox="1"/>
          <p:nvPr/>
        </p:nvSpPr>
        <p:spPr>
          <a:xfrm>
            <a:off x="894936" y="4023469"/>
            <a:ext cx="6095170" cy="497444"/>
          </a:xfrm>
          <a:prstGeom prst="rect">
            <a:avLst/>
          </a:prstGeom>
        </p:spPr>
        <p:txBody>
          <a:bodyPr wrap="square">
            <a:spAutoFit/>
          </a:bodyPr>
          <a:lstStyle/>
          <a:p>
            <a:pPr algn="just">
              <a:lnSpc>
                <a:spcPct val="150000"/>
              </a:lnSpc>
            </a:pPr>
            <a:r>
              <a:rPr lang="en-US" altLang="zh-CN" sz="2000" dirty="0">
                <a:solidFill>
                  <a:schemeClr val="tx1">
                    <a:lumMod val="95000"/>
                    <a:lumOff val="5000"/>
                  </a:schemeClr>
                </a:solidFill>
                <a:latin typeface="Microsoft JhengHei" panose="020B0604030504040204" pitchFamily="34" charset="-120"/>
                <a:ea typeface="Microsoft JhengHei" panose="020B0604030504040204" pitchFamily="34" charset="-120"/>
              </a:rPr>
              <a:t>Made of </a:t>
            </a:r>
            <a:r>
              <a:rPr lang="en-US" altLang="zh-CN" sz="2000" b="1" dirty="0">
                <a:solidFill>
                  <a:schemeClr val="accent1">
                    <a:lumMod val="75000"/>
                  </a:schemeClr>
                </a:solidFill>
                <a:latin typeface="Microsoft JhengHei" panose="020B0604030504040204" pitchFamily="34" charset="-120"/>
                <a:ea typeface="Microsoft JhengHei" panose="020B0604030504040204" pitchFamily="34" charset="-120"/>
              </a:rPr>
              <a:t>great quantity </a:t>
            </a:r>
            <a:r>
              <a:rPr lang="en-US" altLang="zh-CN" sz="2000" dirty="0">
                <a:solidFill>
                  <a:schemeClr val="tx1">
                    <a:lumMod val="95000"/>
                    <a:lumOff val="5000"/>
                  </a:schemeClr>
                </a:solidFill>
                <a:latin typeface="Microsoft JhengHei" panose="020B0604030504040204" pitchFamily="34" charset="-120"/>
                <a:ea typeface="Microsoft JhengHei" panose="020B0604030504040204" pitchFamily="34" charset="-120"/>
              </a:rPr>
              <a:t>decision trees</a:t>
            </a:r>
            <a:endParaRPr lang="zh-CN" altLang="zh-CN" sz="2000" dirty="0">
              <a:solidFill>
                <a:schemeClr val="tx1">
                  <a:lumMod val="95000"/>
                  <a:lumOff val="5000"/>
                </a:schemeClr>
              </a:solidFill>
              <a:latin typeface="Microsoft JhengHei" panose="020B0604030504040204" pitchFamily="34" charset="-120"/>
              <a:ea typeface="Microsoft JhengHei" panose="020B0604030504040204" pitchFamily="34" charset="-120"/>
            </a:endParaRPr>
          </a:p>
        </p:txBody>
      </p:sp>
      <p:sp>
        <p:nvSpPr>
          <p:cNvPr id="8" name="文本框 7">
            <a:extLst>
              <a:ext uri="{FF2B5EF4-FFF2-40B4-BE49-F238E27FC236}">
                <a16:creationId xmlns:a16="http://schemas.microsoft.com/office/drawing/2014/main" id="{95B5721A-7F0E-4465-9A82-24D64DEEF000}"/>
              </a:ext>
            </a:extLst>
          </p:cNvPr>
          <p:cNvSpPr txBox="1"/>
          <p:nvPr/>
        </p:nvSpPr>
        <p:spPr>
          <a:xfrm>
            <a:off x="894936" y="4752017"/>
            <a:ext cx="6095170" cy="400110"/>
          </a:xfrm>
          <a:prstGeom prst="rect">
            <a:avLst/>
          </a:prstGeom>
        </p:spPr>
        <p:txBody>
          <a:bodyPr wrap="square">
            <a:spAutoFit/>
          </a:bodyPr>
          <a:lstStyle/>
          <a:p>
            <a:r>
              <a:rPr lang="en-US" altLang="zh-CN" sz="2000" b="1" dirty="0">
                <a:solidFill>
                  <a:schemeClr val="accent1">
                    <a:lumMod val="75000"/>
                  </a:schemeClr>
                </a:solidFill>
                <a:latin typeface="Microsoft JhengHei" panose="020B0604030504040204" pitchFamily="34" charset="-120"/>
                <a:ea typeface="Microsoft JhengHei" panose="020B0604030504040204" pitchFamily="34" charset="-120"/>
              </a:rPr>
              <a:t>No association </a:t>
            </a:r>
            <a:r>
              <a:rPr lang="en-US" altLang="zh-CN" sz="2000" dirty="0">
                <a:solidFill>
                  <a:schemeClr val="tx1">
                    <a:lumMod val="95000"/>
                    <a:lumOff val="5000"/>
                  </a:schemeClr>
                </a:solidFill>
                <a:latin typeface="Microsoft JhengHei" panose="020B0604030504040204" pitchFamily="34" charset="-120"/>
                <a:ea typeface="Microsoft JhengHei" panose="020B0604030504040204" pitchFamily="34" charset="-120"/>
              </a:rPr>
              <a:t>between different decision trees</a:t>
            </a:r>
            <a:endParaRPr lang="zh-CN" altLang="en-US" sz="2000" dirty="0">
              <a:solidFill>
                <a:schemeClr val="tx1">
                  <a:lumMod val="95000"/>
                  <a:lumOff val="5000"/>
                </a:schemeClr>
              </a:solidFill>
              <a:latin typeface="Microsoft JhengHei" panose="020B0604030504040204" pitchFamily="34" charset="-120"/>
              <a:ea typeface="Microsoft JhengHei" panose="020B0604030504040204" pitchFamily="34" charset="-120"/>
            </a:endParaRPr>
          </a:p>
        </p:txBody>
      </p:sp>
      <p:sp>
        <p:nvSpPr>
          <p:cNvPr id="10" name="文本框 9">
            <a:extLst>
              <a:ext uri="{FF2B5EF4-FFF2-40B4-BE49-F238E27FC236}">
                <a16:creationId xmlns:a16="http://schemas.microsoft.com/office/drawing/2014/main" id="{EDA12A0E-086E-49B5-8508-F6BFA3967F0E}"/>
              </a:ext>
            </a:extLst>
          </p:cNvPr>
          <p:cNvSpPr txBox="1"/>
          <p:nvPr/>
        </p:nvSpPr>
        <p:spPr>
          <a:xfrm>
            <a:off x="894936" y="5383231"/>
            <a:ext cx="7935153" cy="400110"/>
          </a:xfrm>
          <a:prstGeom prst="rect">
            <a:avLst/>
          </a:prstGeom>
        </p:spPr>
        <p:txBody>
          <a:bodyPr wrap="square">
            <a:spAutoFit/>
          </a:bodyPr>
          <a:lstStyle/>
          <a:p>
            <a:r>
              <a:rPr lang="en-US" altLang="zh-CN" sz="2000" dirty="0">
                <a:solidFill>
                  <a:schemeClr val="tx1">
                    <a:lumMod val="95000"/>
                    <a:lumOff val="5000"/>
                  </a:schemeClr>
                </a:solidFill>
                <a:latin typeface="Microsoft JhengHei" panose="020B0604030504040204" pitchFamily="34" charset="-120"/>
                <a:ea typeface="Microsoft JhengHei" panose="020B0604030504040204" pitchFamily="34" charset="-120"/>
              </a:rPr>
              <a:t>Each</a:t>
            </a:r>
            <a:r>
              <a:rPr lang="zh-CN" altLang="en-US" sz="2000" dirty="0">
                <a:solidFill>
                  <a:schemeClr val="tx1">
                    <a:lumMod val="95000"/>
                    <a:lumOff val="5000"/>
                  </a:schemeClr>
                </a:solidFill>
                <a:latin typeface="Microsoft JhengHei" panose="020B0604030504040204" pitchFamily="34" charset="-120"/>
                <a:ea typeface="Microsoft JhengHei" panose="020B0604030504040204" pitchFamily="34" charset="-120"/>
              </a:rPr>
              <a:t> decision tree makes </a:t>
            </a:r>
            <a:r>
              <a:rPr lang="zh-CN" altLang="en-US" sz="2000" b="1" dirty="0">
                <a:solidFill>
                  <a:schemeClr val="accent1">
                    <a:lumMod val="75000"/>
                  </a:schemeClr>
                </a:solidFill>
                <a:latin typeface="Microsoft JhengHei" panose="020B0604030504040204" pitchFamily="34" charset="-120"/>
                <a:ea typeface="Microsoft JhengHei" panose="020B0604030504040204" pitchFamily="34" charset="-120"/>
              </a:rPr>
              <a:t>judgments and categories </a:t>
            </a:r>
            <a:r>
              <a:rPr lang="zh-CN" altLang="en-US" sz="2000" dirty="0">
                <a:solidFill>
                  <a:schemeClr val="tx1">
                    <a:lumMod val="95000"/>
                    <a:lumOff val="5000"/>
                  </a:schemeClr>
                </a:solidFill>
                <a:latin typeface="Microsoft JhengHei" panose="020B0604030504040204" pitchFamily="34" charset="-120"/>
                <a:ea typeface="Microsoft JhengHei" panose="020B0604030504040204" pitchFamily="34" charset="-120"/>
              </a:rPr>
              <a:t>in the forest</a:t>
            </a:r>
          </a:p>
        </p:txBody>
      </p:sp>
      <p:sp>
        <p:nvSpPr>
          <p:cNvPr id="14" name="文本框 13">
            <a:extLst>
              <a:ext uri="{FF2B5EF4-FFF2-40B4-BE49-F238E27FC236}">
                <a16:creationId xmlns:a16="http://schemas.microsoft.com/office/drawing/2014/main" id="{2F7634F6-C944-44CF-A140-026097443A39}"/>
              </a:ext>
            </a:extLst>
          </p:cNvPr>
          <p:cNvSpPr txBox="1"/>
          <p:nvPr/>
        </p:nvSpPr>
        <p:spPr>
          <a:xfrm>
            <a:off x="894936" y="6014446"/>
            <a:ext cx="9113079" cy="400110"/>
          </a:xfrm>
          <a:prstGeom prst="rect">
            <a:avLst/>
          </a:prstGeom>
          <a:noFill/>
        </p:spPr>
        <p:txBody>
          <a:bodyPr wrap="square">
            <a:spAutoFit/>
          </a:bodyPr>
          <a:lstStyle/>
          <a:p>
            <a:r>
              <a:rPr lang="en-US" altLang="zh-CN" sz="2000" dirty="0">
                <a:solidFill>
                  <a:schemeClr val="tx1">
                    <a:lumMod val="95000"/>
                    <a:lumOff val="5000"/>
                  </a:schemeClr>
                </a:solidFill>
                <a:latin typeface="Microsoft JhengHei" panose="020B0604030504040204" pitchFamily="34" charset="-120"/>
                <a:ea typeface="Microsoft JhengHei" panose="020B0604030504040204" pitchFamily="34" charset="-120"/>
              </a:rPr>
              <a:t>Treat the most</a:t>
            </a:r>
            <a:r>
              <a:rPr lang="zh-CN" altLang="en-US" sz="2000" dirty="0">
                <a:solidFill>
                  <a:schemeClr val="tx1">
                    <a:lumMod val="95000"/>
                    <a:lumOff val="5000"/>
                  </a:schemeClr>
                </a:solidFill>
                <a:latin typeface="Microsoft JhengHei" panose="020B0604030504040204" pitchFamily="34" charset="-120"/>
                <a:ea typeface="Microsoft JhengHei" panose="020B0604030504040204" pitchFamily="34" charset="-120"/>
              </a:rPr>
              <a:t> </a:t>
            </a:r>
            <a:r>
              <a:rPr lang="zh-CN" altLang="en-US" sz="2000" b="1" dirty="0">
                <a:solidFill>
                  <a:schemeClr val="accent5">
                    <a:lumMod val="50000"/>
                  </a:schemeClr>
                </a:solidFill>
                <a:latin typeface="Microsoft JhengHei" panose="020B0604030504040204" pitchFamily="34" charset="-120"/>
                <a:ea typeface="Microsoft JhengHei" panose="020B0604030504040204" pitchFamily="34" charset="-120"/>
              </a:rPr>
              <a:t>result</a:t>
            </a:r>
            <a:r>
              <a:rPr lang="zh-CN" altLang="en-US" sz="2000" dirty="0">
                <a:solidFill>
                  <a:schemeClr val="tx1">
                    <a:lumMod val="95000"/>
                    <a:lumOff val="5000"/>
                  </a:schemeClr>
                </a:solidFill>
                <a:latin typeface="Microsoft JhengHei" panose="020B0604030504040204" pitchFamily="34" charset="-120"/>
                <a:ea typeface="Microsoft JhengHei" panose="020B0604030504040204" pitchFamily="34" charset="-120"/>
              </a:rPr>
              <a:t> as the final </a:t>
            </a:r>
            <a:r>
              <a:rPr lang="en-US" altLang="zh-CN" sz="2000" dirty="0">
                <a:solidFill>
                  <a:schemeClr val="tx1">
                    <a:lumMod val="95000"/>
                    <a:lumOff val="5000"/>
                  </a:schemeClr>
                </a:solidFill>
                <a:latin typeface="Microsoft JhengHei" panose="020B0604030504040204" pitchFamily="34" charset="-120"/>
                <a:ea typeface="Microsoft JhengHei" panose="020B0604030504040204" pitchFamily="34" charset="-120"/>
              </a:rPr>
              <a:t>output</a:t>
            </a:r>
            <a:endParaRPr lang="zh-CN" altLang="en-US" sz="2000" dirty="0">
              <a:solidFill>
                <a:schemeClr val="tx1">
                  <a:lumMod val="95000"/>
                  <a:lumOff val="5000"/>
                </a:schemeClr>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180850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689B4C2C-0E0E-4E40-A9F3-8CACBD7DD05B}"/>
              </a:ext>
            </a:extLst>
          </p:cNvPr>
          <p:cNvSpPr txBox="1"/>
          <p:nvPr/>
        </p:nvSpPr>
        <p:spPr>
          <a:xfrm>
            <a:off x="700087" y="377309"/>
            <a:ext cx="6096000" cy="461665"/>
          </a:xfrm>
          <a:prstGeom prst="rect">
            <a:avLst/>
          </a:prstGeom>
          <a:noFill/>
        </p:spPr>
        <p:txBody>
          <a:bodyPr wrap="square">
            <a:spAutoFit/>
          </a:bodyPr>
          <a:lstStyle/>
          <a:p>
            <a:r>
              <a:rPr lang="en-US" altLang="zh-CN" sz="2400" dirty="0">
                <a:latin typeface="Eras Bold ITC" panose="020B0907030504020204" pitchFamily="34" charset="0"/>
              </a:rPr>
              <a:t> Basic Flow of Random Forest </a:t>
            </a:r>
            <a:endParaRPr lang="zh-CN" altLang="en-US" sz="2400" dirty="0">
              <a:latin typeface="Eras Bold ITC" panose="020B0907030504020204" pitchFamily="34" charset="0"/>
            </a:endParaRPr>
          </a:p>
        </p:txBody>
      </p:sp>
      <p:sp>
        <p:nvSpPr>
          <p:cNvPr id="7" name="文本框 6">
            <a:extLst>
              <a:ext uri="{FF2B5EF4-FFF2-40B4-BE49-F238E27FC236}">
                <a16:creationId xmlns:a16="http://schemas.microsoft.com/office/drawing/2014/main" id="{C4A5BB04-AF8E-4EA8-8E38-2007554F25D0}"/>
              </a:ext>
            </a:extLst>
          </p:cNvPr>
          <p:cNvSpPr txBox="1"/>
          <p:nvPr/>
        </p:nvSpPr>
        <p:spPr>
          <a:xfrm>
            <a:off x="836807" y="1112071"/>
            <a:ext cx="6096000" cy="400110"/>
          </a:xfrm>
          <a:prstGeom prst="rect">
            <a:avLst/>
          </a:prstGeom>
          <a:noFill/>
        </p:spPr>
        <p:txBody>
          <a:bodyPr wrap="square">
            <a:spAutoFit/>
          </a:bodyPr>
          <a:lstStyle/>
          <a:p>
            <a:pPr marL="400050" indent="-400050">
              <a:buFont typeface="+mj-lt"/>
              <a:buAutoNum type="romanUcPeriod"/>
            </a:pPr>
            <a:r>
              <a:rPr lang="en-US" altLang="zh-CN" sz="2000" b="1" dirty="0">
                <a:solidFill>
                  <a:srgbClr val="002060"/>
                </a:solidFill>
              </a:rPr>
              <a:t>Row sampling:</a:t>
            </a:r>
            <a:endParaRPr lang="zh-CN" altLang="en-US" sz="2000" b="1" dirty="0">
              <a:solidFill>
                <a:srgbClr val="002060"/>
              </a:solidFill>
            </a:endParaRPr>
          </a:p>
        </p:txBody>
      </p:sp>
      <p:sp>
        <p:nvSpPr>
          <p:cNvPr id="8" name="文本框 7">
            <a:extLst>
              <a:ext uri="{FF2B5EF4-FFF2-40B4-BE49-F238E27FC236}">
                <a16:creationId xmlns:a16="http://schemas.microsoft.com/office/drawing/2014/main" id="{56542890-EF07-4594-A07F-F13818BF16D0}"/>
              </a:ext>
            </a:extLst>
          </p:cNvPr>
          <p:cNvSpPr txBox="1"/>
          <p:nvPr/>
        </p:nvSpPr>
        <p:spPr>
          <a:xfrm>
            <a:off x="1231362" y="1650771"/>
            <a:ext cx="9884019" cy="143045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sz="2000" b="1" dirty="0"/>
              <a:t>Random sampling for the total data with replacement (bootstrap)</a:t>
            </a:r>
          </a:p>
          <a:p>
            <a:pPr marL="285750" indent="-285750">
              <a:lnSpc>
                <a:spcPct val="150000"/>
              </a:lnSpc>
              <a:buFont typeface="Arial" panose="020B0604020202020204" pitchFamily="34" charset="0"/>
              <a:buChar char="•"/>
            </a:pPr>
            <a:r>
              <a:rPr lang="en-US" altLang="zh-CN" sz="2000" b="1" dirty="0"/>
              <a:t>If the number of total data is N, then sample N times</a:t>
            </a:r>
          </a:p>
          <a:p>
            <a:pPr marL="285750" indent="-285750">
              <a:lnSpc>
                <a:spcPct val="150000"/>
              </a:lnSpc>
              <a:buFont typeface="Arial" panose="020B0604020202020204" pitchFamily="34" charset="0"/>
              <a:buChar char="•"/>
            </a:pPr>
            <a:r>
              <a:rPr lang="en-US" altLang="zh-CN" sz="2000" b="1" dirty="0"/>
              <a:t>Sample data serves as the input of each tree</a:t>
            </a:r>
            <a:endParaRPr lang="zh-CN" altLang="en-US" sz="2000" b="1" dirty="0"/>
          </a:p>
        </p:txBody>
      </p:sp>
      <p:sp>
        <p:nvSpPr>
          <p:cNvPr id="10" name="文本框 9">
            <a:extLst>
              <a:ext uri="{FF2B5EF4-FFF2-40B4-BE49-F238E27FC236}">
                <a16:creationId xmlns:a16="http://schemas.microsoft.com/office/drawing/2014/main" id="{E85C2C9C-D299-47F8-BC91-29BFC88269A2}"/>
              </a:ext>
            </a:extLst>
          </p:cNvPr>
          <p:cNvSpPr txBox="1"/>
          <p:nvPr/>
        </p:nvSpPr>
        <p:spPr>
          <a:xfrm>
            <a:off x="900112" y="3534537"/>
            <a:ext cx="8205788" cy="400110"/>
          </a:xfrm>
          <a:prstGeom prst="rect">
            <a:avLst/>
          </a:prstGeom>
          <a:noFill/>
        </p:spPr>
        <p:txBody>
          <a:bodyPr wrap="square">
            <a:spAutoFit/>
          </a:bodyPr>
          <a:lstStyle/>
          <a:p>
            <a:r>
              <a:rPr lang="en-US" altLang="zh-CN" sz="2000" b="1" dirty="0">
                <a:solidFill>
                  <a:srgbClr val="002060"/>
                </a:solidFill>
              </a:rPr>
              <a:t>2. Column sampling </a:t>
            </a:r>
          </a:p>
        </p:txBody>
      </p:sp>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9493FED6-8D62-4788-8C90-90E756E03488}"/>
                  </a:ext>
                </a:extLst>
              </p:cNvPr>
              <p:cNvSpPr txBox="1"/>
              <p:nvPr/>
            </p:nvSpPr>
            <p:spPr>
              <a:xfrm>
                <a:off x="1123950" y="5550461"/>
                <a:ext cx="9291931" cy="707886"/>
              </a:xfrm>
              <a:prstGeom prst="rect">
                <a:avLst/>
              </a:prstGeom>
              <a:noFill/>
            </p:spPr>
            <p:txBody>
              <a:bodyPr wrap="square">
                <a:spAutoFit/>
              </a:bodyPr>
              <a:lstStyle/>
              <a:p>
                <a:r>
                  <a:rPr lang="en-US" altLang="zh-CN" sz="2000" dirty="0">
                    <a:solidFill>
                      <a:schemeClr val="tx1">
                        <a:lumMod val="50000"/>
                        <a:lumOff val="50000"/>
                      </a:schemeClr>
                    </a:solidFill>
                    <a:effectLst/>
                    <a:latin typeface="Bahnschrift" panose="020B0502040204020203" pitchFamily="34" charset="0"/>
                    <a:ea typeface="等线" panose="02010600030101010101" pitchFamily="2" charset="-122"/>
                  </a:rPr>
                  <a:t>In the </a:t>
                </a:r>
                <a14:m>
                  <m:oMath xmlns:m="http://schemas.openxmlformats.org/officeDocument/2006/math">
                    <m:r>
                      <a:rPr lang="en-US" altLang="zh-CN" sz="2000" b="0" i="1">
                        <a:solidFill>
                          <a:schemeClr val="tx1">
                            <a:lumMod val="50000"/>
                            <a:lumOff val="50000"/>
                          </a:schemeClr>
                        </a:solidFill>
                        <a:effectLst/>
                        <a:latin typeface="Cambria Math" panose="02040503050406030204" pitchFamily="18" charset="0"/>
                        <a:ea typeface="等线" panose="02010600030101010101" pitchFamily="2" charset="-122"/>
                        <a:cs typeface="Times New Roman" panose="02020603050405020304" pitchFamily="18" charset="0"/>
                      </a:rPr>
                      <m:t>𝑟𝑎𝑛𝑑𝑜𝑚𝐹𝑜𝑟𝑒𝑠𝑡</m:t>
                    </m:r>
                  </m:oMath>
                </a14:m>
                <a:r>
                  <a:rPr lang="en-US" altLang="zh-CN" sz="2000" dirty="0">
                    <a:solidFill>
                      <a:schemeClr val="tx1">
                        <a:lumMod val="50000"/>
                        <a:lumOff val="50000"/>
                      </a:schemeClr>
                    </a:solidFill>
                    <a:effectLst/>
                    <a:latin typeface="Bahnschrift" panose="020B0502040204020203" pitchFamily="34" charset="0"/>
                    <a:ea typeface="等线" panose="02010600030101010101" pitchFamily="2" charset="-122"/>
                  </a:rPr>
                  <a:t> library of R language, it uses a parameter </a:t>
                </a:r>
                <a14:m>
                  <m:oMath xmlns:m="http://schemas.openxmlformats.org/officeDocument/2006/math">
                    <m:r>
                      <a:rPr lang="en-US" altLang="zh-CN" sz="2000" b="0" i="1">
                        <a:solidFill>
                          <a:schemeClr val="tx1">
                            <a:lumMod val="50000"/>
                            <a:lumOff val="50000"/>
                          </a:schemeClr>
                        </a:solidFill>
                        <a:effectLst/>
                        <a:latin typeface="Cambria Math" panose="02040503050406030204" pitchFamily="18" charset="0"/>
                        <a:ea typeface="等线" panose="02010600030101010101" pitchFamily="2" charset="-122"/>
                        <a:cs typeface="Times New Roman" panose="02020603050405020304" pitchFamily="18" charset="0"/>
                      </a:rPr>
                      <m:t>𝑚𝑡𝑟𝑦</m:t>
                    </m:r>
                  </m:oMath>
                </a14:m>
                <a:r>
                  <a:rPr lang="en-US" altLang="zh-CN" sz="2000" dirty="0">
                    <a:solidFill>
                      <a:schemeClr val="tx1">
                        <a:lumMod val="50000"/>
                        <a:lumOff val="50000"/>
                      </a:schemeClr>
                    </a:solidFill>
                    <a:effectLst/>
                    <a:latin typeface="Bahnschrift" panose="020B0502040204020203" pitchFamily="34" charset="0"/>
                    <a:ea typeface="等线" panose="02010600030101010101" pitchFamily="2" charset="-122"/>
                  </a:rPr>
                  <a:t> to choose the number of nodes</a:t>
                </a:r>
                <a:endParaRPr lang="zh-CN" altLang="en-US" sz="2000" dirty="0">
                  <a:solidFill>
                    <a:schemeClr val="tx1">
                      <a:lumMod val="50000"/>
                      <a:lumOff val="50000"/>
                    </a:schemeClr>
                  </a:solidFill>
                  <a:latin typeface="Bahnschrift" panose="020B0502040204020203" pitchFamily="34" charset="0"/>
                </a:endParaRPr>
              </a:p>
            </p:txBody>
          </p:sp>
        </mc:Choice>
        <mc:Fallback>
          <p:sp>
            <p:nvSpPr>
              <p:cNvPr id="15" name="文本框 14">
                <a:extLst>
                  <a:ext uri="{FF2B5EF4-FFF2-40B4-BE49-F238E27FC236}">
                    <a16:creationId xmlns:a16="http://schemas.microsoft.com/office/drawing/2014/main" id="{9493FED6-8D62-4788-8C90-90E756E03488}"/>
                  </a:ext>
                </a:extLst>
              </p:cNvPr>
              <p:cNvSpPr txBox="1">
                <a:spLocks noRot="1" noChangeAspect="1" noMove="1" noResize="1" noEditPoints="1" noAdjustHandles="1" noChangeArrowheads="1" noChangeShapeType="1" noTextEdit="1"/>
              </p:cNvSpPr>
              <p:nvPr/>
            </p:nvSpPr>
            <p:spPr>
              <a:xfrm>
                <a:off x="1123950" y="5550461"/>
                <a:ext cx="9291931" cy="707886"/>
              </a:xfrm>
              <a:prstGeom prst="rect">
                <a:avLst/>
              </a:prstGeom>
              <a:blipFill>
                <a:blip r:embed="rId3"/>
                <a:stretch>
                  <a:fillRect l="-656" t="-5172" b="-1465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文本框 17">
                <a:extLst>
                  <a:ext uri="{FF2B5EF4-FFF2-40B4-BE49-F238E27FC236}">
                    <a16:creationId xmlns:a16="http://schemas.microsoft.com/office/drawing/2014/main" id="{B335054D-EDE4-40D1-8EB2-218DDFD8A735}"/>
                  </a:ext>
                </a:extLst>
              </p:cNvPr>
              <p:cNvSpPr txBox="1"/>
              <p:nvPr/>
            </p:nvSpPr>
            <p:spPr>
              <a:xfrm>
                <a:off x="1123950" y="4003550"/>
                <a:ext cx="9424988" cy="142949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sz="2000" b="1" dirty="0"/>
                  <a:t>Each node of the decision tree needs to be split</a:t>
                </a:r>
              </a:p>
              <a:p>
                <a:pPr marL="285750" indent="-285750">
                  <a:lnSpc>
                    <a:spcPct val="150000"/>
                  </a:lnSpc>
                  <a:buFont typeface="Arial" panose="020B0604020202020204" pitchFamily="34" charset="0"/>
                  <a:buChar char="•"/>
                </a:pPr>
                <a:r>
                  <a:rPr lang="en-US" altLang="zh-CN" sz="2000" b="1" dirty="0"/>
                  <a:t>Set the number of nodes to get the result</a:t>
                </a:r>
              </a:p>
              <a:p>
                <a:pPr marL="285750" indent="-285750">
                  <a:lnSpc>
                    <a:spcPct val="150000"/>
                  </a:lnSpc>
                  <a:buFont typeface="Arial" panose="020B0604020202020204" pitchFamily="34" charset="0"/>
                  <a:buChar char="•"/>
                </a:pPr>
                <a:r>
                  <a:rPr lang="en-US" altLang="zh-CN" sz="2000" b="1" dirty="0"/>
                  <a:t>m attributes are randomly selected from these 18 attributes </a:t>
                </a:r>
                <a14:m>
                  <m:oMath xmlns:m="http://schemas.openxmlformats.org/officeDocument/2006/math">
                    <m:r>
                      <a:rPr lang="en-US" altLang="zh-CN" sz="2000" b="1"/>
                      <m:t>(</m:t>
                    </m:r>
                    <m:r>
                      <a:rPr lang="en-US" altLang="zh-CN" sz="2000" b="1"/>
                      <m:t>𝑚</m:t>
                    </m:r>
                    <m:r>
                      <a:rPr lang="en-US" altLang="zh-CN" sz="2000" b="1"/>
                      <m:t> &lt; 18)</m:t>
                    </m:r>
                  </m:oMath>
                </a14:m>
                <a:endParaRPr lang="en-US" altLang="zh-CN" sz="2000" b="1" dirty="0"/>
              </a:p>
            </p:txBody>
          </p:sp>
        </mc:Choice>
        <mc:Fallback>
          <p:sp>
            <p:nvSpPr>
              <p:cNvPr id="18" name="文本框 17">
                <a:extLst>
                  <a:ext uri="{FF2B5EF4-FFF2-40B4-BE49-F238E27FC236}">
                    <a16:creationId xmlns:a16="http://schemas.microsoft.com/office/drawing/2014/main" id="{B335054D-EDE4-40D1-8EB2-218DDFD8A735}"/>
                  </a:ext>
                </a:extLst>
              </p:cNvPr>
              <p:cNvSpPr txBox="1">
                <a:spLocks noRot="1" noChangeAspect="1" noMove="1" noResize="1" noEditPoints="1" noAdjustHandles="1" noChangeArrowheads="1" noChangeShapeType="1" noTextEdit="1"/>
              </p:cNvSpPr>
              <p:nvPr/>
            </p:nvSpPr>
            <p:spPr>
              <a:xfrm>
                <a:off x="1123950" y="4003550"/>
                <a:ext cx="9424988" cy="1429494"/>
              </a:xfrm>
              <a:prstGeom prst="rect">
                <a:avLst/>
              </a:prstGeom>
              <a:blipFill>
                <a:blip r:embed="rId4"/>
                <a:stretch>
                  <a:fillRect l="-582" b="-68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04941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EBEC07A-F2FC-4948-9914-01B398DBE52C}"/>
              </a:ext>
            </a:extLst>
          </p:cNvPr>
          <p:cNvPicPr>
            <a:picLocks noChangeAspect="1"/>
          </p:cNvPicPr>
          <p:nvPr/>
        </p:nvPicPr>
        <p:blipFill>
          <a:blip r:embed="rId3"/>
          <a:stretch>
            <a:fillRect/>
          </a:stretch>
        </p:blipFill>
        <p:spPr>
          <a:xfrm>
            <a:off x="252067" y="890623"/>
            <a:ext cx="11687866" cy="4382086"/>
          </a:xfrm>
          <a:prstGeom prst="rect">
            <a:avLst/>
          </a:prstGeom>
        </p:spPr>
      </p:pic>
    </p:spTree>
    <p:extLst>
      <p:ext uri="{BB962C8B-B14F-4D97-AF65-F5344CB8AC3E}">
        <p14:creationId xmlns:p14="http://schemas.microsoft.com/office/powerpoint/2010/main" val="3137040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F581C1D-78C7-46E2-8C4F-2B237A92F318}"/>
              </a:ext>
            </a:extLst>
          </p:cNvPr>
          <p:cNvSpPr txBox="1"/>
          <p:nvPr/>
        </p:nvSpPr>
        <p:spPr>
          <a:xfrm>
            <a:off x="2528887" y="2954126"/>
            <a:ext cx="6096000" cy="584775"/>
          </a:xfrm>
          <a:prstGeom prst="rect">
            <a:avLst/>
          </a:prstGeom>
          <a:noFill/>
        </p:spPr>
        <p:txBody>
          <a:bodyPr wrap="square">
            <a:spAutoFit/>
          </a:bodyPr>
          <a:lstStyle/>
          <a:p>
            <a:pPr algn="ctr"/>
            <a:r>
              <a:rPr lang="en-US" altLang="zh-CN" sz="3200" dirty="0">
                <a:latin typeface="Times New Roman" panose="02020603050405020304" pitchFamily="18" charset="0"/>
                <a:ea typeface="等线" panose="02010600030101010101" pitchFamily="2" charset="-122"/>
              </a:rPr>
              <a:t>Fine Tuning &amp; Model Evaluation</a:t>
            </a:r>
            <a:endParaRPr lang="zh-CN" altLang="en-US" sz="3200" dirty="0">
              <a:latin typeface="Times New Roman" panose="02020603050405020304" pitchFamily="18" charset="0"/>
              <a:ea typeface="等线" panose="02010600030101010101" pitchFamily="2" charset="-122"/>
            </a:endParaRPr>
          </a:p>
        </p:txBody>
      </p:sp>
    </p:spTree>
    <p:extLst>
      <p:ext uri="{BB962C8B-B14F-4D97-AF65-F5344CB8AC3E}">
        <p14:creationId xmlns:p14="http://schemas.microsoft.com/office/powerpoint/2010/main" val="1920536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0E86860-D861-4F9E-9573-5F936593AD5A}"/>
              </a:ext>
            </a:extLst>
          </p:cNvPr>
          <p:cNvPicPr>
            <a:picLocks noChangeAspect="1"/>
          </p:cNvPicPr>
          <p:nvPr/>
        </p:nvPicPr>
        <p:blipFill>
          <a:blip r:embed="rId3"/>
          <a:stretch>
            <a:fillRect/>
          </a:stretch>
        </p:blipFill>
        <p:spPr>
          <a:xfrm>
            <a:off x="733426" y="3049370"/>
            <a:ext cx="8536545" cy="2198371"/>
          </a:xfrm>
          <a:prstGeom prst="rect">
            <a:avLst/>
          </a:prstGeom>
        </p:spPr>
      </p:pic>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768FA484-669F-4218-A357-475B84B0B53A}"/>
                  </a:ext>
                </a:extLst>
              </p:cNvPr>
              <p:cNvSpPr txBox="1"/>
              <p:nvPr/>
            </p:nvSpPr>
            <p:spPr>
              <a:xfrm>
                <a:off x="733426" y="1187879"/>
                <a:ext cx="6096000" cy="1423275"/>
              </a:xfrm>
              <a:prstGeom prst="rect">
                <a:avLst/>
              </a:prstGeom>
              <a:noFill/>
            </p:spPr>
            <p:txBody>
              <a:bodyPr wrap="square">
                <a:spAutoFit/>
              </a:bodyPr>
              <a:lstStyle/>
              <a:p>
                <a:pPr marL="285750" lvl="0" indent="-285750" algn="just">
                  <a:lnSpc>
                    <a:spcPct val="150000"/>
                  </a:lnSpc>
                  <a:buFont typeface="Arial" panose="020B0604020202020204" pitchFamily="34" charset="0"/>
                  <a:buChar char="•"/>
                </a:pPr>
                <a:r>
                  <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Choose the best number of nodes </a:t>
                </a:r>
                <a14:m>
                  <m:oMath xmlns:m="http://schemas.openxmlformats.org/officeDocument/2006/math">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𝑚𝑡𝑟𝑦</m:t>
                    </m:r>
                  </m:oMath>
                </a14:m>
                <a:r>
                  <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 in R</a:t>
                </a:r>
              </a:p>
              <a:p>
                <a:pPr marL="285750" lvl="0" indent="-285750" algn="just">
                  <a:lnSpc>
                    <a:spcPct val="150000"/>
                  </a:lnSpc>
                  <a:buFont typeface="Arial" panose="020B0604020202020204" pitchFamily="34" charset="0"/>
                  <a:buChar char="•"/>
                </a:pPr>
                <a:r>
                  <a:rPr lang="en-US" altLang="zh-CN" sz="2000" kern="100" dirty="0">
                    <a:latin typeface="Times New Roman" panose="02020603050405020304" pitchFamily="18" charset="0"/>
                    <a:ea typeface="等线" panose="02010600030101010101" pitchFamily="2" charset="-122"/>
                    <a:cs typeface="Times New Roman" panose="02020603050405020304" pitchFamily="18" charset="0"/>
                  </a:rPr>
                  <a:t>U</a:t>
                </a:r>
                <a:r>
                  <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se the grid search to find the best result</a:t>
                </a:r>
              </a:p>
              <a:p>
                <a:pPr marL="285750" lvl="0" indent="-285750" algn="just">
                  <a:lnSpc>
                    <a:spcPct val="150000"/>
                  </a:lnSpc>
                  <a:buFont typeface="Arial" panose="020B0604020202020204" pitchFamily="34" charset="0"/>
                  <a:buChar char="•"/>
                </a:pPr>
                <a:r>
                  <a:rPr lang="en-US" altLang="zh-CN" sz="2000" kern="100" dirty="0">
                    <a:latin typeface="Times New Roman" panose="02020603050405020304" pitchFamily="18" charset="0"/>
                    <a:ea typeface="等线" panose="02010600030101010101" pitchFamily="2" charset="-122"/>
                    <a:cs typeface="Times New Roman" panose="02020603050405020304" pitchFamily="18" charset="0"/>
                  </a:rPr>
                  <a:t>B</a:t>
                </a:r>
                <a:r>
                  <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ase on the lowest </a:t>
                </a:r>
                <a14:m>
                  <m:oMath xmlns:m="http://schemas.openxmlformats.org/officeDocument/2006/math">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𝑜𝑜𝑏</m:t>
                    </m:r>
                  </m:oMath>
                </a14:m>
                <a:r>
                  <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 error to choose the amount</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p:sp>
            <p:nvSpPr>
              <p:cNvPr id="6" name="文本框 5">
                <a:extLst>
                  <a:ext uri="{FF2B5EF4-FFF2-40B4-BE49-F238E27FC236}">
                    <a16:creationId xmlns:a16="http://schemas.microsoft.com/office/drawing/2014/main" id="{768FA484-669F-4218-A357-475B84B0B53A}"/>
                  </a:ext>
                </a:extLst>
              </p:cNvPr>
              <p:cNvSpPr txBox="1">
                <a:spLocks noRot="1" noChangeAspect="1" noMove="1" noResize="1" noEditPoints="1" noAdjustHandles="1" noChangeArrowheads="1" noChangeShapeType="1" noTextEdit="1"/>
              </p:cNvSpPr>
              <p:nvPr/>
            </p:nvSpPr>
            <p:spPr>
              <a:xfrm>
                <a:off x="733426" y="1187879"/>
                <a:ext cx="6096000" cy="1423275"/>
              </a:xfrm>
              <a:prstGeom prst="rect">
                <a:avLst/>
              </a:prstGeom>
              <a:blipFill>
                <a:blip r:embed="rId4"/>
                <a:stretch>
                  <a:fillRect l="-900" b="-68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BFF200C0-F3F9-4907-B39B-DFE3B65C104E}"/>
                  </a:ext>
                </a:extLst>
              </p:cNvPr>
              <p:cNvSpPr txBox="1"/>
              <p:nvPr/>
            </p:nvSpPr>
            <p:spPr>
              <a:xfrm>
                <a:off x="-1962149" y="196334"/>
                <a:ext cx="6096000"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800" b="1" i="1" dirty="0">
                          <a:latin typeface="Eras Bold ITC" panose="020B0907030504020204" pitchFamily="34" charset="0"/>
                        </a:rPr>
                        <m:t>𝒎𝒕𝒓𝒚</m:t>
                      </m:r>
                    </m:oMath>
                  </m:oMathPara>
                </a14:m>
                <a:endParaRPr lang="zh-CN" altLang="en-US" sz="2800" b="1" i="1" dirty="0">
                  <a:latin typeface="Eras Bold ITC" panose="020B0907030504020204" pitchFamily="34" charset="0"/>
                </a:endParaRPr>
              </a:p>
            </p:txBody>
          </p:sp>
        </mc:Choice>
        <mc:Fallback>
          <p:sp>
            <p:nvSpPr>
              <p:cNvPr id="8" name="文本框 7">
                <a:extLst>
                  <a:ext uri="{FF2B5EF4-FFF2-40B4-BE49-F238E27FC236}">
                    <a16:creationId xmlns:a16="http://schemas.microsoft.com/office/drawing/2014/main" id="{BFF200C0-F3F9-4907-B39B-DFE3B65C104E}"/>
                  </a:ext>
                </a:extLst>
              </p:cNvPr>
              <p:cNvSpPr txBox="1">
                <a:spLocks noRot="1" noChangeAspect="1" noMove="1" noResize="1" noEditPoints="1" noAdjustHandles="1" noChangeArrowheads="1" noChangeShapeType="1" noTextEdit="1"/>
              </p:cNvSpPr>
              <p:nvPr/>
            </p:nvSpPr>
            <p:spPr>
              <a:xfrm>
                <a:off x="-1962149" y="196334"/>
                <a:ext cx="6096000" cy="523220"/>
              </a:xfrm>
              <a:prstGeom prst="rect">
                <a:avLst/>
              </a:prstGeom>
              <a:blipFill>
                <a:blip r:embed="rId5"/>
                <a:stretch>
                  <a:fillRect/>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116F1D4E-6835-4848-AA2D-6509758757C0}"/>
              </a:ext>
            </a:extLst>
          </p:cNvPr>
          <p:cNvSpPr txBox="1"/>
          <p:nvPr/>
        </p:nvSpPr>
        <p:spPr>
          <a:xfrm>
            <a:off x="658882" y="5740622"/>
            <a:ext cx="9072562" cy="369332"/>
          </a:xfrm>
          <a:prstGeom prst="rect">
            <a:avLst/>
          </a:prstGeom>
          <a:noFill/>
        </p:spPr>
        <p:txBody>
          <a:bodyPr wrap="square">
            <a:spAutoFit/>
          </a:bodyPr>
          <a:lstStyle/>
          <a:p>
            <a:r>
              <a:rPr lang="en-US" altLang="zh-CN" kern="100" dirty="0">
                <a:latin typeface="Times New Roman" panose="02020603050405020304" pitchFamily="18" charset="0"/>
                <a:cs typeface="Times New Roman" panose="02020603050405020304" pitchFamily="18" charset="0"/>
              </a:rPr>
              <a:t>Grid search: using </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a loop to traverse the number from 1 to the feature numbers</a:t>
            </a:r>
            <a:endParaRPr lang="zh-CN" altLang="en-US" dirty="0"/>
          </a:p>
        </p:txBody>
      </p:sp>
    </p:spTree>
    <p:extLst>
      <p:ext uri="{BB962C8B-B14F-4D97-AF65-F5344CB8AC3E}">
        <p14:creationId xmlns:p14="http://schemas.microsoft.com/office/powerpoint/2010/main" val="3824673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494FA26-14AF-450C-8E84-60C4C84F648D}"/>
              </a:ext>
            </a:extLst>
          </p:cNvPr>
          <p:cNvPicPr>
            <a:picLocks noChangeAspect="1"/>
          </p:cNvPicPr>
          <p:nvPr/>
        </p:nvPicPr>
        <p:blipFill>
          <a:blip r:embed="rId3"/>
          <a:stretch>
            <a:fillRect/>
          </a:stretch>
        </p:blipFill>
        <p:spPr>
          <a:xfrm>
            <a:off x="931837" y="2724811"/>
            <a:ext cx="8739487" cy="3933085"/>
          </a:xfrm>
          <a:prstGeom prst="rect">
            <a:avLst/>
          </a:prstGeom>
        </p:spPr>
      </p:pic>
      <p:sp>
        <p:nvSpPr>
          <p:cNvPr id="5" name="文本框 4">
            <a:extLst>
              <a:ext uri="{FF2B5EF4-FFF2-40B4-BE49-F238E27FC236}">
                <a16:creationId xmlns:a16="http://schemas.microsoft.com/office/drawing/2014/main" id="{6F238317-C971-49C4-B2CB-E074A1200BE9}"/>
              </a:ext>
            </a:extLst>
          </p:cNvPr>
          <p:cNvSpPr txBox="1"/>
          <p:nvPr/>
        </p:nvSpPr>
        <p:spPr>
          <a:xfrm>
            <a:off x="174350" y="178112"/>
            <a:ext cx="8196262" cy="523220"/>
          </a:xfrm>
          <a:prstGeom prst="rect">
            <a:avLst/>
          </a:prstGeom>
        </p:spPr>
        <p:txBody>
          <a:bodyPr wrap="square">
            <a:spAutoFit/>
          </a:bodyPr>
          <a:lstStyle/>
          <a:p>
            <a:pPr/>
            <a:r>
              <a:rPr lang="en-US" altLang="zh-CN" sz="2800" b="1" i="1" dirty="0">
                <a:latin typeface="Eras Bold ITC" panose="020B0907030504020204" pitchFamily="34" charset="0"/>
              </a:rPr>
              <a:t>The number of the trees in the Forest</a:t>
            </a:r>
            <a:endParaRPr lang="zh-CN" altLang="en-US" sz="2800" b="1" i="1" dirty="0">
              <a:latin typeface="Eras Bold ITC" panose="020B0907030504020204" pitchFamily="34" charset="0"/>
            </a:endParaRPr>
          </a:p>
        </p:txBody>
      </p:sp>
      <p:sp>
        <p:nvSpPr>
          <p:cNvPr id="7" name="文本框 6">
            <a:extLst>
              <a:ext uri="{FF2B5EF4-FFF2-40B4-BE49-F238E27FC236}">
                <a16:creationId xmlns:a16="http://schemas.microsoft.com/office/drawing/2014/main" id="{3C723050-55B6-4A05-B50C-1EA60A26435D}"/>
              </a:ext>
            </a:extLst>
          </p:cNvPr>
          <p:cNvSpPr txBox="1"/>
          <p:nvPr/>
        </p:nvSpPr>
        <p:spPr>
          <a:xfrm>
            <a:off x="838486" y="864057"/>
            <a:ext cx="11728188" cy="1698029"/>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Plot the model and it will show the three cases of </a:t>
            </a:r>
            <a:r>
              <a:rPr lang="en-US" altLang="zh-CN" sz="2400" b="1" dirty="0">
                <a:solidFill>
                  <a:srgbClr val="002060"/>
                </a:solidFill>
                <a:latin typeface="Arial" panose="020B0604020202020204" pitchFamily="34" charset="0"/>
                <a:cs typeface="Arial" panose="020B0604020202020204" pitchFamily="34" charset="0"/>
              </a:rPr>
              <a:t>convergency</a:t>
            </a:r>
          </a:p>
          <a:p>
            <a:pPr marL="285750" indent="-285750" algn="just">
              <a:lnSpc>
                <a:spcPct val="150000"/>
              </a:lnSpc>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After a certain number of trees, the model almost </a:t>
            </a:r>
            <a:r>
              <a:rPr lang="en-US" altLang="zh-CN" sz="2400" b="1" dirty="0">
                <a:solidFill>
                  <a:srgbClr val="002060"/>
                </a:solidFill>
                <a:latin typeface="Arial" panose="020B0604020202020204" pitchFamily="34" charset="0"/>
                <a:cs typeface="Arial" panose="020B0604020202020204" pitchFamily="34" charset="0"/>
              </a:rPr>
              <a:t>stops converging</a:t>
            </a:r>
          </a:p>
          <a:p>
            <a:pPr marL="285750" indent="-285750" algn="just">
              <a:lnSpc>
                <a:spcPct val="150000"/>
              </a:lnSpc>
              <a:buFont typeface="Arial" panose="020B0604020202020204" pitchFamily="34" charset="0"/>
              <a:buChar char="•"/>
            </a:pPr>
            <a:r>
              <a:rPr lang="en-US" altLang="zh-CN" sz="2400" b="1" dirty="0">
                <a:solidFill>
                  <a:srgbClr val="002060"/>
                </a:solidFill>
                <a:latin typeface="Arial" panose="020B0604020202020204" pitchFamily="34" charset="0"/>
                <a:cs typeface="Arial" panose="020B0604020202020204" pitchFamily="34" charset="0"/>
              </a:rPr>
              <a:t>Too much </a:t>
            </a:r>
            <a:r>
              <a:rPr lang="en-US" altLang="zh-CN" sz="2400" dirty="0">
                <a:latin typeface="Arial" panose="020B0604020202020204" pitchFamily="34" charset="0"/>
                <a:cs typeface="Arial" panose="020B0604020202020204" pitchFamily="34" charset="0"/>
              </a:rPr>
              <a:t>will cost computing power, </a:t>
            </a:r>
            <a:r>
              <a:rPr lang="en-US" altLang="zh-CN" sz="2400" b="1" dirty="0">
                <a:solidFill>
                  <a:srgbClr val="002060"/>
                </a:solidFill>
                <a:latin typeface="Arial" panose="020B0604020202020204" pitchFamily="34" charset="0"/>
                <a:cs typeface="Arial" panose="020B0604020202020204" pitchFamily="34" charset="0"/>
              </a:rPr>
              <a:t>too little </a:t>
            </a:r>
            <a:r>
              <a:rPr lang="en-US" altLang="zh-CN" sz="2400" dirty="0">
                <a:latin typeface="Arial" panose="020B0604020202020204" pitchFamily="34" charset="0"/>
                <a:cs typeface="Arial" panose="020B0604020202020204" pitchFamily="34" charset="0"/>
              </a:rPr>
              <a:t>will fail to converge</a:t>
            </a:r>
          </a:p>
        </p:txBody>
      </p:sp>
      <p:sp>
        <p:nvSpPr>
          <p:cNvPr id="9" name="文本框 8">
            <a:extLst>
              <a:ext uri="{FF2B5EF4-FFF2-40B4-BE49-F238E27FC236}">
                <a16:creationId xmlns:a16="http://schemas.microsoft.com/office/drawing/2014/main" id="{97254412-75E4-4A64-8272-732059BFA599}"/>
              </a:ext>
            </a:extLst>
          </p:cNvPr>
          <p:cNvSpPr txBox="1"/>
          <p:nvPr/>
        </p:nvSpPr>
        <p:spPr>
          <a:xfrm>
            <a:off x="6019691" y="4337410"/>
            <a:ext cx="4559214" cy="954107"/>
          </a:xfrm>
          <a:prstGeom prst="rect">
            <a:avLst/>
          </a:prstGeom>
          <a:noFill/>
        </p:spPr>
        <p:txBody>
          <a:bodyPr wrap="square">
            <a:spAutoFit/>
          </a:bodyPr>
          <a:lstStyle/>
          <a:p>
            <a:pPr algn="just"/>
            <a:r>
              <a:rPr lang="en-US" altLang="zh-CN" sz="2800" dirty="0">
                <a:solidFill>
                  <a:srgbClr val="002060"/>
                </a:solidFill>
                <a:latin typeface="Arial" panose="020B0604020202020204" pitchFamily="34" charset="0"/>
                <a:cs typeface="Arial" panose="020B0604020202020204" pitchFamily="34" charset="0"/>
              </a:rPr>
              <a:t>Just keeping the default parameter settings is well!</a:t>
            </a:r>
            <a:endParaRPr lang="zh-CN" altLang="en-US" sz="28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365449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373</TotalTime>
  <Words>1210</Words>
  <Application>Microsoft Office PowerPoint</Application>
  <PresentationFormat>宽屏</PresentationFormat>
  <Paragraphs>77</Paragraphs>
  <Slides>12</Slides>
  <Notes>11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Microsoft JhengHei</vt:lpstr>
      <vt:lpstr>等线</vt:lpstr>
      <vt:lpstr>等线 Light</vt:lpstr>
      <vt:lpstr>Arial</vt:lpstr>
      <vt:lpstr>Bahnschrift</vt:lpstr>
      <vt:lpstr>Cambria Math</vt:lpstr>
      <vt:lpstr>Eras Bold ITC</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薛 劭杰</dc:creator>
  <cp:lastModifiedBy>薛 劭杰</cp:lastModifiedBy>
  <cp:revision>5</cp:revision>
  <dcterms:created xsi:type="dcterms:W3CDTF">2022-05-02T02:42:57Z</dcterms:created>
  <dcterms:modified xsi:type="dcterms:W3CDTF">2022-05-02T08:56:53Z</dcterms:modified>
</cp:coreProperties>
</file>