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0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9" r:id="rId12"/>
    <p:sldId id="344" r:id="rId13"/>
    <p:sldId id="341" r:id="rId14"/>
    <p:sldId id="284" r:id="rId15"/>
    <p:sldId id="345" r:id="rId16"/>
    <p:sldId id="346" r:id="rId17"/>
    <p:sldId id="348" r:id="rId18"/>
    <p:sldId id="34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9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 autoAdjust="0"/>
    <p:restoredTop sz="74362" autoAdjust="0"/>
  </p:normalViewPr>
  <p:slideViewPr>
    <p:cSldViewPr snapToGrid="0">
      <p:cViewPr varScale="1">
        <p:scale>
          <a:sx n="73" d="100"/>
          <a:sy n="73" d="100"/>
        </p:scale>
        <p:origin x="60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15.06.2021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𝑝(𝑥|𝑦).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элементов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𝐷 = {(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  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𝑝(𝑥|𝑦), 𝑖 = 1, </a:t>
                </a:r>
                <a:r>
                  <a:rPr lang="en-US" altLang="ru-RU" i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𝑁</a:t>
                </a:r>
                <a:r>
                  <a:rPr lang="en-US" altLang="ru-RU" i="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4FEC4-AC53-4D4B-B044-E208793846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D1FD-DA80-4FA8-97C3-1C1FE38AC961}" type="datetime1">
              <a:rPr lang="ru-RU" smtClean="0"/>
              <a:t>15.06.2021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Распознавание морских судов на аэрофотоснимках методами компьютерного зрения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изображений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8022" y="5993917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– Net – 50 </a:t>
            </a:r>
            <a:r>
              <a:rPr lang="ru-RU" dirty="0"/>
              <a:t>эпох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8107" y="6060108"/>
            <a:ext cx="20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r>
              <a:rPr lang="ru-RU" dirty="0"/>
              <a:t> – 100 эпох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91808" y="5985314"/>
            <a:ext cx="232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r>
              <a:rPr lang="ru-RU" dirty="0"/>
              <a:t> – 50 эпох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49437" b="74663"/>
          <a:stretch/>
        </p:blipFill>
        <p:spPr>
          <a:xfrm>
            <a:off x="937279" y="427245"/>
            <a:ext cx="2692218" cy="13506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t="49104" r="49132" b="25431"/>
          <a:stretch/>
        </p:blipFill>
        <p:spPr>
          <a:xfrm>
            <a:off x="4623170" y="427245"/>
            <a:ext cx="2639891" cy="135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-1" r="49449" b="74036"/>
          <a:stretch/>
        </p:blipFill>
        <p:spPr>
          <a:xfrm>
            <a:off x="8338296" y="390812"/>
            <a:ext cx="2639415" cy="135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/>
          <a:srcRect t="25013" r="49206" b="49666"/>
          <a:stretch/>
        </p:blipFill>
        <p:spPr>
          <a:xfrm>
            <a:off x="932079" y="3363090"/>
            <a:ext cx="2702616" cy="13488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/>
          <a:srcRect l="51064" b="74663"/>
          <a:stretch/>
        </p:blipFill>
        <p:spPr>
          <a:xfrm>
            <a:off x="981184" y="1691218"/>
            <a:ext cx="2604407" cy="1350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51230" t="25013" b="49666"/>
          <a:stretch/>
        </p:blipFill>
        <p:spPr>
          <a:xfrm>
            <a:off x="957009" y="4626463"/>
            <a:ext cx="2597134" cy="1350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/>
          <a:srcRect t="74803" r="49157" b="626"/>
          <a:stretch/>
        </p:blipFill>
        <p:spPr>
          <a:xfrm>
            <a:off x="4629693" y="3353296"/>
            <a:ext cx="2734490" cy="135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/>
          <a:srcRect l="50098" t="49104" b="25431"/>
          <a:stretch/>
        </p:blipFill>
        <p:spPr>
          <a:xfrm>
            <a:off x="4593593" y="1725036"/>
            <a:ext cx="2589768" cy="135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3"/>
          <a:srcRect l="49816" t="74803" b="626"/>
          <a:stretch/>
        </p:blipFill>
        <p:spPr>
          <a:xfrm>
            <a:off x="4593593" y="4710108"/>
            <a:ext cx="2699043" cy="1350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t="25613" r="49878" b="48886"/>
          <a:stretch/>
        </p:blipFill>
        <p:spPr>
          <a:xfrm>
            <a:off x="8339304" y="3337516"/>
            <a:ext cx="2664671" cy="135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/>
          <a:srcRect l="50550" t="-1" b="74036"/>
          <a:stretch/>
        </p:blipFill>
        <p:spPr>
          <a:xfrm>
            <a:off x="8338296" y="1740812"/>
            <a:ext cx="2581952" cy="13500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4"/>
          <a:srcRect l="50626" t="25613" b="48886"/>
          <a:stretch/>
        </p:blipFill>
        <p:spPr>
          <a:xfrm>
            <a:off x="8359181" y="4656201"/>
            <a:ext cx="2624916" cy="1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442743"/>
          </a:xfrm>
        </p:spPr>
        <p:txBody>
          <a:bodyPr>
            <a:normAutofit/>
          </a:bodyPr>
          <a:lstStyle/>
          <a:p>
            <a:r>
              <a:rPr lang="ru-RU" sz="2000" dirty="0"/>
              <a:t>Сравнение инициализации базовым методом (равномерным) и методом </a:t>
            </a:r>
            <a:r>
              <a:rPr lang="ru-RU" sz="2000" dirty="0" err="1"/>
              <a:t>Ксавье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blipFill>
                <a:blip r:embed="rId2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blipFill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CB14B8-2963-4C37-A119-EC74B261E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39" y="1136978"/>
            <a:ext cx="5492418" cy="3672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0A0D85-471F-40FE-BADF-BFB2C461B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941" y="1136978"/>
            <a:ext cx="5483020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754" y="188579"/>
            <a:ext cx="7000833" cy="525242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 улучшения </a:t>
            </a:r>
            <a:r>
              <a:rPr lang="en-US" sz="2000" dirty="0"/>
              <a:t>u – Net </a:t>
            </a:r>
            <a:r>
              <a:rPr lang="ru-RU" sz="2000" dirty="0"/>
              <a:t>и обучения на большей выборке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12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723" y="4600532"/>
            <a:ext cx="4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инициализации весов методом </a:t>
            </a:r>
            <a:r>
              <a:rPr lang="ru-RU" dirty="0" err="1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12994" y="4600532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увеличения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637098"/>
            <a:ext cx="8534400" cy="111180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1748901"/>
            <a:ext cx="11152884" cy="3829574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В данной работе была решена 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метода бинарной классификации были подобраны оптимальные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гиперпараметры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данной задачи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модели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VGG16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позволило достичь точности классификации в 92.7% случаев. 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Для метода семантической сегментации была определена лучшая модель – это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U – Net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сверточной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нейронной сети методом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Ксавье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увеличило значение метрики качества с 0,0054 до 0,25.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fcn-vgg16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3899" y="1099667"/>
            <a:ext cx="835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1 апреля 2015 года насчитывалось  87 тыс. только торговых судов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2197" y="1424125"/>
            <a:ext cx="39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Сервис, изучающий использование семантической сегментации для определения местоположения корабля по аэрофотоснимкам – «</a:t>
            </a:r>
            <a:r>
              <a:rPr lang="en-US" b="1" dirty="0" err="1"/>
              <a:t>MarineTraffic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4CC02-9CCA-4ED6-AB4D-A30E99E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9" y="1492593"/>
            <a:ext cx="6857803" cy="43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F2FC7-1C00-4CF9-AE39-25E804009F63}"/>
              </a:ext>
            </a:extLst>
          </p:cNvPr>
          <p:cNvSpPr txBox="1"/>
          <p:nvPr/>
        </p:nvSpPr>
        <p:spPr>
          <a:xfrm>
            <a:off x="7391702" y="3392718"/>
            <a:ext cx="4702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данной задачи, позволяющее вести независимое наблюдение за потоком кораблей, позволит избежать застоя кораблей, как это было недавно в Суэцком канале. Данный инцидент стоил компаниям в совокупности 400 млн </a:t>
            </a:r>
            <a:r>
              <a:rPr lang="en-US" dirty="0"/>
              <a:t>$</a:t>
            </a:r>
            <a:r>
              <a:rPr lang="ru-RU" dirty="0"/>
              <a:t> за каждый час бездвижного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/>
          </a:bodyPr>
          <a:lstStyle/>
          <a:p>
            <a:pPr marL="0" indent="450000" algn="just"/>
            <a:r>
              <a:rPr lang="ru-RU" dirty="0"/>
              <a:t>Построение 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10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 b="968"/>
          <a:stretch/>
        </p:blipFill>
        <p:spPr>
          <a:xfrm>
            <a:off x="2702111" y="934155"/>
            <a:ext cx="2336892" cy="48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111" y="5807674"/>
            <a:ext cx="24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Образец изображений</a:t>
            </a:r>
          </a:p>
        </p:txBody>
      </p:sp>
      <p:pic>
        <p:nvPicPr>
          <p:cNvPr id="12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 b="1115"/>
          <a:stretch/>
        </p:blipFill>
        <p:spPr>
          <a:xfrm>
            <a:off x="6970041" y="940915"/>
            <a:ext cx="2342205" cy="48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987" y="5807674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с помеченными пикселями истинных ответов из табличных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7" y="2039194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433" y="4424707"/>
            <a:ext cx="39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после применения быстрого кодирования (</a:t>
            </a:r>
            <a:r>
              <a:rPr lang="en-US" dirty="0"/>
              <a:t>One-Hot Encoding)</a:t>
            </a:r>
            <a:r>
              <a:rPr lang="ru-RU" dirty="0"/>
              <a:t> данных для задачи классификации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729273" y="2138230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00228" y="4437212"/>
            <a:ext cx="525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Образец истинных ответов после декодирования данных для одного изображения задачи семантической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метрик 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Точность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8727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>
                    <a:effectLst/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/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ru-RU" altLang="ru-RU" dirty="0">
                    <a:ea typeface="Times New Roman" panose="02020603050405020304" pitchFamily="18" charset="0"/>
                  </a:rPr>
                  <a:t>З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>
                  <a:effectLst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  <a:blipFill>
                <a:blip r:embed="rId3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  <a:blipFill>
                <a:blip r:embed="rId4"/>
                <a:stretch>
                  <a:fillRect t="-4717" r="-11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/>
              <a:t> </a:t>
            </a:r>
            <a:r>
              <a:rPr lang="ru-RU" sz="2400" dirty="0"/>
              <a:t>и результат исследования модели </a:t>
            </a:r>
            <a:r>
              <a:rPr lang="en-US" sz="2400" dirty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702" y="1079176"/>
            <a:ext cx="112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помощью подбрасывания монеты</a:t>
            </a:r>
            <a:r>
              <a:rPr lang="en-US" dirty="0"/>
              <a:t> </a:t>
            </a:r>
            <a:r>
              <a:rPr lang="ru-RU" dirty="0"/>
              <a:t>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702" y="1558901"/>
            <a:ext cx="116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использованием человеческих ресурсов, где человек отвечает, есть ли морское судно на изображении или нет, 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0.78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702" y="2205232"/>
            <a:ext cx="101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исследования сети </a:t>
            </a:r>
            <a:r>
              <a:rPr lang="en-US" dirty="0"/>
              <a:t>VGG16 </a:t>
            </a:r>
            <a:r>
              <a:rPr lang="ru-RU" dirty="0"/>
              <a:t>удалось достичь значений метрики </a:t>
            </a:r>
            <a:r>
              <a:rPr lang="en-US" dirty="0"/>
              <a:t>accuracy </a:t>
            </a:r>
            <a:r>
              <a:rPr lang="ru-RU" dirty="0"/>
              <a:t>равное </a:t>
            </a:r>
            <a:r>
              <a:rPr lang="ru-RU" i="1" dirty="0"/>
              <a:t>0.9175 </a:t>
            </a:r>
          </a:p>
        </p:txBody>
      </p:sp>
      <p:pic>
        <p:nvPicPr>
          <p:cNvPr id="18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2566" y="2851563"/>
            <a:ext cx="4300015" cy="28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 метрик сетей для сегментации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8511</TotalTime>
  <Words>904</Words>
  <Application>Microsoft Office PowerPoint</Application>
  <PresentationFormat>Широкоэкранный</PresentationFormat>
  <Paragraphs>108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Century Gothic</vt:lpstr>
      <vt:lpstr>Times New Roman</vt:lpstr>
      <vt:lpstr>Тема Office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Сравнение инициализации базовым методом (равномерным) и методом Ксавье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Кирилл Фейзуллин</cp:lastModifiedBy>
  <cp:revision>205</cp:revision>
  <dcterms:created xsi:type="dcterms:W3CDTF">2020-05-13T15:59:47Z</dcterms:created>
  <dcterms:modified xsi:type="dcterms:W3CDTF">2021-06-15T17:23:13Z</dcterms:modified>
</cp:coreProperties>
</file>