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2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51" r:id="rId12"/>
    <p:sldId id="350" r:id="rId13"/>
    <p:sldId id="349" r:id="rId14"/>
    <p:sldId id="344" r:id="rId15"/>
    <p:sldId id="341" r:id="rId16"/>
    <p:sldId id="284" r:id="rId17"/>
    <p:sldId id="345" r:id="rId18"/>
    <p:sldId id="346" r:id="rId19"/>
    <p:sldId id="348" r:id="rId20"/>
    <p:sldId id="34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51"/>
            <p14:sldId id="350"/>
            <p14:sldId id="349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5" autoAdjust="0"/>
    <p:restoredTop sz="74362" autoAdjust="0"/>
  </p:normalViewPr>
  <p:slideViewPr>
    <p:cSldViewPr snapToGrid="0">
      <p:cViewPr varScale="1">
        <p:scale>
          <a:sx n="108" d="100"/>
          <a:sy n="108" d="100"/>
        </p:scale>
        <p:origin x="138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/>
                  </a:rPr>
                  <a:t>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𝑝(𝑥|𝑦).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заданном наборе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элементов </a:t>
                </a:r>
                <a:r>
                  <a:rPr lang="ru-RU" altLang="ru-RU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𝐷 = {(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  , 𝑦</a:t>
                </a:r>
                <a:r>
                  <a:rPr lang="ru-RU" altLang="ru-RU" b="0" i="0" dirty="0" smtClean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ru-RU" altLang="ru-RU" i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𝑖) ~ 𝑝(𝑥|𝑦), 𝑖 = 1, </a:t>
                </a:r>
                <a:r>
                  <a:rPr lang="en-US" altLang="ru-RU" i="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𝑁</a:t>
                </a:r>
                <a:r>
                  <a:rPr lang="en-US" altLang="ru-RU" i="0" dirty="0" smtClean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.</a:t>
                </a:r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94FEC4-AC53-4D4B-B044-E2087938464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22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07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49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5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20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80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44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16.06.2021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9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16.06.2021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5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16.06.2021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16.06.2021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77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D1FD-DA80-4FA8-97C3-1C1FE38AC961}" type="datetime1">
              <a:rPr lang="ru-RU" smtClean="0"/>
              <a:t>16.06.2021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31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Распознавание морских судов на аэрофотоснимках методами компьютерного зрения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</a:t>
            </a:r>
            <a:r>
              <a:rPr lang="ru-RU" sz="2400" dirty="0" smtClean="0"/>
              <a:t>изображений</a:t>
            </a:r>
            <a:r>
              <a:rPr lang="en-US" sz="2400" dirty="0" smtClean="0"/>
              <a:t> - 1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924059" y="6171684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– Net – 50 </a:t>
            </a:r>
            <a:r>
              <a:rPr lang="ru-RU" dirty="0"/>
              <a:t>эпох</a:t>
            </a:r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55" y="420432"/>
            <a:ext cx="5567423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изображений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87634" y="6169580"/>
            <a:ext cx="91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r>
              <a:rPr lang="ru-RU" dirty="0"/>
              <a:t> </a:t>
            </a: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544" y="420433"/>
            <a:ext cx="5567579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4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12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87282" y="-41232"/>
            <a:ext cx="11514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</a:t>
            </a:r>
            <a:r>
              <a:rPr lang="en-US" sz="2400" dirty="0"/>
              <a:t> </a:t>
            </a:r>
            <a:r>
              <a:rPr lang="ru-RU" sz="2400" dirty="0"/>
              <a:t>обработки сетей для сегментации изображений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2060" y="6173726"/>
            <a:ext cx="132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r>
              <a:rPr lang="ru-RU" dirty="0"/>
              <a:t> </a:t>
            </a: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950" y="485726"/>
            <a:ext cx="5711838" cy="56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4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52061"/>
            <a:ext cx="10515600" cy="442743"/>
          </a:xfrm>
        </p:spPr>
        <p:txBody>
          <a:bodyPr>
            <a:normAutofit/>
          </a:bodyPr>
          <a:lstStyle/>
          <a:p>
            <a:r>
              <a:rPr lang="ru-RU" sz="2000" dirty="0"/>
              <a:t>Сравнение инициализации базовым методом (равномерным) и методом </a:t>
            </a:r>
            <a:r>
              <a:rPr lang="ru-RU" sz="2000" dirty="0" err="1"/>
              <a:t>Ксавье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653" y="4965663"/>
                <a:ext cx="2654423" cy="1095364"/>
              </a:xfrm>
              <a:prstGeom prst="rect">
                <a:avLst/>
              </a:prstGeom>
              <a:blipFill>
                <a:blip r:embed="rId2"/>
                <a:stretch>
                  <a:fillRect b="-8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229" y="4983987"/>
                <a:ext cx="3114582" cy="1372363"/>
              </a:xfrm>
              <a:prstGeom prst="rect">
                <a:avLst/>
              </a:prstGeom>
              <a:blipFill>
                <a:blip r:embed="rId3"/>
                <a:stretch>
                  <a:fillRect b="-6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2820" t="2302" b="1740"/>
          <a:stretch/>
        </p:blipFill>
        <p:spPr>
          <a:xfrm>
            <a:off x="612558" y="781235"/>
            <a:ext cx="5178810" cy="360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rcRect l="1396" t="2735" r="1361" b="1747"/>
          <a:stretch/>
        </p:blipFill>
        <p:spPr>
          <a:xfrm>
            <a:off x="6403801" y="781235"/>
            <a:ext cx="515418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754" y="188579"/>
            <a:ext cx="7000833" cy="525242"/>
          </a:xfrm>
        </p:spPr>
        <p:txBody>
          <a:bodyPr>
            <a:normAutofit/>
          </a:bodyPr>
          <a:lstStyle/>
          <a:p>
            <a:r>
              <a:rPr lang="ru-RU" sz="2000" dirty="0"/>
              <a:t>Результат улучшения </a:t>
            </a:r>
            <a:r>
              <a:rPr lang="en-US" sz="2000" dirty="0"/>
              <a:t>u – Net </a:t>
            </a:r>
            <a:r>
              <a:rPr lang="ru-RU" sz="2000" dirty="0"/>
              <a:t>и обучения на большей выборке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14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99723" y="4600532"/>
            <a:ext cx="47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инициализации весов методом </a:t>
            </a:r>
            <a:r>
              <a:rPr lang="ru-RU" dirty="0" err="1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12994" y="4600532"/>
            <a:ext cx="296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После увеличения выборки</a:t>
            </a: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199777"/>
            <a:ext cx="8534400" cy="825942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961721"/>
            <a:ext cx="11152884" cy="4607449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В данной работе была решена 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метода бинарной классификации были подобраны оптимальные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гиперпараметры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для данной задачи</a:t>
            </a:r>
            <a:r>
              <a:rPr lang="en-US" sz="2400" dirty="0">
                <a:ea typeface="Times New Roman" panose="02020603050405020304" pitchFamily="18" charset="0"/>
              </a:rPr>
              <a:t> </a:t>
            </a:r>
            <a:r>
              <a:rPr lang="ru-RU" sz="2400" dirty="0">
                <a:ea typeface="Times New Roman" panose="02020603050405020304" pitchFamily="18" charset="0"/>
              </a:rPr>
              <a:t>у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модели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VGG16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, что позволило достичь точности классификации в 92% случаев. </a:t>
            </a:r>
            <a:endParaRPr lang="en-US" sz="24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Для метода семантической сегментации была определена лучшая модель – это </a:t>
            </a:r>
            <a:r>
              <a:rPr lang="en-US" sz="2400" dirty="0">
                <a:solidFill>
                  <a:schemeClr val="tx1"/>
                </a:solidFill>
                <a:ea typeface="Times New Roman" panose="02020603050405020304" pitchFamily="18" charset="0"/>
              </a:rPr>
              <a:t>U – Net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и результаты ее обучения для данной задачи были улучшены путем использования метода инициализации весов для слоев </a:t>
            </a:r>
            <a:r>
              <a:rPr lang="ru-RU" sz="2400" dirty="0" err="1">
                <a:solidFill>
                  <a:schemeClr val="tx1"/>
                </a:solidFill>
                <a:ea typeface="Times New Roman" panose="02020603050405020304" pitchFamily="18" charset="0"/>
              </a:rPr>
              <a:t>сверточной</a:t>
            </a:r>
            <a:r>
              <a:rPr lang="ru-RU" sz="2400" dirty="0">
                <a:solidFill>
                  <a:schemeClr val="tx1"/>
                </a:solidFill>
                <a:ea typeface="Times New Roman" panose="02020603050405020304" pitchFamily="18" charset="0"/>
              </a:rPr>
              <a:t> нейронной сети методом Ксавье, что увеличило значение метрики качества с 0,0054 до 0,25. А после увеличения обучающей выборки метрика качества достигла значения 0.56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U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 err="1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18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19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3899" y="1099667"/>
            <a:ext cx="8352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 1 апреля 2015 года насчитывалось  87 тыс. только торговых судов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2197" y="1424125"/>
            <a:ext cx="3972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Сервис, изучающий использование семантической сегментации для определения местоположения корабля по аэрофотоснимкам – «</a:t>
            </a:r>
            <a:r>
              <a:rPr lang="en-US" b="1" dirty="0" err="1"/>
              <a:t>MarineTraffic</a:t>
            </a:r>
            <a:r>
              <a:rPr lang="ru-RU" b="1" dirty="0"/>
              <a:t>»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A4CC02-9CCA-4ED6-AB4D-A30E99E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99" y="1492593"/>
            <a:ext cx="6857803" cy="439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6F2FC7-1C00-4CF9-AE39-25E804009F63}"/>
              </a:ext>
            </a:extLst>
          </p:cNvPr>
          <p:cNvSpPr txBox="1"/>
          <p:nvPr/>
        </p:nvSpPr>
        <p:spPr>
          <a:xfrm>
            <a:off x="7391702" y="3392718"/>
            <a:ext cx="4702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данной задачи, позволяющее вести независимое наблюдение за потоком кораблей, позволит избежать застоя морских судов, как это было недавно в Суэцком канале. Данный инцидент стоил компаниям в совокупности 400 млн </a:t>
            </a:r>
            <a:r>
              <a:rPr lang="en-US" dirty="0"/>
              <a:t>$</a:t>
            </a:r>
            <a:r>
              <a:rPr lang="ru-RU" dirty="0"/>
              <a:t> за каждый час бездвижного ожидания.</a:t>
            </a: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</a:t>
            </a:r>
            <a:r>
              <a:rPr lang="en-US" dirty="0"/>
              <a:t>fcn-vgg16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20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/>
          </a:bodyPr>
          <a:lstStyle/>
          <a:p>
            <a:pPr marL="0" indent="450000" algn="just"/>
            <a:r>
              <a:rPr lang="ru-RU" dirty="0"/>
              <a:t>Построение 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Описание 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метрик 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используемых моделей и 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Сравнение 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10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 b="968"/>
          <a:stretch/>
        </p:blipFill>
        <p:spPr>
          <a:xfrm>
            <a:off x="2702111" y="934155"/>
            <a:ext cx="2336892" cy="486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2111" y="5807674"/>
            <a:ext cx="244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Образец изображений</a:t>
            </a:r>
          </a:p>
        </p:txBody>
      </p:sp>
      <p:pic>
        <p:nvPicPr>
          <p:cNvPr id="12" name="image32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 b="1115"/>
          <a:stretch/>
        </p:blipFill>
        <p:spPr>
          <a:xfrm>
            <a:off x="6970041" y="940915"/>
            <a:ext cx="2342205" cy="48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79987" y="5807674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с декодированными пикселями истинных ответов из табличных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537" y="2039194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1433" y="4424707"/>
            <a:ext cx="398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Образец после применения быстрого кодирования (</a:t>
            </a:r>
            <a:r>
              <a:rPr lang="en-US" dirty="0"/>
              <a:t>One-Hot Encoding)</a:t>
            </a:r>
            <a:r>
              <a:rPr lang="ru-RU" dirty="0"/>
              <a:t> данных для задачи классификации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729273" y="2138230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00228" y="4437212"/>
            <a:ext cx="5250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Образец истинных ответов после декодирования данных для одного изображения задачи семантической сегментации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метрик 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Точность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30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48727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>
                    <a:effectLst/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>
                    <a:effectLst/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20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/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𝜉: 𝛺 → </a:t>
                </a:r>
                <a:r>
                  <a:rPr lang="ru-RU" altLang="ru-RU" dirty="0"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– случайное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изображение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𝜂: 𝛺 → </a:t>
                </a:r>
                <a:r>
                  <a:rPr lang="ru-RU" altLang="ru-RU" dirty="0">
                    <a:ea typeface="Cambria Math" panose="02040503050406030204" pitchFamily="18" charset="0"/>
                  </a:rPr>
                  <a:t>𝑌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– случайный правильный ответ из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. </a:t>
                </a:r>
                <a:r>
                  <a:rPr lang="ru-RU" altLang="ru-RU" dirty="0">
                    <a:ea typeface="Times New Roman" panose="02020603050405020304" pitchFamily="18" charset="0"/>
                  </a:rPr>
                  <a:t>З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адачей классификации будет являться нахождение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 smtClean="0">
                    <a:ea typeface="Cambria Math" panose="02040503050406030204" pitchFamily="18" charset="0"/>
                  </a:rPr>
                  <a:t>при</a:t>
                </a:r>
                <a:r>
                  <a:rPr lang="ru-RU" altLang="ru-RU" dirty="0" smtClean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заданном наборе элементов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b="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}</m:t>
                    </m:r>
                    <m:r>
                      <a:rPr lang="en-US" altLang="ru-RU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/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>
                  <a:effectLst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564567"/>
                <a:ext cx="11189789" cy="1754326"/>
              </a:xfrm>
              <a:prstGeom prst="rect">
                <a:avLst/>
              </a:prstGeom>
              <a:blipFill>
                <a:blip r:embed="rId3"/>
                <a:stretch>
                  <a:fillRect t="-2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>
                    <a:effectLst/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>
                    <a:effectLst/>
                    <a:ea typeface="Cambria Math" panose="02040503050406030204" pitchFamily="18" charset="0"/>
                  </a:rPr>
                  <a:t> </a:t>
                </a:r>
                <a:r>
                  <a:rPr lang="ru-RU" altLang="ru-RU" dirty="0">
                    <a:effectLst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3257491"/>
                <a:ext cx="10866022" cy="646331"/>
              </a:xfrm>
              <a:prstGeom prst="rect">
                <a:avLst/>
              </a:prstGeom>
              <a:blipFill>
                <a:blip r:embed="rId4"/>
                <a:stretch>
                  <a:fillRect t="-4717" r="-112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Определение необходимого и достаточного уровня метрик качества для задачи классификации</a:t>
            </a:r>
            <a:r>
              <a:rPr lang="en-US" sz="2400" dirty="0"/>
              <a:t> </a:t>
            </a:r>
            <a:r>
              <a:rPr lang="ru-RU" sz="2400" dirty="0"/>
              <a:t>и результат исследования модели </a:t>
            </a:r>
            <a:r>
              <a:rPr lang="en-US" sz="2400" dirty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19702" y="1079176"/>
            <a:ext cx="11293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помощью подбрасывания монеты</a:t>
            </a:r>
            <a:r>
              <a:rPr lang="en-US" dirty="0"/>
              <a:t> </a:t>
            </a:r>
            <a:r>
              <a:rPr lang="ru-RU" dirty="0"/>
              <a:t>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0.49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702" y="1558901"/>
            <a:ext cx="1169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Решение с использованием человеческих ресурсов, где человек отвечает, есть ли морское судно на изображении или нет, дает значение метрики </a:t>
            </a:r>
            <a:r>
              <a:rPr lang="en-US" dirty="0"/>
              <a:t>accuracy </a:t>
            </a:r>
            <a:r>
              <a:rPr lang="ru-RU" dirty="0"/>
              <a:t>равное 0.78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9702" y="2205232"/>
            <a:ext cx="101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 время исследования сети </a:t>
            </a:r>
            <a:r>
              <a:rPr lang="en-US" dirty="0"/>
              <a:t>VGG16 </a:t>
            </a:r>
            <a:r>
              <a:rPr lang="ru-RU" dirty="0"/>
              <a:t>удалось достичь значений метрики </a:t>
            </a:r>
            <a:r>
              <a:rPr lang="en-US" dirty="0"/>
              <a:t>accuracy </a:t>
            </a:r>
            <a:r>
              <a:rPr lang="ru-RU" dirty="0"/>
              <a:t>равное </a:t>
            </a:r>
            <a:r>
              <a:rPr lang="ru-RU" i="1" dirty="0"/>
              <a:t>0.9</a:t>
            </a:r>
            <a:r>
              <a:rPr lang="en-US" i="1" dirty="0"/>
              <a:t>2</a:t>
            </a:r>
            <a:r>
              <a:rPr lang="ru-RU" i="1" dirty="0"/>
              <a:t> </a:t>
            </a:r>
          </a:p>
        </p:txBody>
      </p:sp>
      <p:pic>
        <p:nvPicPr>
          <p:cNvPr id="18" name="image2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039" y="2836311"/>
            <a:ext cx="4300015" cy="2888960"/>
          </a:xfrm>
          <a:prstGeom prst="rect">
            <a:avLst/>
          </a:prstGeom>
        </p:spPr>
      </p:pic>
      <p:pic>
        <p:nvPicPr>
          <p:cNvPr id="8" name="image2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9880" y="2836311"/>
            <a:ext cx="440144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93000" y="199104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Сравнение результатов метрик сетей для сегментации изображений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8850</TotalTime>
  <Words>826</Words>
  <Application>Microsoft Office PowerPoint</Application>
  <PresentationFormat>Широкоэкранный</PresentationFormat>
  <Paragraphs>112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Century Gothic</vt:lpstr>
      <vt:lpstr>Times New Roman</vt:lpstr>
      <vt:lpstr>Тема Office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Сравнение инициализации базовым методом (равномерным) и методом Ксавье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223</cp:revision>
  <dcterms:created xsi:type="dcterms:W3CDTF">2020-05-13T15:59:47Z</dcterms:created>
  <dcterms:modified xsi:type="dcterms:W3CDTF">2021-06-16T15:22:21Z</dcterms:modified>
</cp:coreProperties>
</file>