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56" r:id="rId2"/>
    <p:sldId id="317" r:id="rId3"/>
    <p:sldId id="319" r:id="rId4"/>
    <p:sldId id="320" r:id="rId5"/>
    <p:sldId id="321" r:id="rId6"/>
    <p:sldId id="322" r:id="rId7"/>
    <p:sldId id="326" r:id="rId8"/>
    <p:sldId id="327" r:id="rId9"/>
    <p:sldId id="342" r:id="rId10"/>
    <p:sldId id="343" r:id="rId11"/>
    <p:sldId id="349" r:id="rId12"/>
    <p:sldId id="344" r:id="rId13"/>
    <p:sldId id="341" r:id="rId14"/>
    <p:sldId id="284" r:id="rId15"/>
    <p:sldId id="345" r:id="rId16"/>
    <p:sldId id="346" r:id="rId17"/>
    <p:sldId id="348" r:id="rId18"/>
    <p:sldId id="34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23C3AA-8028-42EA-8DC6-DECC6BD90F8C}">
          <p14:sldIdLst>
            <p14:sldId id="256"/>
            <p14:sldId id="317"/>
            <p14:sldId id="319"/>
            <p14:sldId id="320"/>
            <p14:sldId id="321"/>
            <p14:sldId id="322"/>
            <p14:sldId id="326"/>
            <p14:sldId id="327"/>
            <p14:sldId id="342"/>
            <p14:sldId id="343"/>
            <p14:sldId id="349"/>
            <p14:sldId id="344"/>
            <p14:sldId id="341"/>
            <p14:sldId id="284"/>
            <p14:sldId id="345"/>
            <p14:sldId id="346"/>
            <p14:sldId id="34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5" autoAdjust="0"/>
    <p:restoredTop sz="74362" autoAdjust="0"/>
  </p:normalViewPr>
  <p:slideViewPr>
    <p:cSldViewPr snapToGrid="0">
      <p:cViewPr varScale="1">
        <p:scale>
          <a:sx n="120" d="100"/>
          <a:sy n="120" d="100"/>
        </p:scale>
        <p:origin x="5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0053-4594-4EF0-A624-A7743D5CE3F2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4FEC4-AC53-4D4B-B044-E20879384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случайный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𝑝(𝑥|𝑦).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элементов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𝐷 = {(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  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𝑝(𝑥|𝑦), 𝑖 = 1, </a:t>
                </a:r>
                <a:r>
                  <a:rPr lang="en-US" altLang="ru-RU" i="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𝑁</a:t>
                </a:r>
                <a:r>
                  <a:rPr lang="en-US" altLang="ru-RU" i="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.</a:t>
                </a:r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4FEC4-AC53-4D4B-B044-E2087938464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58AA-AB18-43F0-9D13-6890393342C7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7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DB4-4E46-4D7F-AB67-CFE556E60C5B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9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1E52-93B4-4DBE-8FA9-3FE7D7ACA5AE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5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08FD-C0D5-4D99-8CF9-584A53B93F4C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0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BB-91C1-484A-8EA2-89DA24B6DDEB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80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375-F314-4DA4-8571-4F359A6F3935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4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DA7-ED74-4141-9BF8-C6132750F56B}" type="datetime1">
              <a:rPr lang="ru-RU" smtClean="0"/>
              <a:t>16.06.2021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9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7187-31C8-4DBA-8617-408CF0A7CD49}" type="datetime1">
              <a:rPr lang="ru-RU" smtClean="0"/>
              <a:t>16.06.2021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95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F57-7475-4E03-BCC4-0C12527C8437}" type="datetime1">
              <a:rPr lang="ru-RU" smtClean="0"/>
              <a:t>16.06.2021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4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043A-02FF-4B0D-9AF7-CD3D6817282F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ECC8-1CF5-450E-8954-4667E039F486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D1FD-DA80-4FA8-97C3-1C1FE38AC961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Распознавание морских судов на аэрофотоснимках методами компьютерного зрения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28E-91F7-484D-B02E-7D3B2AA51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2" y="230896"/>
            <a:ext cx="1380106" cy="1959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студент группы </a:t>
            </a:r>
            <a:r>
              <a:rPr lang="ru-RU" dirty="0" err="1">
                <a:cs typeface="Times New Roman" panose="02020603050405020304" pitchFamily="18" charset="0"/>
              </a:rPr>
              <a:t>ПМб</a:t>
            </a:r>
            <a:r>
              <a:rPr lang="ru-RU" dirty="0">
                <a:cs typeface="Times New Roman" panose="02020603050405020304" pitchFamily="18" charset="0"/>
              </a:rPr>
              <a:t> 4-1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Фейзуллин К.М.</a:t>
            </a: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Филонов П. 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1983B-2E57-4B54-8537-E544E938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73A37-3892-4A46-B072-5E2089D35B1D}"/>
              </a:ext>
            </a:extLst>
          </p:cNvPr>
          <p:cNvSpPr/>
          <p:nvPr/>
        </p:nvSpPr>
        <p:spPr>
          <a:xfrm>
            <a:off x="2066795" y="377790"/>
            <a:ext cx="9501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2000" b="1" dirty="0">
                <a:ea typeface="Times New Roman" panose="02020603050405020304" pitchFamily="18" charset="0"/>
              </a:rPr>
              <a:t>ФЕДЕРАЛЬНОЕ АГЕНТСТВО ВОЗДУШНОГО ТРАНСПОРТА</a:t>
            </a: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ГРАЖДАНСКОЙ АВИАЦИИ» (МГТУ ГА)</a:t>
            </a:r>
            <a:endParaRPr lang="ru-RU" altLang="ru-RU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3C53CB-0E1B-46C9-A099-DA137A6F3BC4}"/>
              </a:ext>
            </a:extLst>
          </p:cNvPr>
          <p:cNvSpPr/>
          <p:nvPr/>
        </p:nvSpPr>
        <p:spPr>
          <a:xfrm>
            <a:off x="1492106" y="2156887"/>
            <a:ext cx="920778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+mj-lt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282" y="-41232"/>
            <a:ext cx="1151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</a:t>
            </a:r>
            <a:r>
              <a:rPr lang="en-US" sz="2400" dirty="0"/>
              <a:t> </a:t>
            </a:r>
            <a:r>
              <a:rPr lang="ru-RU" sz="2400" dirty="0"/>
              <a:t>обработки сетей для сегментации изображений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8022" y="5993917"/>
            <a:ext cx="22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– Net – 50 </a:t>
            </a:r>
            <a:r>
              <a:rPr lang="ru-RU" dirty="0"/>
              <a:t>эпох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8107" y="6060108"/>
            <a:ext cx="20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r>
              <a:rPr lang="ru-RU" dirty="0"/>
              <a:t> – 100 эпох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1808" y="5985314"/>
            <a:ext cx="232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r>
              <a:rPr lang="ru-RU" dirty="0"/>
              <a:t> – 50 эпох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r="49437" b="74663"/>
          <a:stretch/>
        </p:blipFill>
        <p:spPr>
          <a:xfrm>
            <a:off x="937279" y="427245"/>
            <a:ext cx="2692218" cy="13506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t="49104" r="49132" b="25431"/>
          <a:stretch/>
        </p:blipFill>
        <p:spPr>
          <a:xfrm>
            <a:off x="4623170" y="427245"/>
            <a:ext cx="2639891" cy="135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t="-1" r="49449" b="74036"/>
          <a:stretch/>
        </p:blipFill>
        <p:spPr>
          <a:xfrm>
            <a:off x="8338296" y="390812"/>
            <a:ext cx="2639415" cy="135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t="25013" r="49206" b="49666"/>
          <a:stretch/>
        </p:blipFill>
        <p:spPr>
          <a:xfrm>
            <a:off x="932079" y="3363090"/>
            <a:ext cx="2702616" cy="134880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51064" b="74663"/>
          <a:stretch/>
        </p:blipFill>
        <p:spPr>
          <a:xfrm>
            <a:off x="981184" y="1691218"/>
            <a:ext cx="2604407" cy="13500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/>
          <a:srcRect l="51230" t="25013" b="49666"/>
          <a:stretch/>
        </p:blipFill>
        <p:spPr>
          <a:xfrm>
            <a:off x="957009" y="4626463"/>
            <a:ext cx="2597134" cy="13500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/>
          <a:srcRect t="74803" r="49157" b="626"/>
          <a:stretch/>
        </p:blipFill>
        <p:spPr>
          <a:xfrm>
            <a:off x="4629693" y="3353296"/>
            <a:ext cx="2734490" cy="13500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/>
          <a:srcRect l="50098" t="49104" b="25431"/>
          <a:stretch/>
        </p:blipFill>
        <p:spPr>
          <a:xfrm>
            <a:off x="4593593" y="1725036"/>
            <a:ext cx="2589768" cy="13500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3"/>
          <a:srcRect l="49816" t="74803" b="626"/>
          <a:stretch/>
        </p:blipFill>
        <p:spPr>
          <a:xfrm>
            <a:off x="4593593" y="4710108"/>
            <a:ext cx="2699043" cy="13500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/>
          <a:srcRect t="25613" r="49878" b="48886"/>
          <a:stretch/>
        </p:blipFill>
        <p:spPr>
          <a:xfrm>
            <a:off x="8339304" y="3337516"/>
            <a:ext cx="2664671" cy="13500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4"/>
          <a:srcRect l="50550" t="-1" b="74036"/>
          <a:stretch/>
        </p:blipFill>
        <p:spPr>
          <a:xfrm>
            <a:off x="8338296" y="1740812"/>
            <a:ext cx="2581952" cy="13500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4"/>
          <a:srcRect l="50626" t="25613" b="48886"/>
          <a:stretch/>
        </p:blipFill>
        <p:spPr>
          <a:xfrm>
            <a:off x="8359181" y="4656201"/>
            <a:ext cx="2624916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442743"/>
          </a:xfrm>
        </p:spPr>
        <p:txBody>
          <a:bodyPr>
            <a:normAutofit/>
          </a:bodyPr>
          <a:lstStyle/>
          <a:p>
            <a:r>
              <a:rPr lang="ru-RU" sz="2000" dirty="0"/>
              <a:t>Сравнение инициализации базовым методом (равномерным) и методом </a:t>
            </a:r>
            <a:r>
              <a:rPr lang="ru-RU" sz="2000" dirty="0" err="1"/>
              <a:t>Ксавье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blipFill>
                <a:blip r:embed="rId2"/>
                <a:stretch>
                  <a:fillRect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blipFill>
                <a:blip r:embed="rId3"/>
                <a:stretch>
                  <a:fillRect b="-6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F4D161-06EA-4C62-B52E-835D317E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39" y="1136978"/>
            <a:ext cx="5464581" cy="36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B940A0-16B5-43CC-ABEF-6773BFA06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134" y="1136978"/>
            <a:ext cx="5473827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1754" y="188579"/>
            <a:ext cx="7000833" cy="525242"/>
          </a:xfrm>
        </p:spPr>
        <p:txBody>
          <a:bodyPr>
            <a:normAutofit/>
          </a:bodyPr>
          <a:lstStyle/>
          <a:p>
            <a:r>
              <a:rPr lang="ru-RU" sz="2000" dirty="0"/>
              <a:t>Результат улучшения </a:t>
            </a:r>
            <a:r>
              <a:rPr lang="en-US" sz="2000" dirty="0"/>
              <a:t>u – Net </a:t>
            </a:r>
            <a:r>
              <a:rPr lang="ru-RU" sz="2000" dirty="0"/>
              <a:t>и обучения на большей выборке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12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3" y="820532"/>
            <a:ext cx="1829520" cy="37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92" y="820532"/>
            <a:ext cx="3795960" cy="37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9723" y="4600532"/>
            <a:ext cx="474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инициализации весов методом </a:t>
            </a:r>
            <a:r>
              <a:rPr lang="ru-RU" dirty="0" err="1"/>
              <a:t>Ксавье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b="2654"/>
          <a:stretch/>
        </p:blipFill>
        <p:spPr bwMode="auto">
          <a:xfrm>
            <a:off x="6259859" y="820532"/>
            <a:ext cx="2068008" cy="37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t="19758"/>
          <a:stretch/>
        </p:blipFill>
        <p:spPr>
          <a:xfrm>
            <a:off x="8327867" y="820532"/>
            <a:ext cx="3678298" cy="37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12994" y="4600532"/>
            <a:ext cx="29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увеличения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57107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2469-E1D0-499B-8036-5C2BC536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21" y="199777"/>
            <a:ext cx="8534400" cy="82594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D553-0ACA-4B5F-A972-4822CA8A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21" y="961721"/>
            <a:ext cx="11152884" cy="4607449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В данной работе была решена задача распознавания морских судов методами компьютерного зрения. Были приведены результаты работы метода бинарной классификации и метода семантической сегментации изображения.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метода бинарной классификации были подобраны оптимальные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гиперпараметры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данной задачи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ru-RU" sz="2400" dirty="0">
                <a:ea typeface="Times New Roman" panose="02020603050405020304" pitchFamily="18" charset="0"/>
              </a:rPr>
              <a:t>у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модели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VGG16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, что позволило достичь точности классификации в 92.7% случаев. 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Для метода семантической сегментации была определена лучшая модель – это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U – Net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и результаты ее обучения для данной задачи были улучшены путем использования метода инициализации весов для слоев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сверточной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нейронной сети методом Ксавье, что увеличило значение метрики качества с 0,0054 до 0,25. А после увеличения обучающей выборки метрика качества достигла значения 0.56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51FB5-B8CF-4E87-BEBB-445A307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347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739" y="2248270"/>
            <a:ext cx="6434572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815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70" y="674703"/>
            <a:ext cx="439270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u - 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15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81" y="1466365"/>
            <a:ext cx="5722085" cy="37654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83900" y="5231837"/>
            <a:ext cx="7916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3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U-Net: Convolutional Networks for Biomedical Image Segmentation. arXiv:1505.04597v1 [cs.CV] 18 May 2015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3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69" y="508400"/>
            <a:ext cx="4783323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 err="1"/>
              <a:t>Segnet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16</a:t>
            </a:fld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49" y="1157848"/>
            <a:ext cx="8005165" cy="420073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35945" y="5380672"/>
            <a:ext cx="858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7"/>
              <a:tabLst>
                <a:tab pos="614045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SegNet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A Deep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ConvolutionalEncoder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-Decoder Architecture for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ImageSegmentationVijay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Badrinarayanan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Alex Kendall, Roberto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Cipolla,Senior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Member, IEEE. arXiv:1511.00561v3 [cs.CV] 10 Oct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0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780" y="862906"/>
            <a:ext cx="455142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17</a:t>
            </a:fld>
            <a:endParaRPr lang="ru-RU" sz="1600" dirty="0"/>
          </a:p>
        </p:txBody>
      </p:sp>
      <p:pic>
        <p:nvPicPr>
          <p:cNvPr id="6" name="image10.jpeg" descr="VGG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3309" y="1564863"/>
            <a:ext cx="6582369" cy="388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78244" y="5602069"/>
            <a:ext cx="8012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12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Very deep convolutional networks for large-scale image recognition / Karen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Simonyan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Andrew Zisserman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7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966" y="870013"/>
            <a:ext cx="5617825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fcn-vgg16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18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66" y="1671992"/>
            <a:ext cx="5668928" cy="348263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06893" y="5255309"/>
            <a:ext cx="8209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8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Fully Convolutional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Networksfor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Semantic Segmentation. arXiv:1605.06211v1 [cs.CV] 20 May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923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3899" y="1099667"/>
            <a:ext cx="8352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1 апреля 2015 года насчитывалось  87 тыс. только торговых судов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2197" y="1424125"/>
            <a:ext cx="3972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Сервис, изучающий использование семантической сегментации для определения местоположения корабля по аэрофотоснимкам – «</a:t>
            </a:r>
            <a:r>
              <a:rPr lang="en-US" b="1" dirty="0" err="1"/>
              <a:t>MarineTraffic</a:t>
            </a:r>
            <a:r>
              <a:rPr lang="ru-RU" b="1" dirty="0"/>
              <a:t>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4CC02-9CCA-4ED6-AB4D-A30E99EB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99" y="1492593"/>
            <a:ext cx="6857803" cy="43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6F2FC7-1C00-4CF9-AE39-25E804009F63}"/>
              </a:ext>
            </a:extLst>
          </p:cNvPr>
          <p:cNvSpPr txBox="1"/>
          <p:nvPr/>
        </p:nvSpPr>
        <p:spPr>
          <a:xfrm>
            <a:off x="7391702" y="3392718"/>
            <a:ext cx="4702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Решение данной задачи, позволяющее вести независимое наблюдение за потоком кораблей, позволит избежать застоя морских судов, как это было недавно в Суэцком канале. Данный инцидент стоил компаниям в совокупности 400 млн </a:t>
            </a:r>
            <a:r>
              <a:rPr lang="en-US" dirty="0"/>
              <a:t>$</a:t>
            </a:r>
            <a:r>
              <a:rPr lang="ru-RU" dirty="0"/>
              <a:t> за каждый час бездвижного ожидания.</a:t>
            </a:r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>
            <a:normAutofit fontScale="92500"/>
          </a:bodyPr>
          <a:lstStyle/>
          <a:p>
            <a:pPr marL="0" indent="450000" algn="just"/>
            <a:r>
              <a:rPr lang="ru-RU" dirty="0"/>
              <a:t>Построение алгоритма, позволяющий зафиксировать морское судно на изображении, а также определить его точное местоположение на фотографии.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055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Описание набора данных;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метрик качества;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используемых моделей и 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Сравнение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5" y="85011"/>
            <a:ext cx="8534400" cy="849145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242" y="6018904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10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77607" b="968"/>
          <a:stretch/>
        </p:blipFill>
        <p:spPr>
          <a:xfrm>
            <a:off x="2702111" y="934155"/>
            <a:ext cx="2336892" cy="48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02111" y="5807674"/>
            <a:ext cx="244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Образец изображений</a:t>
            </a:r>
          </a:p>
        </p:txBody>
      </p:sp>
      <p:pic>
        <p:nvPicPr>
          <p:cNvPr id="12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3" b="1115"/>
          <a:stretch/>
        </p:blipFill>
        <p:spPr>
          <a:xfrm>
            <a:off x="6970041" y="940915"/>
            <a:ext cx="2342205" cy="48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79987" y="5807674"/>
            <a:ext cx="472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с декодированными пикселями истинных ответов из табличных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E112-79F3-401E-A0C2-50D6F21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291113"/>
            <a:ext cx="11440983" cy="1507067"/>
          </a:xfrm>
        </p:spPr>
        <p:txBody>
          <a:bodyPr/>
          <a:lstStyle/>
          <a:p>
            <a:r>
              <a:rPr lang="ru-RU" dirty="0"/>
              <a:t>Описание наборов данных после предобработки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5A6E5-3E76-4502-A384-ABCD07C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37" y="2039194"/>
            <a:ext cx="2975612" cy="238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1433" y="4424707"/>
            <a:ext cx="39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после применения быстрого кодирования (</a:t>
            </a:r>
            <a:r>
              <a:rPr lang="en-US" dirty="0"/>
              <a:t>One-Hot Encoding)</a:t>
            </a:r>
            <a:r>
              <a:rPr lang="ru-RU" dirty="0"/>
              <a:t> данных для задачи классификации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6729273" y="2138230"/>
            <a:ext cx="3592034" cy="239328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00228" y="4437212"/>
            <a:ext cx="525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Образец истинных ответов после декодирования данных для одного изображения задачи семантической сегментации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55055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06DA-34AF-43F6-8302-FAA7495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62"/>
            <a:ext cx="8534400" cy="990198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Выбор метрик качества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49AC-2858-4369-AC42-999BBB1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6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/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Точность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(accuracy)</a:t>
                </a:r>
                <a:endParaRPr lang="en-US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Accuracy </a:t>
                </a:r>
                <a14:m>
                  <m:oMath xmlns:m="http://schemas.openxmlformats.org/officeDocument/2006/math">
                    <m:r>
                      <a:rPr lang="ru-RU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  <a:blipFill>
                <a:blip r:embed="rId2"/>
                <a:stretch>
                  <a:fillRect l="-1223" t="-3681" b="-3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155484-7A70-4BD3-AC53-FF924440A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48727"/>
              </p:ext>
            </p:extLst>
          </p:nvPr>
        </p:nvGraphicFramePr>
        <p:xfrm>
          <a:off x="934442" y="1694760"/>
          <a:ext cx="4565588" cy="1914886"/>
        </p:xfrm>
        <a:graphic>
          <a:graphicData uri="http://schemas.openxmlformats.org/drawingml/2006/table">
            <a:tbl>
              <a:tblPr firstRow="1" firstCol="1" bandRow="1"/>
              <a:tblGrid>
                <a:gridCol w="1654947">
                  <a:extLst>
                    <a:ext uri="{9D8B030D-6E8A-4147-A177-3AD203B41FA5}">
                      <a16:colId xmlns:a16="http://schemas.microsoft.com/office/drawing/2014/main" val="3357208245"/>
                    </a:ext>
                  </a:extLst>
                </a:gridCol>
                <a:gridCol w="1481169">
                  <a:extLst>
                    <a:ext uri="{9D8B030D-6E8A-4147-A177-3AD203B41FA5}">
                      <a16:colId xmlns:a16="http://schemas.microsoft.com/office/drawing/2014/main" val="236557357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144057678"/>
                    </a:ext>
                  </a:extLst>
                </a:gridCol>
              </a:tblGrid>
              <a:tr h="6663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классификации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класс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85932"/>
                  </a:ext>
                </a:extLst>
              </a:tr>
              <a:tr h="416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2778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38662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87560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824576-379D-4241-8254-03C44E7AA896}"/>
              </a:ext>
            </a:extLst>
          </p:cNvPr>
          <p:cNvSpPr/>
          <p:nvPr/>
        </p:nvSpPr>
        <p:spPr>
          <a:xfrm>
            <a:off x="2448757" y="1282437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Матрица ошибок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Точность (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precision) </a:t>
                </a: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и полнота 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(recall)</a:t>
                </a: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𝑟𝑒𝑐𝑎𝑙𝑙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264" y="3381696"/>
            <a:ext cx="3551095" cy="2776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:r>
                  <a:rPr lang="ru-RU" dirty="0">
                    <a:effectLst/>
                    <a:latin typeface="Century Gothic" panose="020B0502020202020204" pitchFamily="34" charset="0"/>
                  </a:rPr>
                  <a:t>Для задачи семантической сегментации</a:t>
                </a:r>
                <a:r>
                  <a:rPr lang="en-US" dirty="0">
                    <a:effectLst/>
                    <a:latin typeface="Century Gothic" panose="020B0502020202020204" pitchFamily="34" charset="0"/>
                  </a:rPr>
                  <a:t>:</a:t>
                </a:r>
              </a:p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𝐷𝐼𝐶𝐸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𝐷𝐼𝐶𝐸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  <a:blipFill>
                <a:blip r:embed="rId5"/>
                <a:stretch>
                  <a:fillRect b="-2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15" y="338666"/>
            <a:ext cx="11038546" cy="984107"/>
          </a:xfrm>
        </p:spPr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7</a:t>
            </a:fld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/>
              <p:cNvSpPr/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Классификация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  <a:endParaRPr lang="ru-RU" altLang="ru-RU" dirty="0">
                  <a:effectLst/>
                  <a:ea typeface="Times New Roman" panose="02020603050405020304" pitchFamily="18" charset="0"/>
                </a:endParaRPr>
              </a:p>
              <a:p>
                <a:pPr lvl="2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</a:t>
                </a:r>
                <a:r>
                  <a:rPr lang="ru-RU" altLang="ru-RU" dirty="0">
                    <a:ea typeface="Times New Roman" panose="02020603050405020304" pitchFamily="18" charset="0"/>
                  </a:rPr>
                  <a:t>З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a typeface="Cambria Math" panose="02040503050406030204" pitchFamily="18" charset="0"/>
                  </a:rPr>
                  <a:t>на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 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pPr lvl="1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endParaRPr lang="en-US" altLang="ru-RU" dirty="0">
                  <a:effectLst/>
                </a:endParaRPr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  <a:blipFill>
                <a:blip r:embed="rId3"/>
                <a:stretch>
                  <a:fillRect t="-2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2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Сегментация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lvl="2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Постановка задачи классификации, где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–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матрица правильных ответов для одного изображения.</a:t>
                </a:r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  <a:blipFill>
                <a:blip r:embed="rId4"/>
                <a:stretch>
                  <a:fillRect t="-4717" r="-112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2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703" y="137786"/>
            <a:ext cx="1118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Определение необходимого и достаточного уровня метрик качества для задачи классификации</a:t>
            </a:r>
            <a:r>
              <a:rPr lang="en-US" sz="2400" dirty="0"/>
              <a:t> </a:t>
            </a:r>
            <a:r>
              <a:rPr lang="ru-RU" sz="2400" dirty="0"/>
              <a:t>и результат исследования модели </a:t>
            </a:r>
            <a:r>
              <a:rPr lang="en-US" sz="2400" dirty="0"/>
              <a:t>VGG16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9702" y="1079176"/>
            <a:ext cx="112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помощью подбрасывания монеты</a:t>
            </a:r>
            <a:r>
              <a:rPr lang="en-US" dirty="0"/>
              <a:t> </a:t>
            </a:r>
            <a:r>
              <a:rPr lang="ru-RU" dirty="0"/>
              <a:t>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0.49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702" y="1558901"/>
            <a:ext cx="1169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использованием человеческих ресурсов, где человек отвечает, есть ли морское судно на изображении или нет, 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0.78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702" y="2205232"/>
            <a:ext cx="1019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 время исследования сети </a:t>
            </a:r>
            <a:r>
              <a:rPr lang="en-US" dirty="0"/>
              <a:t>VGG16 </a:t>
            </a:r>
            <a:r>
              <a:rPr lang="ru-RU" dirty="0"/>
              <a:t>удалось достичь значений метрики </a:t>
            </a:r>
            <a:r>
              <a:rPr lang="en-US" dirty="0"/>
              <a:t>accuracy </a:t>
            </a:r>
            <a:r>
              <a:rPr lang="ru-RU" dirty="0"/>
              <a:t>равное </a:t>
            </a:r>
            <a:r>
              <a:rPr lang="ru-RU" i="1" dirty="0"/>
              <a:t>0.9</a:t>
            </a:r>
            <a:r>
              <a:rPr lang="en-US" i="1" dirty="0"/>
              <a:t>2</a:t>
            </a:r>
            <a:r>
              <a:rPr lang="ru-RU" i="1" dirty="0"/>
              <a:t> </a:t>
            </a:r>
          </a:p>
        </p:txBody>
      </p:sp>
      <p:pic>
        <p:nvPicPr>
          <p:cNvPr id="18" name="image2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66" y="2851563"/>
            <a:ext cx="4300015" cy="2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7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3000" y="199104"/>
            <a:ext cx="1118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 метрик сетей для сегментации изображений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667"/>
          <a:stretch/>
        </p:blipFill>
        <p:spPr>
          <a:xfrm>
            <a:off x="633720" y="799273"/>
            <a:ext cx="2648796" cy="4779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8073" y="5578475"/>
            <a:ext cx="14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- Net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09674" y="5597112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2858" r="-68"/>
          <a:stretch/>
        </p:blipFill>
        <p:spPr bwMode="auto">
          <a:xfrm>
            <a:off x="8286299" y="799273"/>
            <a:ext cx="2617232" cy="47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39200" y="55975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63" y="799269"/>
            <a:ext cx="2600688" cy="47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27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8555</TotalTime>
  <Words>916</Words>
  <Application>Microsoft Office PowerPoint</Application>
  <PresentationFormat>Широкоэкранный</PresentationFormat>
  <Paragraphs>108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Century Gothic</vt:lpstr>
      <vt:lpstr>Times New Roman</vt:lpstr>
      <vt:lpstr>Тема Office</vt:lpstr>
      <vt:lpstr>Распознавание морских судов на аэрофотоснимках методами компьютерного зрения</vt:lpstr>
      <vt:lpstr>Актуальность</vt:lpstr>
      <vt:lpstr>Цель работы</vt:lpstr>
      <vt:lpstr>Описание данных</vt:lpstr>
      <vt:lpstr>Описание наборов данных после предобработки</vt:lpstr>
      <vt:lpstr>Выбор метрик качества </vt:lpstr>
      <vt:lpstr>Математическая постановка задачи</vt:lpstr>
      <vt:lpstr>Презентация PowerPoint</vt:lpstr>
      <vt:lpstr>Презентация PowerPoint</vt:lpstr>
      <vt:lpstr>Презентация PowerPoint</vt:lpstr>
      <vt:lpstr>Сравнение инициализации базовым методом (равномерным) и методом Ксавье</vt:lpstr>
      <vt:lpstr>Результат улучшения u – Net и обучения на большей выборке</vt:lpstr>
      <vt:lpstr>Заключение</vt:lpstr>
      <vt:lpstr>Спасибо за внимание!</vt:lpstr>
      <vt:lpstr>Архитектура u - net</vt:lpstr>
      <vt:lpstr>Архитектура Segnet</vt:lpstr>
      <vt:lpstr>Архитектура vgg16</vt:lpstr>
      <vt:lpstr>Архитектура fcn-vgg16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выявления токсичных комментариев с использованием нейронных сетей</dc:title>
  <dc:creator>Вероника Руденко</dc:creator>
  <cp:lastModifiedBy>Кирилл Фейзуллин</cp:lastModifiedBy>
  <cp:revision>212</cp:revision>
  <dcterms:created xsi:type="dcterms:W3CDTF">2020-05-13T15:59:47Z</dcterms:created>
  <dcterms:modified xsi:type="dcterms:W3CDTF">2021-06-16T06:19:10Z</dcterms:modified>
</cp:coreProperties>
</file>