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20"/>
  </p:notesMasterIdLst>
  <p:sldIdLst>
    <p:sldId id="256" r:id="rId2"/>
    <p:sldId id="317" r:id="rId3"/>
    <p:sldId id="319" r:id="rId4"/>
    <p:sldId id="320" r:id="rId5"/>
    <p:sldId id="321" r:id="rId6"/>
    <p:sldId id="322" r:id="rId7"/>
    <p:sldId id="326" r:id="rId8"/>
    <p:sldId id="327" r:id="rId9"/>
    <p:sldId id="342" r:id="rId10"/>
    <p:sldId id="343" r:id="rId11"/>
    <p:sldId id="349" r:id="rId12"/>
    <p:sldId id="344" r:id="rId13"/>
    <p:sldId id="341" r:id="rId14"/>
    <p:sldId id="284" r:id="rId15"/>
    <p:sldId id="345" r:id="rId16"/>
    <p:sldId id="346" r:id="rId17"/>
    <p:sldId id="348" r:id="rId18"/>
    <p:sldId id="34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DC23C3AA-8028-42EA-8DC6-DECC6BD90F8C}">
          <p14:sldIdLst>
            <p14:sldId id="256"/>
            <p14:sldId id="317"/>
            <p14:sldId id="319"/>
            <p14:sldId id="320"/>
            <p14:sldId id="321"/>
            <p14:sldId id="322"/>
            <p14:sldId id="326"/>
            <p14:sldId id="327"/>
            <p14:sldId id="342"/>
            <p14:sldId id="343"/>
            <p14:sldId id="349"/>
            <p14:sldId id="344"/>
            <p14:sldId id="341"/>
            <p14:sldId id="284"/>
            <p14:sldId id="345"/>
            <p14:sldId id="346"/>
            <p14:sldId id="348"/>
            <p14:sldId id="34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EDE7"/>
    <a:srgbClr val="FCF5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75" autoAdjust="0"/>
    <p:restoredTop sz="74362" autoAdjust="0"/>
  </p:normalViewPr>
  <p:slideViewPr>
    <p:cSldViewPr snapToGrid="0">
      <p:cViewPr varScale="1">
        <p:scale>
          <a:sx n="115" d="100"/>
          <a:sy n="115" d="100"/>
        </p:scale>
        <p:origin x="720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330053-4594-4EF0-A624-A7743D5CE3F2}" type="datetimeFigureOut">
              <a:rPr lang="ru-RU" smtClean="0"/>
              <a:t>16.06.2021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94FEC4-AC53-4D4B-B044-E208793846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355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2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Есть выборка изображений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𝑋 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и выборка правильных ответов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𝑌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. Пусть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𝜉: 𝛺 → 𝑥 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– случайная величина, представляющая собой случайное изображение из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𝑋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. И пусть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𝜂: 𝛺 → 𝑦 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– случайная величина, представляющая собой</a:t>
                </a:r>
                <a:r>
                  <a:rPr lang="ru-RU" altLang="ru-RU" dirty="0">
                    <a:effectLst/>
                  </a:rPr>
                  <a:t> 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случайный правильный ответ из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𝑌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. Тогда определим случайную величину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(𝜉, 𝜂) ∶ 𝛺 → (𝑋, 𝑌) 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c распределением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𝑝(𝑥|𝑦)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, которое является совместным распределением объектов и их классов. Тогда размеченная    выборка    –    это    элементы  из распределения </a:t>
                </a:r>
                <a14:m>
                  <m:oMath xmlns:m="http://schemas.openxmlformats.org/officeDocument/2006/math">
                    <m:r>
                      <a:rPr lang="ru-RU" altLang="ru-RU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altLang="ru-RU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altLang="ru-RU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altLang="ru-RU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altLang="ru-RU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ru-RU" altLang="ru-RU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altLang="ru-RU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altLang="ru-RU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altLang="ru-RU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~ </m:t>
                    </m:r>
                    <m:r>
                      <a:rPr lang="ru-RU" altLang="ru-RU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ru-RU" altLang="ru-RU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ru-RU" altLang="ru-RU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ru-RU" altLang="ru-RU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ru-RU" altLang="ru-RU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ru-RU" altLang="ru-RU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). </m:t>
                    </m:r>
                  </m:oMath>
                </a14:m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Все элементы независимо и одинаково распределены. Тогда задачей классификации будет являться нахождение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𝑝(𝑥|𝑦) 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и заданном наборе элементов </a:t>
                </a:r>
                <a14:m>
                  <m:oMath xmlns:m="http://schemas.openxmlformats.org/officeDocument/2006/math">
                    <m:r>
                      <a:rPr lang="ru-RU" altLang="ru-RU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ru-RU" altLang="ru-RU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{(</m:t>
                    </m:r>
                    <m:sSub>
                      <m:sSubPr>
                        <m:ctrlPr>
                          <a:rPr lang="ru-RU" altLang="ru-RU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altLang="ru-RU" i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altLang="ru-RU" i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altLang="ru-RU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ru-RU" altLang="ru-RU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altLang="ru-RU" i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altLang="ru-RU" i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altLang="ru-RU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~ </m:t>
                    </m:r>
                    <m:r>
                      <a:rPr lang="ru-RU" altLang="ru-RU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ru-RU" altLang="ru-RU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ru-RU" altLang="ru-RU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ru-RU" altLang="ru-RU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ru-RU" altLang="ru-RU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ru-RU" altLang="ru-RU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), </m:t>
                    </m:r>
                    <m:r>
                      <a:rPr lang="ru-RU" altLang="ru-RU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ru-RU" altLang="ru-RU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1, </m:t>
                    </m:r>
                    <m:r>
                      <a:rPr lang="en-US" altLang="ru-RU" i="1" dirty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𝑁</m:t>
                    </m:r>
                    <m:r>
                      <a:rPr lang="en-US" altLang="ru-RU" i="1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ru-RU" dirty="0">
                  <a:effectLst/>
                  <a:ea typeface="Times New Roman" panose="02020603050405020304" pitchFamily="18" charset="0"/>
                </a:endParaRP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2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u-RU" altLang="ru-RU" dirty="0" smtClean="0">
                    <a:effectLst/>
                    <a:ea typeface="Times New Roman" panose="02020603050405020304" pitchFamily="18" charset="0"/>
                  </a:rPr>
                  <a:t>Есть выборка изображений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𝑋 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и выборка правильных ответов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𝑌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. Пусть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𝜉: 𝛺 → 𝑥 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– случайная величина, представляющая собой случайное изображение из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𝑋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. И пусть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𝜂: 𝛺 → 𝑦 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– случайная величина, представляющая </a:t>
                </a:r>
                <a:r>
                  <a:rPr lang="ru-RU" altLang="ru-RU" dirty="0" smtClean="0">
                    <a:effectLst/>
                    <a:ea typeface="Times New Roman" panose="02020603050405020304" pitchFamily="18" charset="0"/>
                  </a:rPr>
                  <a:t>собой</a:t>
                </a:r>
                <a:r>
                  <a:rPr lang="ru-RU" altLang="ru-RU" dirty="0">
                    <a:effectLst/>
                  </a:rPr>
                  <a:t> </a:t>
                </a:r>
                <a:r>
                  <a:rPr lang="ru-RU" altLang="ru-RU" dirty="0" smtClean="0">
                    <a:effectLst/>
                    <a:ea typeface="Times New Roman" panose="02020603050405020304" pitchFamily="18" charset="0"/>
                  </a:rPr>
                  <a:t>случайный 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правильный ответ из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𝑌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. Тогда определим случайную величину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(𝜉, 𝜂) ∶ 𝛺 → (𝑋, 𝑌) 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c распределением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𝑝(𝑥|𝑦)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, которое является совместным распределением объектов и их классов. Тогда размеченная    выборка    –    это    элементы  из распределения </a:t>
                </a:r>
                <a:r>
                  <a:rPr lang="ru-RU" altLang="ru-RU" i="0" dirty="0" smtClean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(𝑥</a:t>
                </a:r>
                <a:r>
                  <a:rPr lang="ru-RU" altLang="ru-RU" b="0" i="0" dirty="0" smtClean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_</a:t>
                </a:r>
                <a:r>
                  <a:rPr lang="ru-RU" altLang="ru-RU" i="0" dirty="0" smtClean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𝑖, 𝑦</a:t>
                </a:r>
                <a:r>
                  <a:rPr lang="ru-RU" altLang="ru-RU" b="0" i="0" dirty="0" smtClean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_</a:t>
                </a:r>
                <a:r>
                  <a:rPr lang="ru-RU" altLang="ru-RU" i="0" dirty="0" smtClean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𝑖) ~ 𝑝(𝑥|𝑦). 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Все элементы независимо и одинаково распределены. Тогда задачей классификации будет являться нахождение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𝑝(𝑥|𝑦) 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и заданном наборе </a:t>
                </a:r>
                <a:r>
                  <a:rPr lang="ru-RU" altLang="ru-RU" dirty="0" smtClean="0">
                    <a:effectLst/>
                    <a:ea typeface="Times New Roman" panose="02020603050405020304" pitchFamily="18" charset="0"/>
                  </a:rPr>
                  <a:t>элементов </a:t>
                </a:r>
                <a:r>
                  <a:rPr lang="ru-RU" altLang="ru-RU" i="0" dirty="0" smtClean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𝐷 = {(</a:t>
                </a:r>
                <a:r>
                  <a:rPr lang="ru-RU" altLang="ru-RU" i="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𝑥</a:t>
                </a:r>
                <a:r>
                  <a:rPr lang="ru-RU" altLang="ru-RU" b="0" i="0" dirty="0" smtClean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_</a:t>
                </a:r>
                <a:r>
                  <a:rPr lang="ru-RU" altLang="ru-RU" i="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𝑖  , 𝑦</a:t>
                </a:r>
                <a:r>
                  <a:rPr lang="ru-RU" altLang="ru-RU" b="0" i="0" dirty="0" smtClean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_</a:t>
                </a:r>
                <a:r>
                  <a:rPr lang="ru-RU" altLang="ru-RU" i="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𝑖) ~ 𝑝(𝑥|𝑦), 𝑖 = 1, </a:t>
                </a:r>
                <a:r>
                  <a:rPr lang="en-US" altLang="ru-RU" i="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𝑁</a:t>
                </a:r>
                <a:r>
                  <a:rPr lang="en-US" altLang="ru-RU" i="0" dirty="0" smtClean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.</a:t>
                </a:r>
                <a:endParaRPr lang="en-US" altLang="ru-RU" dirty="0">
                  <a:effectLst/>
                  <a:ea typeface="Times New Roman" panose="02020603050405020304" pitchFamily="18" charset="0"/>
                </a:endParaRPr>
              </a:p>
              <a:p>
                <a:endParaRPr lang="ru-RU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4FEC4-AC53-4D4B-B044-E2087938464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9222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58AA-AB18-43F0-9D13-6890393342C7}" type="datetime1">
              <a:rPr lang="ru-RU" smtClean="0"/>
              <a:t>16.06.2021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6074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BEDB4-4E46-4D7F-AB67-CFE556E60C5B}" type="datetime1">
              <a:rPr lang="ru-RU" smtClean="0"/>
              <a:t>16.06.2021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2497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1E52-93B4-4DBE-8FA9-3FE7D7ACA5AE}" type="datetime1">
              <a:rPr lang="ru-RU" smtClean="0"/>
              <a:t>16.06.2021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4250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308FD-C0D5-4D99-8CF9-584A53B93F4C}" type="datetime1">
              <a:rPr lang="ru-RU" smtClean="0"/>
              <a:t>16.06.2021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6205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272BB-91C1-484A-8EA2-89DA24B6DDEB}" type="datetime1">
              <a:rPr lang="ru-RU" smtClean="0"/>
              <a:t>16.06.2021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8807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9375-F314-4DA4-8571-4F359A6F3935}" type="datetime1">
              <a:rPr lang="ru-RU" smtClean="0"/>
              <a:t>16.06.2021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4480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BDA7-ED74-4141-9BF8-C6132750F56B}" type="datetime1">
              <a:rPr lang="ru-RU" smtClean="0"/>
              <a:t>16.06.2021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8894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7187-31C8-4DBA-8617-408CF0A7CD49}" type="datetime1">
              <a:rPr lang="ru-RU" smtClean="0"/>
              <a:t>16.06.2021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0958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74F57-7475-4E03-BCC4-0C12527C8437}" type="datetime1">
              <a:rPr lang="ru-RU" smtClean="0"/>
              <a:t>16.06.2021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0492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1043A-02FF-4B0D-9AF7-CD3D6817282F}" type="datetime1">
              <a:rPr lang="ru-RU" smtClean="0"/>
              <a:t>16.06.2021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927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2ECC8-1CF5-450E-8954-4667E039F486}" type="datetime1">
              <a:rPr lang="ru-RU" smtClean="0"/>
              <a:t>16.06.2021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4774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BD1FD-DA80-4FA8-97C3-1C1FE38AC961}" type="datetime1">
              <a:rPr lang="ru-RU" smtClean="0"/>
              <a:t>16.06.2021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4311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83B10A-D0AC-4CB6-B86F-C31B9B9225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105" y="2911581"/>
            <a:ext cx="10176769" cy="1463040"/>
          </a:xfrm>
        </p:spPr>
        <p:txBody>
          <a:bodyPr>
            <a:noAutofit/>
          </a:bodyPr>
          <a:lstStyle/>
          <a:p>
            <a:pPr algn="ctr"/>
            <a:r>
              <a:rPr lang="ru-RU" sz="3200" dirty="0"/>
              <a:t>Распознавание морских судов на аэрофотоснимках методами компьютерного зрения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68E928E-91F7-484D-B02E-7D3B2AA513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52" y="230896"/>
            <a:ext cx="1380106" cy="1959876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21DAB11-0B49-45ED-8C73-643DE5B576DB}"/>
              </a:ext>
            </a:extLst>
          </p:cNvPr>
          <p:cNvSpPr/>
          <p:nvPr/>
        </p:nvSpPr>
        <p:spPr>
          <a:xfrm>
            <a:off x="3646938" y="4424735"/>
            <a:ext cx="8327255" cy="1831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b="1" dirty="0">
                <a:cs typeface="Times New Roman" panose="02020603050405020304" pitchFamily="18" charset="0"/>
              </a:rPr>
              <a:t>Выполнил: </a:t>
            </a:r>
          </a:p>
          <a:p>
            <a:pPr algn="r"/>
            <a:r>
              <a:rPr lang="ru-RU" dirty="0">
                <a:cs typeface="Times New Roman" panose="02020603050405020304" pitchFamily="18" charset="0"/>
              </a:rPr>
              <a:t>студент группы </a:t>
            </a:r>
            <a:r>
              <a:rPr lang="ru-RU" dirty="0" err="1">
                <a:cs typeface="Times New Roman" panose="02020603050405020304" pitchFamily="18" charset="0"/>
              </a:rPr>
              <a:t>ПМб</a:t>
            </a:r>
            <a:r>
              <a:rPr lang="ru-RU" dirty="0">
                <a:cs typeface="Times New Roman" panose="02020603050405020304" pitchFamily="18" charset="0"/>
              </a:rPr>
              <a:t> 4-1 </a:t>
            </a:r>
          </a:p>
          <a:p>
            <a:pPr algn="r"/>
            <a:r>
              <a:rPr lang="ru-RU" dirty="0">
                <a:cs typeface="Times New Roman" panose="02020603050405020304" pitchFamily="18" charset="0"/>
              </a:rPr>
              <a:t>Фейзуллин К.М.</a:t>
            </a:r>
          </a:p>
          <a:p>
            <a:pPr algn="r">
              <a:spcBef>
                <a:spcPts val="600"/>
              </a:spcBef>
            </a:pPr>
            <a:r>
              <a:rPr lang="ru-RU" b="1" dirty="0">
                <a:cs typeface="Times New Roman" panose="02020603050405020304" pitchFamily="18" charset="0"/>
              </a:rPr>
              <a:t>Научный руководитель: </a:t>
            </a:r>
          </a:p>
          <a:p>
            <a:pPr algn="r"/>
            <a:r>
              <a:rPr lang="ru-RU" dirty="0">
                <a:cs typeface="Times New Roman" panose="02020603050405020304" pitchFamily="18" charset="0"/>
              </a:rPr>
              <a:t>к.ф.-м.н., доцент</a:t>
            </a:r>
          </a:p>
          <a:p>
            <a:pPr algn="r"/>
            <a:r>
              <a:rPr lang="ru-RU" dirty="0">
                <a:cs typeface="Times New Roman" panose="02020603050405020304" pitchFamily="18" charset="0"/>
              </a:rPr>
              <a:t>Филонов П. В.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94AA27E-B493-42BE-8DB5-1A46027CA1A0}"/>
              </a:ext>
            </a:extLst>
          </p:cNvPr>
          <p:cNvSpPr/>
          <p:nvPr/>
        </p:nvSpPr>
        <p:spPr>
          <a:xfrm>
            <a:off x="5263079" y="6488668"/>
            <a:ext cx="1665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/>
              <a:t>Москва,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91983B-2E57-4B54-8537-E544E9386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ED73A37-3892-4A46-B072-5E2089D35B1D}"/>
              </a:ext>
            </a:extLst>
          </p:cNvPr>
          <p:cNvSpPr/>
          <p:nvPr/>
        </p:nvSpPr>
        <p:spPr>
          <a:xfrm>
            <a:off x="2066795" y="377790"/>
            <a:ext cx="950183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0850" algn="ctr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</a:pPr>
            <a:r>
              <a:rPr lang="ru-RU" altLang="ru-RU" sz="2000" b="1" dirty="0">
                <a:ea typeface="Times New Roman" panose="02020603050405020304" pitchFamily="18" charset="0"/>
              </a:rPr>
              <a:t>ФЕДЕРАЛЬНОЕ АГЕНТСТВО ВОЗДУШНОГО ТРАНСПОРТА</a:t>
            </a:r>
          </a:p>
          <a:p>
            <a:pPr lvl="0" indent="450850" algn="ctr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</a:pPr>
            <a:endParaRPr lang="ru-RU" altLang="ru-RU" sz="1200" dirty="0"/>
          </a:p>
          <a:p>
            <a:pPr lvl="0" indent="450850" algn="ctr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</a:pPr>
            <a:r>
              <a:rPr lang="ru-RU" altLang="ru-RU" sz="1600" b="1" dirty="0">
                <a:ea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  <a:endParaRPr lang="ru-RU" altLang="ru-RU" sz="1200" dirty="0"/>
          </a:p>
          <a:p>
            <a:pPr lvl="0" indent="450850" algn="ctr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</a:pPr>
            <a:r>
              <a:rPr lang="ru-RU" altLang="ru-RU" sz="1600" b="1" dirty="0">
                <a:ea typeface="Times New Roman" panose="02020603050405020304" pitchFamily="18" charset="0"/>
              </a:rPr>
              <a:t>«МОСКОВСКИЙ ГОСУДАРСТВЕННЫЙ ТЕХНИЧЕСКИЙ УНИВЕРСИТЕТ</a:t>
            </a:r>
            <a:endParaRPr lang="ru-RU" altLang="ru-RU" sz="1200" dirty="0"/>
          </a:p>
          <a:p>
            <a:pPr lvl="0" indent="450850" algn="ctr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</a:pPr>
            <a:r>
              <a:rPr lang="ru-RU" altLang="ru-RU" sz="1600" b="1" dirty="0">
                <a:ea typeface="Times New Roman" panose="02020603050405020304" pitchFamily="18" charset="0"/>
              </a:rPr>
              <a:t>ГРАЖДАНСКОЙ АВИАЦИИ» (МГТУ ГА)</a:t>
            </a:r>
            <a:endParaRPr lang="ru-RU" altLang="ru-RU" sz="3600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33C53CB-0E1B-46C9-A099-DA137A6F3BC4}"/>
              </a:ext>
            </a:extLst>
          </p:cNvPr>
          <p:cNvSpPr/>
          <p:nvPr/>
        </p:nvSpPr>
        <p:spPr>
          <a:xfrm>
            <a:off x="1492106" y="2156887"/>
            <a:ext cx="9207787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3200" b="1" dirty="0">
                <a:latin typeface="+mj-lt"/>
                <a:cs typeface="Times New Roman" panose="02020603050405020304" pitchFamily="18" charset="0"/>
              </a:rPr>
              <a:t>Выпускная квалификационная работа</a:t>
            </a:r>
          </a:p>
        </p:txBody>
      </p:sp>
    </p:spTree>
    <p:extLst>
      <p:ext uri="{BB962C8B-B14F-4D97-AF65-F5344CB8AC3E}">
        <p14:creationId xmlns:p14="http://schemas.microsoft.com/office/powerpoint/2010/main" val="331131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07D80C0-1D58-4647-B7DB-742E14215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10</a:t>
            </a:fld>
            <a:endParaRPr lang="ru-RU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387282" y="-41232"/>
            <a:ext cx="11514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Сравнение результатов</a:t>
            </a:r>
            <a:r>
              <a:rPr lang="en-US" sz="2400" dirty="0"/>
              <a:t> </a:t>
            </a:r>
            <a:r>
              <a:rPr lang="ru-RU" sz="2400" dirty="0"/>
              <a:t>обработки сетей для сегментации изображений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08022" y="5993917"/>
            <a:ext cx="220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 – Net – 50 </a:t>
            </a:r>
            <a:r>
              <a:rPr lang="ru-RU" dirty="0"/>
              <a:t>эпох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28107" y="6060108"/>
            <a:ext cx="203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SegNet</a:t>
            </a:r>
            <a:r>
              <a:rPr lang="ru-RU" dirty="0"/>
              <a:t> – 100 эпох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591808" y="5985314"/>
            <a:ext cx="2328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FCN VGG16</a:t>
            </a:r>
            <a:r>
              <a:rPr lang="ru-RU" dirty="0"/>
              <a:t> – 50 эпох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/>
          <a:srcRect r="49437" b="74663"/>
          <a:stretch/>
        </p:blipFill>
        <p:spPr>
          <a:xfrm>
            <a:off x="937279" y="427245"/>
            <a:ext cx="2692218" cy="135060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3"/>
          <a:srcRect t="49104" r="49132" b="25431"/>
          <a:stretch/>
        </p:blipFill>
        <p:spPr>
          <a:xfrm>
            <a:off x="4623170" y="427245"/>
            <a:ext cx="2639891" cy="135000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4"/>
          <a:srcRect t="-1" r="49449" b="74036"/>
          <a:stretch/>
        </p:blipFill>
        <p:spPr>
          <a:xfrm>
            <a:off x="8338296" y="390812"/>
            <a:ext cx="2639415" cy="135000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2"/>
          <a:srcRect t="25013" r="49206" b="49666"/>
          <a:stretch/>
        </p:blipFill>
        <p:spPr>
          <a:xfrm>
            <a:off x="932079" y="3363090"/>
            <a:ext cx="2702616" cy="1348809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/>
          <a:srcRect l="51064" b="74663"/>
          <a:stretch/>
        </p:blipFill>
        <p:spPr>
          <a:xfrm>
            <a:off x="981184" y="1691218"/>
            <a:ext cx="2604407" cy="1350000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 rotWithShape="1">
          <a:blip r:embed="rId2"/>
          <a:srcRect l="51230" t="25013" b="49666"/>
          <a:stretch/>
        </p:blipFill>
        <p:spPr>
          <a:xfrm>
            <a:off x="957009" y="4626463"/>
            <a:ext cx="2597134" cy="1350000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 rotWithShape="1">
          <a:blip r:embed="rId3"/>
          <a:srcRect t="74803" r="49157" b="626"/>
          <a:stretch/>
        </p:blipFill>
        <p:spPr>
          <a:xfrm>
            <a:off x="4629693" y="3353296"/>
            <a:ext cx="2734490" cy="1350000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 rotWithShape="1">
          <a:blip r:embed="rId3"/>
          <a:srcRect l="50098" t="49104" b="25431"/>
          <a:stretch/>
        </p:blipFill>
        <p:spPr>
          <a:xfrm>
            <a:off x="4593593" y="1725036"/>
            <a:ext cx="2589768" cy="1350000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 rotWithShape="1">
          <a:blip r:embed="rId3"/>
          <a:srcRect l="49816" t="74803" b="626"/>
          <a:stretch/>
        </p:blipFill>
        <p:spPr>
          <a:xfrm>
            <a:off x="4593593" y="4710108"/>
            <a:ext cx="2699043" cy="1350000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 rotWithShape="1">
          <a:blip r:embed="rId4"/>
          <a:srcRect t="25613" r="49878" b="48886"/>
          <a:stretch/>
        </p:blipFill>
        <p:spPr>
          <a:xfrm>
            <a:off x="8339304" y="3337516"/>
            <a:ext cx="2664671" cy="1350000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 rotWithShape="1">
          <a:blip r:embed="rId4"/>
          <a:srcRect l="50550" t="-1" b="74036"/>
          <a:stretch/>
        </p:blipFill>
        <p:spPr>
          <a:xfrm>
            <a:off x="8338296" y="1740812"/>
            <a:ext cx="2581952" cy="1350000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 rotWithShape="1">
          <a:blip r:embed="rId4"/>
          <a:srcRect l="50626" t="25613" b="48886"/>
          <a:stretch/>
        </p:blipFill>
        <p:spPr>
          <a:xfrm>
            <a:off x="8359181" y="4656201"/>
            <a:ext cx="2624916" cy="1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144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52061"/>
            <a:ext cx="10515600" cy="442743"/>
          </a:xfrm>
        </p:spPr>
        <p:txBody>
          <a:bodyPr>
            <a:normAutofit/>
          </a:bodyPr>
          <a:lstStyle/>
          <a:p>
            <a:r>
              <a:rPr lang="ru-RU" sz="2000" dirty="0"/>
              <a:t>Сравнение инициализации базовым методом (равномерным) и методом </a:t>
            </a:r>
            <a:r>
              <a:rPr lang="ru-RU" sz="2000" dirty="0" err="1"/>
              <a:t>Ксавье</a:t>
            </a: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11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584653" y="4965663"/>
                <a:ext cx="2654423" cy="10953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𝑠𝑖𝑧𝑒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𝑠𝑖𝑧𝑒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653" y="4965663"/>
                <a:ext cx="2654423" cy="1095364"/>
              </a:xfrm>
              <a:prstGeom prst="rect">
                <a:avLst/>
              </a:prstGeom>
              <a:blipFill>
                <a:blip r:embed="rId2"/>
                <a:stretch>
                  <a:fillRect b="-83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204229" y="4983987"/>
                <a:ext cx="3114582" cy="13723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𝑠𝑖𝑧𝑒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𝑠𝑖𝑧𝑒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4229" y="4983987"/>
                <a:ext cx="3114582" cy="1372363"/>
              </a:xfrm>
              <a:prstGeom prst="rect">
                <a:avLst/>
              </a:prstGeom>
              <a:blipFill>
                <a:blip r:embed="rId3"/>
                <a:stretch>
                  <a:fillRect b="-62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BF4D161-06EA-4C62-B52E-835D317EA7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039" y="1136978"/>
            <a:ext cx="5464581" cy="367200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9B940A0-16B5-43CC-ABEF-6773BFA068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7134" y="1136978"/>
            <a:ext cx="5473827" cy="36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28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61754" y="188579"/>
            <a:ext cx="7000833" cy="525242"/>
          </a:xfrm>
        </p:spPr>
        <p:txBody>
          <a:bodyPr>
            <a:normAutofit/>
          </a:bodyPr>
          <a:lstStyle/>
          <a:p>
            <a:r>
              <a:rPr lang="ru-RU" sz="2000" dirty="0"/>
              <a:t>Результат улучшения </a:t>
            </a:r>
            <a:r>
              <a:rPr lang="en-US" sz="2000" dirty="0"/>
              <a:t>u – Net </a:t>
            </a:r>
            <a:r>
              <a:rPr lang="ru-RU" sz="2000" dirty="0"/>
              <a:t>и обучения на большей выборке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12</a:t>
            </a:fld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03" y="820532"/>
            <a:ext cx="1829520" cy="378000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5192" y="820532"/>
            <a:ext cx="3795960" cy="3780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99723" y="4600532"/>
            <a:ext cx="4743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После инициализации весов методом </a:t>
            </a:r>
            <a:r>
              <a:rPr lang="ru-RU" dirty="0" err="1"/>
              <a:t>Ксавье</a:t>
            </a:r>
            <a:endParaRPr lang="ru-RU" dirty="0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4"/>
          <a:srcRect b="2654"/>
          <a:stretch/>
        </p:blipFill>
        <p:spPr bwMode="auto">
          <a:xfrm>
            <a:off x="6259859" y="820532"/>
            <a:ext cx="2068008" cy="3780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Рисунок 16"/>
          <p:cNvPicPr>
            <a:picLocks noChangeAspect="1"/>
          </p:cNvPicPr>
          <p:nvPr/>
        </p:nvPicPr>
        <p:blipFill rotWithShape="1">
          <a:blip r:embed="rId5"/>
          <a:srcRect t="19758"/>
          <a:stretch/>
        </p:blipFill>
        <p:spPr>
          <a:xfrm>
            <a:off x="8327867" y="820532"/>
            <a:ext cx="3678298" cy="37800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912994" y="4600532"/>
            <a:ext cx="2962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После увеличения выборки</a:t>
            </a:r>
          </a:p>
        </p:txBody>
      </p:sp>
    </p:spTree>
    <p:extLst>
      <p:ext uri="{BB962C8B-B14F-4D97-AF65-F5344CB8AC3E}">
        <p14:creationId xmlns:p14="http://schemas.microsoft.com/office/powerpoint/2010/main" val="571071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A62469-E1D0-499B-8036-5C2BC5365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721" y="199777"/>
            <a:ext cx="8534400" cy="825942"/>
          </a:xfrm>
        </p:spPr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D8D553-0ACA-4B5F-A972-4822CA8AA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721" y="961721"/>
            <a:ext cx="11152884" cy="4607449"/>
          </a:xfrm>
          <a:ln>
            <a:noFill/>
          </a:ln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2400" dirty="0">
                <a:solidFill>
                  <a:schemeClr val="tx1"/>
                </a:solidFill>
                <a:ea typeface="Times New Roman" panose="02020603050405020304" pitchFamily="18" charset="0"/>
              </a:rPr>
              <a:t>В данной работе была решена задача распознавания морских судов методами компьютерного зрения. Были приведены результаты работы метода бинарной классификации и метода семантической сегментации изображения.</a:t>
            </a:r>
            <a:endParaRPr lang="en-US" sz="2400" dirty="0">
              <a:solidFill>
                <a:schemeClr val="tx1"/>
              </a:solidFill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ru-RU" sz="2400" dirty="0">
                <a:solidFill>
                  <a:schemeClr val="tx1"/>
                </a:solidFill>
                <a:ea typeface="Times New Roman" panose="02020603050405020304" pitchFamily="18" charset="0"/>
              </a:rPr>
              <a:t> Для метода бинарной классификации были подобраны оптимальные </a:t>
            </a:r>
            <a:r>
              <a:rPr lang="ru-RU" sz="2400" dirty="0" err="1">
                <a:solidFill>
                  <a:schemeClr val="tx1"/>
                </a:solidFill>
                <a:ea typeface="Times New Roman" panose="02020603050405020304" pitchFamily="18" charset="0"/>
              </a:rPr>
              <a:t>гиперпараметры</a:t>
            </a:r>
            <a:r>
              <a:rPr lang="ru-RU" sz="2400" dirty="0">
                <a:solidFill>
                  <a:schemeClr val="tx1"/>
                </a:solidFill>
                <a:ea typeface="Times New Roman" panose="02020603050405020304" pitchFamily="18" charset="0"/>
              </a:rPr>
              <a:t> для данной задачи</a:t>
            </a:r>
            <a:r>
              <a:rPr lang="en-US" sz="2400" dirty="0">
                <a:ea typeface="Times New Roman" panose="02020603050405020304" pitchFamily="18" charset="0"/>
              </a:rPr>
              <a:t> </a:t>
            </a:r>
            <a:r>
              <a:rPr lang="ru-RU" sz="2400" dirty="0">
                <a:ea typeface="Times New Roman" panose="02020603050405020304" pitchFamily="18" charset="0"/>
              </a:rPr>
              <a:t>у</a:t>
            </a:r>
            <a:r>
              <a:rPr lang="ru-RU" sz="2400" dirty="0">
                <a:solidFill>
                  <a:schemeClr val="tx1"/>
                </a:solidFill>
                <a:ea typeface="Times New Roman" panose="02020603050405020304" pitchFamily="18" charset="0"/>
              </a:rPr>
              <a:t> модели </a:t>
            </a:r>
            <a:r>
              <a:rPr lang="en-US" sz="2400" dirty="0">
                <a:solidFill>
                  <a:schemeClr val="tx1"/>
                </a:solidFill>
                <a:ea typeface="Times New Roman" panose="02020603050405020304" pitchFamily="18" charset="0"/>
              </a:rPr>
              <a:t>VGG16</a:t>
            </a:r>
            <a:r>
              <a:rPr lang="ru-RU" sz="2400" dirty="0">
                <a:solidFill>
                  <a:schemeClr val="tx1"/>
                </a:solidFill>
                <a:ea typeface="Times New Roman" panose="02020603050405020304" pitchFamily="18" charset="0"/>
              </a:rPr>
              <a:t>, что позволило достичь точности классификации в 92% случаев. </a:t>
            </a:r>
            <a:endParaRPr lang="en-US" sz="2400" dirty="0">
              <a:solidFill>
                <a:schemeClr val="tx1"/>
              </a:solidFill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ru-RU" sz="2400" dirty="0">
                <a:solidFill>
                  <a:schemeClr val="tx1"/>
                </a:solidFill>
                <a:ea typeface="Times New Roman" panose="02020603050405020304" pitchFamily="18" charset="0"/>
              </a:rPr>
              <a:t>Для метода семантической сегментации была определена лучшая модель – это </a:t>
            </a:r>
            <a:r>
              <a:rPr lang="en-US" sz="2400" dirty="0">
                <a:solidFill>
                  <a:schemeClr val="tx1"/>
                </a:solidFill>
                <a:ea typeface="Times New Roman" panose="02020603050405020304" pitchFamily="18" charset="0"/>
              </a:rPr>
              <a:t>U – Net</a:t>
            </a:r>
            <a:r>
              <a:rPr lang="ru-RU" sz="2400" dirty="0">
                <a:solidFill>
                  <a:schemeClr val="tx1"/>
                </a:solidFill>
                <a:ea typeface="Times New Roman" panose="02020603050405020304" pitchFamily="18" charset="0"/>
              </a:rPr>
              <a:t> и результаты ее обучения для данной задачи были улучшены путем использования метода инициализации весов для слоев </a:t>
            </a:r>
            <a:r>
              <a:rPr lang="ru-RU" sz="2400" dirty="0" err="1">
                <a:solidFill>
                  <a:schemeClr val="tx1"/>
                </a:solidFill>
                <a:ea typeface="Times New Roman" panose="02020603050405020304" pitchFamily="18" charset="0"/>
              </a:rPr>
              <a:t>сверточной</a:t>
            </a:r>
            <a:r>
              <a:rPr lang="ru-RU" sz="2400" dirty="0">
                <a:solidFill>
                  <a:schemeClr val="tx1"/>
                </a:solidFill>
                <a:ea typeface="Times New Roman" panose="02020603050405020304" pitchFamily="18" charset="0"/>
              </a:rPr>
              <a:t> нейронной сети методом Ксавье, что увеличило значение метрики качества с 0,0054 до 0,25. А после увеличения обучающей выборки метрика качества достигла значения 0.56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5751FB5-B8CF-4E87-BEBB-445A30784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13</a:t>
            </a:fld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273475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CAA637-3F6B-4E0B-8FCE-8352F3D5A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4739" y="2248270"/>
            <a:ext cx="6434572" cy="1752599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51D9478-5EF5-4270-8271-04DE65F5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14</a:t>
            </a:fld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328152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CAA637-3F6B-4E0B-8FCE-8352F3D5A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5770" y="674703"/>
            <a:ext cx="4392706" cy="627354"/>
          </a:xfrm>
        </p:spPr>
        <p:txBody>
          <a:bodyPr>
            <a:normAutofit fontScale="90000"/>
          </a:bodyPr>
          <a:lstStyle/>
          <a:p>
            <a:r>
              <a:rPr lang="ru-RU" dirty="0"/>
              <a:t>Архитектура </a:t>
            </a:r>
            <a:r>
              <a:rPr lang="en-US" dirty="0"/>
              <a:t>u - net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51D9478-5EF5-4270-8271-04DE65F5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15</a:t>
            </a:fld>
            <a:endParaRPr lang="ru-RU" sz="1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081" y="1466365"/>
            <a:ext cx="5722085" cy="3765472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2083900" y="5231837"/>
            <a:ext cx="79164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428625" lvl="0" indent="-342900" algn="just">
              <a:spcBef>
                <a:spcPts val="910"/>
              </a:spcBef>
              <a:spcAft>
                <a:spcPts val="0"/>
              </a:spcAft>
              <a:buSzPts val="1400"/>
              <a:buFont typeface="+mj-lt"/>
              <a:buAutoNum type="arabicPeriod" startAt="3"/>
              <a:tabLst>
                <a:tab pos="6140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U-Net: Convolutional Networks for Biomedical Image Segmentation. arXiv:1505.04597v1 [cs.CV] 18 May 2015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232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CAA637-3F6B-4E0B-8FCE-8352F3D5A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5769" y="508400"/>
            <a:ext cx="4783323" cy="627354"/>
          </a:xfrm>
        </p:spPr>
        <p:txBody>
          <a:bodyPr>
            <a:normAutofit fontScale="90000"/>
          </a:bodyPr>
          <a:lstStyle/>
          <a:p>
            <a:r>
              <a:rPr lang="ru-RU" dirty="0"/>
              <a:t>Архитектура </a:t>
            </a:r>
            <a:r>
              <a:rPr lang="en-US" dirty="0" err="1"/>
              <a:t>Segnet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51D9478-5EF5-4270-8271-04DE65F5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16</a:t>
            </a:fld>
            <a:endParaRPr lang="ru-RU" sz="16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849" y="1157848"/>
            <a:ext cx="8005165" cy="420073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2035945" y="5380672"/>
            <a:ext cx="85817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428625" lvl="0" indent="-342900" algn="just">
              <a:spcBef>
                <a:spcPts val="910"/>
              </a:spcBef>
              <a:spcAft>
                <a:spcPts val="0"/>
              </a:spcAft>
              <a:buSzPts val="1400"/>
              <a:buFont typeface="+mj-lt"/>
              <a:buAutoNum type="arabicPeriod" startAt="7"/>
              <a:tabLst>
                <a:tab pos="614045" algn="l"/>
              </a:tabLst>
            </a:pP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SegNet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A Deep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ConvolutionalEncoder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-Decoder Architecture for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ImageSegmentationVijay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Badrinarayanan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Alex Kendall, Roberto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Cipolla,Senior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Member, IEEE. arXiv:1511.00561v3 [cs.CV] 10 Oct 2016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701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CAA637-3F6B-4E0B-8FCE-8352F3D5A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8780" y="862906"/>
            <a:ext cx="4551426" cy="627354"/>
          </a:xfrm>
        </p:spPr>
        <p:txBody>
          <a:bodyPr>
            <a:normAutofit fontScale="90000"/>
          </a:bodyPr>
          <a:lstStyle/>
          <a:p>
            <a:r>
              <a:rPr lang="ru-RU" dirty="0"/>
              <a:t>Архитектура </a:t>
            </a:r>
            <a:r>
              <a:rPr lang="en-US" dirty="0"/>
              <a:t>vgg16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51D9478-5EF5-4270-8271-04DE65F5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17</a:t>
            </a:fld>
            <a:endParaRPr lang="ru-RU" sz="1600" dirty="0"/>
          </a:p>
        </p:txBody>
      </p:sp>
      <p:pic>
        <p:nvPicPr>
          <p:cNvPr id="6" name="image10.jpeg" descr="VGG1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93309" y="1564863"/>
            <a:ext cx="6582369" cy="388800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2078244" y="5602069"/>
            <a:ext cx="80124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428625" lvl="0" indent="-342900" algn="just">
              <a:spcBef>
                <a:spcPts val="910"/>
              </a:spcBef>
              <a:spcAft>
                <a:spcPts val="0"/>
              </a:spcAft>
              <a:buSzPts val="1400"/>
              <a:buFont typeface="+mj-lt"/>
              <a:buAutoNum type="arabicPeriod" startAt="12"/>
              <a:tabLst>
                <a:tab pos="6140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Very deep convolutional networks for large-scale image recognition / Karen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Simonyan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Andrew Zisserman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978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CAA637-3F6B-4E0B-8FCE-8352F3D5A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2966" y="870013"/>
            <a:ext cx="5617825" cy="627354"/>
          </a:xfrm>
        </p:spPr>
        <p:txBody>
          <a:bodyPr>
            <a:normAutofit fontScale="90000"/>
          </a:bodyPr>
          <a:lstStyle/>
          <a:p>
            <a:r>
              <a:rPr lang="ru-RU" dirty="0"/>
              <a:t>Архитектура </a:t>
            </a:r>
            <a:r>
              <a:rPr lang="en-US" dirty="0"/>
              <a:t>fcn-vgg16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51D9478-5EF5-4270-8271-04DE65F5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18</a:t>
            </a:fld>
            <a:endParaRPr lang="ru-RU" sz="1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966" y="1671992"/>
            <a:ext cx="5668928" cy="3482636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2106893" y="5255309"/>
            <a:ext cx="82099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428625" lvl="0" indent="-342900" algn="just">
              <a:spcBef>
                <a:spcPts val="910"/>
              </a:spcBef>
              <a:spcAft>
                <a:spcPts val="0"/>
              </a:spcAft>
              <a:buSzPts val="1400"/>
              <a:buFont typeface="+mj-lt"/>
              <a:buAutoNum type="arabicPeriod" startAt="8"/>
              <a:tabLst>
                <a:tab pos="6140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Fully Convolutional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Networksfor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Semantic Segmentation. arXiv:1605.06211v1 [cs.CV] 20 May 2016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548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B5EB3-0A8D-44E0-A3CE-9471756B4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900" y="291113"/>
            <a:ext cx="3937891" cy="808554"/>
          </a:xfrm>
        </p:spPr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964656E-1873-409E-87BE-ED317C9FF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923" y="6041938"/>
            <a:ext cx="1142245" cy="669925"/>
          </a:xfrm>
        </p:spPr>
        <p:txBody>
          <a:bodyPr/>
          <a:lstStyle/>
          <a:p>
            <a:fld id="{215F4EE3-9A7A-4F14-9A4C-17DDDD407085}" type="slidenum">
              <a:rPr lang="ru-RU" sz="1600" smtClean="0"/>
              <a:t>2</a:t>
            </a:fld>
            <a:endParaRPr lang="ru-RU" sz="16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33899" y="1099667"/>
            <a:ext cx="83524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На 1 апреля 2015 года насчитывалось  87 тыс. только торговых судов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12197" y="1424125"/>
            <a:ext cx="39722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Сервис, изучающий использование семантической сегментации для определения местоположения корабля по аэрофотоснимкам – «</a:t>
            </a:r>
            <a:r>
              <a:rPr lang="en-US" b="1" dirty="0" err="1"/>
              <a:t>MarineTraffic</a:t>
            </a:r>
            <a:r>
              <a:rPr lang="ru-RU" b="1" dirty="0"/>
              <a:t>»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4A4CC02-9CCA-4ED6-AB4D-A30E99EB2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99" y="1492593"/>
            <a:ext cx="6857803" cy="4392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46F2FC7-1C00-4CF9-AE39-25E804009F63}"/>
              </a:ext>
            </a:extLst>
          </p:cNvPr>
          <p:cNvSpPr txBox="1"/>
          <p:nvPr/>
        </p:nvSpPr>
        <p:spPr>
          <a:xfrm>
            <a:off x="7391702" y="3392718"/>
            <a:ext cx="47024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Решение данной задачи, позволяющее вести независимое наблюдение за потоком кораблей, позволит избежать застоя морских судов, как это было недавно в Суэцком канале. Данный инцидент стоил компаниям в совокупности 400 млн </a:t>
            </a:r>
            <a:r>
              <a:rPr lang="en-US" dirty="0"/>
              <a:t>$</a:t>
            </a:r>
            <a:r>
              <a:rPr lang="ru-RU" dirty="0"/>
              <a:t> за каждый час бездвижного ожидания.</a:t>
            </a:r>
          </a:p>
        </p:txBody>
      </p:sp>
    </p:spTree>
    <p:extLst>
      <p:ext uri="{BB962C8B-B14F-4D97-AF65-F5344CB8AC3E}">
        <p14:creationId xmlns:p14="http://schemas.microsoft.com/office/powerpoint/2010/main" val="131983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754D10-8732-4478-9290-D4DCB73EB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790" y="266649"/>
            <a:ext cx="3887788" cy="936438"/>
          </a:xfrm>
        </p:spPr>
        <p:txBody>
          <a:bodyPr/>
          <a:lstStyle/>
          <a:p>
            <a:r>
              <a:rPr lang="ru-RU" dirty="0"/>
              <a:t>Цель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76C28A-3237-42EF-A6AA-0DC40DB10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790" y="1315234"/>
            <a:ext cx="8534400" cy="1340284"/>
          </a:xfrm>
        </p:spPr>
        <p:txBody>
          <a:bodyPr>
            <a:normAutofit fontScale="92500"/>
          </a:bodyPr>
          <a:lstStyle/>
          <a:p>
            <a:pPr marL="0" indent="450000" algn="just"/>
            <a:r>
              <a:rPr lang="ru-RU" dirty="0"/>
              <a:t>Построение алгоритма, позволяющий зафиксировать морское судно на изображении, а также определить его точное местоположение на фотографии.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37E0CFE-8EEC-47EB-9269-8BC44CCA3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9055" y="6029412"/>
            <a:ext cx="1142245" cy="669925"/>
          </a:xfrm>
        </p:spPr>
        <p:txBody>
          <a:bodyPr/>
          <a:lstStyle/>
          <a:p>
            <a:fld id="{215F4EE3-9A7A-4F14-9A4C-17DDDD407085}" type="slidenum">
              <a:rPr lang="ru-RU" sz="1600" smtClean="0"/>
              <a:t>3</a:t>
            </a:fld>
            <a:endParaRPr lang="ru-RU" sz="16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E35EEF9-780C-4471-BC54-9C8095903C4E}"/>
              </a:ext>
            </a:extLst>
          </p:cNvPr>
          <p:cNvSpPr/>
          <p:nvPr/>
        </p:nvSpPr>
        <p:spPr>
          <a:xfrm>
            <a:off x="721790" y="3476613"/>
            <a:ext cx="1021726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Задачи:</a:t>
            </a:r>
          </a:p>
          <a:p>
            <a:pPr marL="803275" indent="-268288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Описание набора данных;</a:t>
            </a:r>
          </a:p>
          <a:p>
            <a:pPr marL="803275" indent="-268288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Выбор метрик качества;</a:t>
            </a:r>
          </a:p>
          <a:p>
            <a:pPr marL="803275" indent="-268288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Выбор используемых моделей и исследование их обучения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  <a:endParaRPr lang="ru-R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3275" indent="-268288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Сравнение полученных результатов.</a:t>
            </a:r>
          </a:p>
        </p:txBody>
      </p:sp>
    </p:spTree>
    <p:extLst>
      <p:ext uri="{BB962C8B-B14F-4D97-AF65-F5344CB8AC3E}">
        <p14:creationId xmlns:p14="http://schemas.microsoft.com/office/powerpoint/2010/main" val="368818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54E992-7788-4807-B214-E83A592BA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495" y="85011"/>
            <a:ext cx="8534400" cy="849145"/>
          </a:xfrm>
        </p:spPr>
        <p:txBody>
          <a:bodyPr>
            <a:normAutofit/>
          </a:bodyPr>
          <a:lstStyle/>
          <a:p>
            <a:r>
              <a:rPr lang="ru-RU" sz="4400" dirty="0"/>
              <a:t>Описание данных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E4A91D-59A5-4A51-A04C-9C25146A0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8242" y="6018904"/>
            <a:ext cx="1142245" cy="669925"/>
          </a:xfrm>
        </p:spPr>
        <p:txBody>
          <a:bodyPr/>
          <a:lstStyle/>
          <a:p>
            <a:fld id="{215F4EE3-9A7A-4F14-9A4C-17DDDD407085}" type="slidenum">
              <a:rPr lang="ru-RU" sz="1600" smtClean="0"/>
              <a:t>4</a:t>
            </a:fld>
            <a:endParaRPr lang="ru-RU" sz="1600" dirty="0"/>
          </a:p>
        </p:txBody>
      </p:sp>
      <p:pic>
        <p:nvPicPr>
          <p:cNvPr id="10" name="image32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" r="77607" b="968"/>
          <a:stretch/>
        </p:blipFill>
        <p:spPr>
          <a:xfrm>
            <a:off x="2702111" y="934155"/>
            <a:ext cx="2336892" cy="4860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702111" y="5807674"/>
            <a:ext cx="244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Образец изображений</a:t>
            </a:r>
          </a:p>
        </p:txBody>
      </p:sp>
      <p:pic>
        <p:nvPicPr>
          <p:cNvPr id="12" name="image32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093" b="1115"/>
          <a:stretch/>
        </p:blipFill>
        <p:spPr>
          <a:xfrm>
            <a:off x="6970041" y="940915"/>
            <a:ext cx="2342205" cy="4860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779987" y="5807674"/>
            <a:ext cx="4722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Образец с декодированными пикселями истинных ответов из табличных данных</a:t>
            </a:r>
          </a:p>
        </p:txBody>
      </p:sp>
    </p:spTree>
    <p:extLst>
      <p:ext uri="{BB962C8B-B14F-4D97-AF65-F5344CB8AC3E}">
        <p14:creationId xmlns:p14="http://schemas.microsoft.com/office/powerpoint/2010/main" val="313777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20E112-79F3-401E-A0C2-50D6F2165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482" y="291113"/>
            <a:ext cx="11440983" cy="1507067"/>
          </a:xfrm>
        </p:spPr>
        <p:txBody>
          <a:bodyPr/>
          <a:lstStyle/>
          <a:p>
            <a:r>
              <a:rPr lang="ru-RU" dirty="0"/>
              <a:t>Описание наборов данных после предобработки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555A6E5-3E76-4502-A384-ABCD07C57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5</a:t>
            </a:fld>
            <a:endParaRPr lang="ru-RU" sz="1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537" y="2039194"/>
            <a:ext cx="2975612" cy="23855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01433" y="4424707"/>
            <a:ext cx="3989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Образец после применения быстрого кодирования (</a:t>
            </a:r>
            <a:r>
              <a:rPr lang="en-US" dirty="0"/>
              <a:t>One-Hot Encoding)</a:t>
            </a:r>
            <a:r>
              <a:rPr lang="ru-RU" dirty="0"/>
              <a:t> данных для задачи классификации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b="3226"/>
          <a:stretch/>
        </p:blipFill>
        <p:spPr>
          <a:xfrm>
            <a:off x="6729273" y="2138230"/>
            <a:ext cx="3592034" cy="2393283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5900228" y="4437212"/>
            <a:ext cx="52501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/>
              <a:t>Образец истинных ответов после декодирования данных для одного изображения задачи семантической сегментации</a:t>
            </a:r>
          </a:p>
        </p:txBody>
      </p:sp>
    </p:spTree>
    <p:extLst>
      <p:ext uri="{BB962C8B-B14F-4D97-AF65-F5344CB8AC3E}">
        <p14:creationId xmlns:p14="http://schemas.microsoft.com/office/powerpoint/2010/main" val="55055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6806DA-34AF-43F6-8302-FAA749573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03262"/>
            <a:ext cx="8534400" cy="990198"/>
          </a:xfrm>
        </p:spPr>
        <p:txBody>
          <a:bodyPr/>
          <a:lstStyle/>
          <a:p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Выбор метрик качества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BED49AC-2858-4369-AC42-999BBB119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6</a:t>
            </a:fld>
            <a:endParaRPr lang="ru-RU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15571279-F447-498A-969B-62981D03345A}"/>
                  </a:ext>
                </a:extLst>
              </p:cNvPr>
              <p:cNvSpPr/>
              <p:nvPr/>
            </p:nvSpPr>
            <p:spPr>
              <a:xfrm>
                <a:off x="876403" y="3838803"/>
                <a:ext cx="4488077" cy="9934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1200"/>
                  </a:spcAft>
                </a:pPr>
                <a:r>
                  <a:rPr lang="ru-RU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</a:rPr>
                  <a:t>Точность 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</a:rPr>
                  <a:t>(accuracy)</a:t>
                </a:r>
                <a:endParaRPr lang="en-US" b="0" i="1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endParaRPr>
              </a:p>
              <a:p>
                <a:pPr algn="just">
                  <a:spcBef>
                    <a:spcPts val="600"/>
                  </a:spcBef>
                </a:pP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</a:rPr>
                  <a:t>Accuracy </a:t>
                </a:r>
                <a14:m>
                  <m:oMath xmlns:m="http://schemas.openxmlformats.org/officeDocument/2006/math">
                    <m:r>
                      <a:rPr lang="ru-RU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𝐹𝑁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ru-RU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15571279-F447-498A-969B-62981D0334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403" y="3838803"/>
                <a:ext cx="4488077" cy="993413"/>
              </a:xfrm>
              <a:prstGeom prst="rect">
                <a:avLst/>
              </a:prstGeom>
              <a:blipFill>
                <a:blip r:embed="rId2"/>
                <a:stretch>
                  <a:fillRect l="-1223" t="-3681" b="-30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EF155484-7A70-4BD3-AC53-FF924440A8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448727"/>
              </p:ext>
            </p:extLst>
          </p:nvPr>
        </p:nvGraphicFramePr>
        <p:xfrm>
          <a:off x="934442" y="1694760"/>
          <a:ext cx="4565588" cy="1914886"/>
        </p:xfrm>
        <a:graphic>
          <a:graphicData uri="http://schemas.openxmlformats.org/drawingml/2006/table">
            <a:tbl>
              <a:tblPr firstRow="1" firstCol="1" bandRow="1"/>
              <a:tblGrid>
                <a:gridCol w="1654947">
                  <a:extLst>
                    <a:ext uri="{9D8B030D-6E8A-4147-A177-3AD203B41FA5}">
                      <a16:colId xmlns:a16="http://schemas.microsoft.com/office/drawing/2014/main" val="3357208245"/>
                    </a:ext>
                  </a:extLst>
                </a:gridCol>
                <a:gridCol w="1481169">
                  <a:extLst>
                    <a:ext uri="{9D8B030D-6E8A-4147-A177-3AD203B41FA5}">
                      <a16:colId xmlns:a16="http://schemas.microsoft.com/office/drawing/2014/main" val="2365573570"/>
                    </a:ext>
                  </a:extLst>
                </a:gridCol>
                <a:gridCol w="1429472">
                  <a:extLst>
                    <a:ext uri="{9D8B030D-6E8A-4147-A177-3AD203B41FA5}">
                      <a16:colId xmlns:a16="http://schemas.microsoft.com/office/drawing/2014/main" val="144057678"/>
                    </a:ext>
                  </a:extLst>
                </a:gridCol>
              </a:tblGrid>
              <a:tr h="666361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Результат классификации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Фактический класс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585932"/>
                  </a:ext>
                </a:extLst>
              </a:tr>
              <a:tr h="4161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Положительный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Отрицательный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3332778"/>
                  </a:ext>
                </a:extLst>
              </a:tr>
              <a:tr h="4161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Положительный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rue Positive</a:t>
                      </a:r>
                      <a:endParaRPr lang="ru-RU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False Positive</a:t>
                      </a:r>
                      <a:endParaRPr lang="ru-RU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8838662"/>
                  </a:ext>
                </a:extLst>
              </a:tr>
              <a:tr h="4161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Отрицательный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False Negative</a:t>
                      </a:r>
                      <a:endParaRPr lang="ru-RU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True Negative</a:t>
                      </a:r>
                      <a:endParaRPr lang="ru-RU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187560"/>
                  </a:ext>
                </a:extLst>
              </a:tr>
            </a:tbl>
          </a:graphicData>
        </a:graphic>
      </p:graphicFrame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F824576-379D-4241-8254-03C44E7AA896}"/>
              </a:ext>
            </a:extLst>
          </p:cNvPr>
          <p:cNvSpPr/>
          <p:nvPr/>
        </p:nvSpPr>
        <p:spPr>
          <a:xfrm>
            <a:off x="2448757" y="1282437"/>
            <a:ext cx="15369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dirty="0"/>
              <a:t>Матрица ошибок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/>
              <p:cNvSpPr/>
              <p:nvPr/>
            </p:nvSpPr>
            <p:spPr>
              <a:xfrm>
                <a:off x="5993993" y="1296739"/>
                <a:ext cx="6079638" cy="17902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32435" marR="788670" indent="17780" algn="ctr">
                  <a:lnSpc>
                    <a:spcPct val="150000"/>
                  </a:lnSpc>
                  <a:spcBef>
                    <a:spcPts val="360"/>
                  </a:spcBef>
                  <a:spcAft>
                    <a:spcPts val="0"/>
                  </a:spcAft>
                </a:pPr>
                <a:r>
                  <a:rPr lang="ru-RU" dirty="0">
                    <a:effectLst/>
                    <a:latin typeface="Century Gothic" panose="020B0502020202020204" pitchFamily="34" charset="0"/>
                    <a:ea typeface="Times New Roman" panose="02020603050405020304" pitchFamily="18" charset="0"/>
                  </a:rPr>
                  <a:t>Точность (</a:t>
                </a:r>
                <a:r>
                  <a:rPr lang="en-US" dirty="0">
                    <a:effectLst/>
                    <a:latin typeface="Century Gothic" panose="020B0502020202020204" pitchFamily="34" charset="0"/>
                    <a:ea typeface="Times New Roman" panose="02020603050405020304" pitchFamily="18" charset="0"/>
                  </a:rPr>
                  <a:t>precision) </a:t>
                </a:r>
                <a:r>
                  <a:rPr lang="ru-RU" dirty="0">
                    <a:effectLst/>
                    <a:latin typeface="Century Gothic" panose="020B0502020202020204" pitchFamily="34" charset="0"/>
                    <a:ea typeface="Times New Roman" panose="02020603050405020304" pitchFamily="18" charset="0"/>
                  </a:rPr>
                  <a:t>и полнота </a:t>
                </a:r>
                <a:r>
                  <a:rPr lang="en-US" dirty="0">
                    <a:effectLst/>
                    <a:latin typeface="Century Gothic" panose="020B0502020202020204" pitchFamily="34" charset="0"/>
                    <a:ea typeface="Times New Roman" panose="02020603050405020304" pitchFamily="18" charset="0"/>
                  </a:rPr>
                  <a:t>(recall)</a:t>
                </a:r>
              </a:p>
              <a:p>
                <a:pPr marL="432435" marR="788670" indent="17780" algn="ctr">
                  <a:lnSpc>
                    <a:spcPct val="150000"/>
                  </a:lnSpc>
                  <a:spcBef>
                    <a:spcPts val="36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𝑝𝑟𝑒𝑐𝑖𝑠𝑖𝑜𝑛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𝑇𝑃</m:t>
                        </m:r>
                      </m:num>
                      <m:den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𝑇𝑃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𝐹𝑃</m:t>
                        </m:r>
                      </m:den>
                    </m:f>
                  </m:oMath>
                </a14:m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</a:t>
                </a:r>
                <a:endParaRPr lang="ru-RU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32435" marR="788670" indent="17780" algn="ctr">
                  <a:lnSpc>
                    <a:spcPct val="150000"/>
                  </a:lnSpc>
                  <a:spcBef>
                    <a:spcPts val="36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𝑟𝑒𝑐𝑎𝑙𝑙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𝑇𝑃</m:t>
                        </m:r>
                      </m:num>
                      <m:den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𝑇𝑃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𝐹𝑁</m:t>
                        </m:r>
                      </m:den>
                    </m:f>
                  </m:oMath>
                </a14:m>
                <a:r>
                  <a:rPr lang="en-US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  <a:endParaRPr lang="ru-RU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Прямоугольник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3993" y="1296739"/>
                <a:ext cx="6079638" cy="17902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Рисунок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8264" y="3381696"/>
            <a:ext cx="3551095" cy="27767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/>
              <p:cNvSpPr/>
              <p:nvPr/>
            </p:nvSpPr>
            <p:spPr>
              <a:xfrm>
                <a:off x="292042" y="5061373"/>
                <a:ext cx="6526009" cy="12130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32435" marR="788670" algn="ctr">
                  <a:lnSpc>
                    <a:spcPct val="150000"/>
                  </a:lnSpc>
                  <a:spcBef>
                    <a:spcPts val="795"/>
                  </a:spcBef>
                </a:pPr>
                <a:r>
                  <a:rPr lang="ru-RU" dirty="0">
                    <a:effectLst/>
                    <a:latin typeface="Century Gothic" panose="020B0502020202020204" pitchFamily="34" charset="0"/>
                  </a:rPr>
                  <a:t>Для задачи семантической сегментации</a:t>
                </a:r>
                <a:r>
                  <a:rPr lang="en-US" dirty="0">
                    <a:effectLst/>
                    <a:latin typeface="Century Gothic" panose="020B0502020202020204" pitchFamily="34" charset="0"/>
                  </a:rPr>
                  <a:t>:</a:t>
                </a:r>
              </a:p>
              <a:p>
                <a:pPr marL="432435" marR="788670" algn="ctr">
                  <a:lnSpc>
                    <a:spcPct val="150000"/>
                  </a:lnSpc>
                  <a:spcBef>
                    <a:spcPts val="795"/>
                  </a:spcBef>
                </a:pPr>
                <a14:m>
                  <m:oMath xmlns:m="http://schemas.openxmlformats.org/officeDocument/2006/math">
                    <m:r>
                      <a:rPr lang="ru-RU" i="1" smtClean="0">
                        <a:effectLst/>
                        <a:latin typeface="Cambria Math" panose="02040503050406030204" pitchFamily="18" charset="0"/>
                      </a:rPr>
                      <m:t>𝐷𝐼𝐶𝐸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  <m:t>2|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b="0" i="0" smtClean="0">
                        <a:effectLst/>
                        <a:latin typeface="Cambria Math" panose="02040503050406030204" pitchFamily="18" charset="0"/>
                      </a:rPr>
                      <m:t> →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𝐷𝐼𝐶𝐸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𝑇𝑃</m:t>
                        </m:r>
                      </m:num>
                      <m:den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𝑇𝑃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𝐹𝑁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𝐹𝑃</m:t>
                        </m:r>
                      </m:den>
                    </m:f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6" name="Прямоугольник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42" y="5061373"/>
                <a:ext cx="6526009" cy="1213089"/>
              </a:xfrm>
              <a:prstGeom prst="rect">
                <a:avLst/>
              </a:prstGeom>
              <a:blipFill>
                <a:blip r:embed="rId5"/>
                <a:stretch>
                  <a:fillRect b="-20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243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2666B2-B437-4AD0-87F9-74D0DE4AC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515" y="338666"/>
            <a:ext cx="11038546" cy="984107"/>
          </a:xfrm>
        </p:spPr>
        <p:txBody>
          <a:bodyPr/>
          <a:lstStyle/>
          <a:p>
            <a:r>
              <a:rPr lang="ru-RU" dirty="0"/>
              <a:t>Математическая постановка задачи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B3F882B-046B-4025-8317-0A5892BF6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7</a:t>
            </a:fld>
            <a:endParaRPr lang="ru-RU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/>
              <p:cNvSpPr/>
              <p:nvPr/>
            </p:nvSpPr>
            <p:spPr>
              <a:xfrm>
                <a:off x="501041" y="1564567"/>
                <a:ext cx="11189789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00100" lvl="1" indent="-34290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+mj-lt"/>
                  <a:buAutoNum type="arabicPeriod"/>
                  <a:tabLst>
                    <a:tab pos="1222375" algn="l"/>
                  </a:tabLst>
                </a:pP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Классификация</a:t>
                </a:r>
                <a:r>
                  <a:rPr lang="en-US" altLang="ru-RU" dirty="0">
                    <a:effectLst/>
                    <a:ea typeface="Times New Roman" panose="02020603050405020304" pitchFamily="18" charset="0"/>
                  </a:rPr>
                  <a:t>:</a:t>
                </a:r>
                <a:endParaRPr lang="ru-RU" altLang="ru-RU" dirty="0">
                  <a:effectLst/>
                  <a:ea typeface="Times New Roman" panose="02020603050405020304" pitchFamily="18" charset="0"/>
                </a:endParaRPr>
              </a:p>
              <a:p>
                <a:pPr lvl="2" indent="45085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222375" algn="l"/>
                  </a:tabLst>
                </a:pP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Есть выборка изображений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𝑋 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и выборка правильных ответов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𝑌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. Пусть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𝜉: 𝛺 → </a:t>
                </a:r>
                <a:r>
                  <a:rPr lang="ru-RU" altLang="ru-RU" dirty="0">
                    <a:ea typeface="Cambria Math" panose="02040503050406030204" pitchFamily="18" charset="0"/>
                  </a:rPr>
                  <a:t>𝑋 </a:t>
                </a:r>
                <a:r>
                  <a:rPr lang="ru-RU" altLang="ru-RU" dirty="0" smtClean="0">
                    <a:effectLst/>
                    <a:ea typeface="Times New Roman" panose="02020603050405020304" pitchFamily="18" charset="0"/>
                  </a:rPr>
                  <a:t>– случайное 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изображение из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𝑋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. И пусть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𝜂: 𝛺 → </a:t>
                </a:r>
                <a:r>
                  <a:rPr lang="ru-RU" altLang="ru-RU" dirty="0">
                    <a:ea typeface="Cambria Math" panose="02040503050406030204" pitchFamily="18" charset="0"/>
                  </a:rPr>
                  <a:t>𝑌 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– случайный правильный ответ из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𝑌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. Тогда определим случайную величину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(𝜉, 𝜂) ∶ 𝛺 → (𝑋, 𝑌) 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c распределением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𝑝(𝑥|𝑦)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. </a:t>
                </a:r>
                <a:r>
                  <a:rPr lang="ru-RU" altLang="ru-RU" dirty="0">
                    <a:ea typeface="Times New Roman" panose="02020603050405020304" pitchFamily="18" charset="0"/>
                  </a:rPr>
                  <a:t>З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адачей классификации будет являться нахождение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𝑝(𝑥|𝑦) </a:t>
                </a:r>
                <a:r>
                  <a:rPr lang="ru-RU" altLang="ru-RU" dirty="0" smtClean="0">
                    <a:ea typeface="Cambria Math" panose="02040503050406030204" pitchFamily="18" charset="0"/>
                  </a:rPr>
                  <a:t>при</a:t>
                </a:r>
                <a:r>
                  <a:rPr lang="ru-RU" altLang="ru-RU" dirty="0" smtClean="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заданном наборе элементов </a:t>
                </a:r>
                <a14:m>
                  <m:oMath xmlns:m="http://schemas.openxmlformats.org/officeDocument/2006/math">
                    <m:r>
                      <a:rPr lang="ru-RU" altLang="ru-RU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ru-RU" altLang="ru-RU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{(</m:t>
                    </m:r>
                    <m:sSub>
                      <m:sSubPr>
                        <m:ctrlPr>
                          <a:rPr lang="ru-RU" altLang="ru-RU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altLang="ru-RU" i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altLang="ru-RU" i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altLang="ru-RU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ru-RU" altLang="ru-RU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altLang="ru-RU" i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altLang="ru-RU" i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altLang="ru-RU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~ </m:t>
                    </m:r>
                    <m:r>
                      <a:rPr lang="ru-RU" altLang="ru-RU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ru-RU" altLang="ru-RU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ru-RU" altLang="ru-RU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ru-RU" altLang="ru-RU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ru-RU" altLang="ru-RU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ru-RU" altLang="ru-RU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), </m:t>
                    </m:r>
                    <m:r>
                      <a:rPr lang="ru-RU" altLang="ru-RU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ru-RU" altLang="ru-RU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1, </m:t>
                    </m:r>
                    <m:r>
                      <a:rPr lang="en-US" altLang="ru-RU" i="1" dirty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𝑁</m:t>
                    </m:r>
                    <m:r>
                      <a:rPr lang="en-US" altLang="ru-RU" b="0" i="1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}</m:t>
                    </m:r>
                    <m:r>
                      <a:rPr lang="en-US" altLang="ru-RU" i="1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ru-RU" dirty="0">
                  <a:effectLst/>
                  <a:ea typeface="Times New Roman" panose="02020603050405020304" pitchFamily="18" charset="0"/>
                </a:endParaRPr>
              </a:p>
              <a:p>
                <a:pPr lvl="1" indent="45085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222375" algn="l"/>
                  </a:tabLst>
                </a:pPr>
                <a:endParaRPr lang="en-US" altLang="ru-RU" dirty="0">
                  <a:effectLst/>
                </a:endParaRPr>
              </a:p>
            </p:txBody>
          </p:sp>
        </mc:Choice>
        <mc:Fallback xmlns="">
          <p:sp>
            <p:nvSpPr>
              <p:cNvPr id="17" name="Прямоугольник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41" y="1564567"/>
                <a:ext cx="11189789" cy="1754326"/>
              </a:xfrm>
              <a:prstGeom prst="rect">
                <a:avLst/>
              </a:prstGeom>
              <a:blipFill>
                <a:blip r:embed="rId3"/>
                <a:stretch>
                  <a:fillRect t="-20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/>
              <p:cNvSpPr/>
              <p:nvPr/>
            </p:nvSpPr>
            <p:spPr>
              <a:xfrm>
                <a:off x="501041" y="3257491"/>
                <a:ext cx="1086602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00100" lvl="1" indent="-34290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+mj-lt"/>
                  <a:buAutoNum type="arabicPeriod" startAt="2"/>
                  <a:tabLst>
                    <a:tab pos="1222375" algn="l"/>
                  </a:tabLst>
                </a:pP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Сегментация</a:t>
                </a:r>
                <a:r>
                  <a:rPr lang="en-US" altLang="ru-RU" dirty="0">
                    <a:effectLst/>
                    <a:ea typeface="Times New Roman" panose="02020603050405020304" pitchFamily="18" charset="0"/>
                  </a:rPr>
                  <a:t>:</a:t>
                </a:r>
              </a:p>
              <a:p>
                <a:pPr lvl="2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222375" algn="l"/>
                  </a:tabLst>
                </a:pP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Постановка задачи классификации, где</a:t>
                </a:r>
                <a:r>
                  <a:rPr lang="en-US" altLang="ru-RU" dirty="0">
                    <a:effectLst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i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altLang="ru-RU" i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altLang="ru-RU" i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ru-RU" dirty="0">
                    <a:effectLst/>
                    <a:ea typeface="Cambria Math" panose="02040503050406030204" pitchFamily="18" charset="0"/>
                  </a:rPr>
                  <a:t> –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матрица правильных ответов для одного изображения.</a:t>
                </a:r>
                <a:r>
                  <a:rPr lang="en-US" altLang="ru-RU" dirty="0">
                    <a:effectLst/>
                    <a:ea typeface="Cambria Math" panose="02040503050406030204" pitchFamily="18" charset="0"/>
                  </a:rPr>
                  <a:t> 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8" name="Прямоугольник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41" y="3257491"/>
                <a:ext cx="10866022" cy="646331"/>
              </a:xfrm>
              <a:prstGeom prst="rect">
                <a:avLst/>
              </a:prstGeom>
              <a:blipFill>
                <a:blip r:embed="rId4"/>
                <a:stretch>
                  <a:fillRect t="-4717" r="-112" b="-141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572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07D80C0-1D58-4647-B7DB-742E14215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8</a:t>
            </a:fld>
            <a:endParaRPr lang="ru-RU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319703" y="137786"/>
            <a:ext cx="11185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Определение необходимого и достаточного уровня метрик качества для задачи классификации</a:t>
            </a:r>
            <a:r>
              <a:rPr lang="en-US" sz="2400" dirty="0"/>
              <a:t> </a:t>
            </a:r>
            <a:r>
              <a:rPr lang="ru-RU" sz="2400" dirty="0"/>
              <a:t>и результат исследования модели </a:t>
            </a:r>
            <a:r>
              <a:rPr lang="en-US" sz="2400" dirty="0"/>
              <a:t>VGG16</a:t>
            </a:r>
            <a:endParaRPr lang="ru-RU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319702" y="1079176"/>
            <a:ext cx="11293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Решение с помощью подбрасывания монеты</a:t>
            </a:r>
            <a:r>
              <a:rPr lang="en-US" dirty="0"/>
              <a:t> </a:t>
            </a:r>
            <a:r>
              <a:rPr lang="ru-RU" dirty="0"/>
              <a:t>дает значение метрики </a:t>
            </a:r>
            <a:r>
              <a:rPr lang="en-US" dirty="0"/>
              <a:t>accuracy </a:t>
            </a:r>
            <a:r>
              <a:rPr lang="ru-RU" dirty="0"/>
              <a:t>равное 0.49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9702" y="1558901"/>
            <a:ext cx="11696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Решение с использованием человеческих ресурсов, где человек отвечает, есть ли морское судно на изображении или нет, дает значение метрики </a:t>
            </a:r>
            <a:r>
              <a:rPr lang="en-US" dirty="0"/>
              <a:t>accuracy </a:t>
            </a:r>
            <a:r>
              <a:rPr lang="ru-RU" dirty="0"/>
              <a:t>равное 0.78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19702" y="2205232"/>
            <a:ext cx="10191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Во время исследования сети </a:t>
            </a:r>
            <a:r>
              <a:rPr lang="en-US" dirty="0"/>
              <a:t>VGG16 </a:t>
            </a:r>
            <a:r>
              <a:rPr lang="ru-RU" dirty="0"/>
              <a:t>удалось достичь значений метрики </a:t>
            </a:r>
            <a:r>
              <a:rPr lang="en-US" dirty="0"/>
              <a:t>accuracy </a:t>
            </a:r>
            <a:r>
              <a:rPr lang="ru-RU" dirty="0"/>
              <a:t>равное </a:t>
            </a:r>
            <a:r>
              <a:rPr lang="ru-RU" i="1" dirty="0"/>
              <a:t>0.9</a:t>
            </a:r>
            <a:r>
              <a:rPr lang="en-US" i="1" dirty="0"/>
              <a:t>2</a:t>
            </a:r>
            <a:r>
              <a:rPr lang="ru-RU" i="1" dirty="0"/>
              <a:t> </a:t>
            </a:r>
          </a:p>
        </p:txBody>
      </p:sp>
      <p:pic>
        <p:nvPicPr>
          <p:cNvPr id="18" name="image27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62566" y="2851563"/>
            <a:ext cx="4300015" cy="288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97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07D80C0-1D58-4647-B7DB-742E14215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9</a:t>
            </a:fld>
            <a:endParaRPr lang="ru-RU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593000" y="199104"/>
            <a:ext cx="11185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Сравнение результатов метрик сетей для сегментации изображений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t="2667"/>
          <a:stretch/>
        </p:blipFill>
        <p:spPr>
          <a:xfrm>
            <a:off x="633720" y="799273"/>
            <a:ext cx="2648796" cy="477920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78073" y="5578475"/>
            <a:ext cx="1440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 - Net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5609674" y="5597112"/>
            <a:ext cx="1152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SegNet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/>
          <a:srcRect t="2858" r="-68"/>
          <a:stretch/>
        </p:blipFill>
        <p:spPr bwMode="auto">
          <a:xfrm>
            <a:off x="8286299" y="799273"/>
            <a:ext cx="2617232" cy="479823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839200" y="5597507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FCN VGG16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863" y="799269"/>
            <a:ext cx="2600688" cy="479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10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8610</TotalTime>
  <Words>814</Words>
  <Application>Microsoft Office PowerPoint</Application>
  <PresentationFormat>Широкоэкранный</PresentationFormat>
  <Paragraphs>108</Paragraphs>
  <Slides>18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Century Gothic</vt:lpstr>
      <vt:lpstr>Times New Roman</vt:lpstr>
      <vt:lpstr>Тема Office</vt:lpstr>
      <vt:lpstr>Распознавание морских судов на аэрофотоснимках методами компьютерного зрения</vt:lpstr>
      <vt:lpstr>Актуальность</vt:lpstr>
      <vt:lpstr>Цель работы</vt:lpstr>
      <vt:lpstr>Описание данных</vt:lpstr>
      <vt:lpstr>Описание наборов данных после предобработки</vt:lpstr>
      <vt:lpstr>Выбор метрик качества </vt:lpstr>
      <vt:lpstr>Математическая постановка задачи</vt:lpstr>
      <vt:lpstr>Презентация PowerPoint</vt:lpstr>
      <vt:lpstr>Презентация PowerPoint</vt:lpstr>
      <vt:lpstr>Презентация PowerPoint</vt:lpstr>
      <vt:lpstr>Сравнение инициализации базовым методом (равномерным) и методом Ксавье</vt:lpstr>
      <vt:lpstr>Результат улучшения u – Net и обучения на большей выборке</vt:lpstr>
      <vt:lpstr>Заключение</vt:lpstr>
      <vt:lpstr>Спасибо за внимание!</vt:lpstr>
      <vt:lpstr>Архитектура u - net</vt:lpstr>
      <vt:lpstr>Архитектура Segnet</vt:lpstr>
      <vt:lpstr>Архитектура vgg16</vt:lpstr>
      <vt:lpstr>Архитектура fcn-vgg16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 выявления токсичных комментариев с использованием нейронных сетей</dc:title>
  <dc:creator>Вероника Руденко</dc:creator>
  <cp:lastModifiedBy>RePack by Diakov</cp:lastModifiedBy>
  <cp:revision>217</cp:revision>
  <dcterms:created xsi:type="dcterms:W3CDTF">2020-05-13T15:59:47Z</dcterms:created>
  <dcterms:modified xsi:type="dcterms:W3CDTF">2021-06-16T11:00:04Z</dcterms:modified>
</cp:coreProperties>
</file>