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256" r:id="rId2"/>
    <p:sldId id="317" r:id="rId3"/>
    <p:sldId id="319" r:id="rId4"/>
    <p:sldId id="320" r:id="rId5"/>
    <p:sldId id="321" r:id="rId6"/>
    <p:sldId id="322" r:id="rId7"/>
    <p:sldId id="326" r:id="rId8"/>
    <p:sldId id="352" r:id="rId9"/>
    <p:sldId id="327" r:id="rId10"/>
    <p:sldId id="342" r:id="rId11"/>
    <p:sldId id="343" r:id="rId12"/>
    <p:sldId id="351" r:id="rId13"/>
    <p:sldId id="350" r:id="rId14"/>
    <p:sldId id="349" r:id="rId15"/>
    <p:sldId id="344" r:id="rId16"/>
    <p:sldId id="341" r:id="rId17"/>
    <p:sldId id="284" r:id="rId18"/>
    <p:sldId id="345" r:id="rId19"/>
    <p:sldId id="346" r:id="rId20"/>
    <p:sldId id="348" r:id="rId21"/>
    <p:sldId id="34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3C3AA-8028-42EA-8DC6-DECC6BD90F8C}">
          <p14:sldIdLst>
            <p14:sldId id="256"/>
            <p14:sldId id="317"/>
            <p14:sldId id="319"/>
            <p14:sldId id="320"/>
            <p14:sldId id="321"/>
            <p14:sldId id="322"/>
            <p14:sldId id="326"/>
            <p14:sldId id="352"/>
            <p14:sldId id="327"/>
            <p14:sldId id="342"/>
            <p14:sldId id="343"/>
            <p14:sldId id="351"/>
            <p14:sldId id="350"/>
            <p14:sldId id="349"/>
            <p14:sldId id="344"/>
            <p14:sldId id="341"/>
            <p14:sldId id="284"/>
            <p14:sldId id="345"/>
            <p14:sldId id="346"/>
            <p14:sldId id="34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5" autoAdjust="0"/>
    <p:restoredTop sz="74362" autoAdjust="0"/>
  </p:normalViewPr>
  <p:slideViewPr>
    <p:cSldViewPr snapToGrid="0">
      <p:cViewPr varScale="1">
        <p:scale>
          <a:sx n="77" d="100"/>
          <a:sy n="77" d="100"/>
        </p:scale>
        <p:origin x="9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случайный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𝑝(𝑥|𝑦).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элементов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𝐷 = {(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  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𝑝(𝑥|𝑦), 𝑖 = 1, </a:t>
                </a:r>
                <a:r>
                  <a:rPr lang="en-US" altLang="ru-RU" i="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𝑁</a:t>
                </a:r>
                <a:r>
                  <a:rPr lang="en-US" altLang="ru-RU" i="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.</a:t>
                </a:r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4FEC4-AC53-4D4B-B044-E2087938464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150-71A7-4266-A1B1-89B7A7A501AF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7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585B-07C4-418F-94B9-07BC92CB1457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9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531E-CF93-420D-8E63-3F5E3E5E2B2A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5E32-D00C-4DAF-ABDC-855F97B462C3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0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2FF8-661F-49E2-AA96-ADA2890F8EF5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0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2D05-88D3-426D-A012-BF5BFB2C1558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CED8-6BF2-4FA1-9600-206B11BEC4D7}" type="datetime1">
              <a:rPr lang="ru-RU" smtClean="0"/>
              <a:t>19.06.2021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9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8160-B2D1-4935-8E7C-762D6E52A99A}" type="datetime1">
              <a:rPr lang="ru-RU" smtClean="0"/>
              <a:t>19.06.2021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95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3B2D-BE2D-458E-A14A-C4183E765050}" type="datetime1">
              <a:rPr lang="ru-RU" smtClean="0"/>
              <a:t>19.06.2021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EE0-A399-4E37-BF14-8F0215C9C9D4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82EF-F7F7-4AB2-B78A-4BB4B0FCD014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0267-0101-464E-998A-304AD914C788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Распознавание морских судов на аэрофотоснимках методами компьютерного зрения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студент 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Фейзуллин К.М.</a:t>
            </a: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990" y="6122748"/>
            <a:ext cx="672752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10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000" y="199104"/>
            <a:ext cx="1118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 </a:t>
            </a:r>
            <a:r>
              <a:rPr lang="ru-RU" sz="2400" dirty="0" smtClean="0"/>
              <a:t>метрик</a:t>
            </a:r>
            <a:r>
              <a:rPr lang="ru-RU" sz="2400" dirty="0"/>
              <a:t>и</a:t>
            </a:r>
            <a:r>
              <a:rPr lang="ru-RU" sz="2400" dirty="0" smtClean="0"/>
              <a:t> </a:t>
            </a:r>
            <a:r>
              <a:rPr lang="ru-RU" sz="2400" dirty="0"/>
              <a:t>сетей для сегментации изображений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667"/>
          <a:stretch/>
        </p:blipFill>
        <p:spPr>
          <a:xfrm>
            <a:off x="943319" y="799273"/>
            <a:ext cx="2648796" cy="4779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74809" y="5559352"/>
            <a:ext cx="108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- Net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09674" y="5597112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2858" r="-68"/>
          <a:stretch/>
        </p:blipFill>
        <p:spPr bwMode="auto">
          <a:xfrm>
            <a:off x="8286299" y="799273"/>
            <a:ext cx="2617232" cy="47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39200" y="55975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63" y="799269"/>
            <a:ext cx="2600688" cy="47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0504" y="6175891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11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282" y="-41232"/>
            <a:ext cx="1151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</a:t>
            </a:r>
            <a:r>
              <a:rPr lang="en-US" sz="2400" dirty="0"/>
              <a:t> </a:t>
            </a:r>
            <a:r>
              <a:rPr lang="ru-RU" sz="2400" dirty="0"/>
              <a:t>обработки сетей для сегментации </a:t>
            </a:r>
            <a:r>
              <a:rPr lang="ru-RU" sz="2400" dirty="0" smtClean="0"/>
              <a:t>изображений</a:t>
            </a:r>
            <a:r>
              <a:rPr lang="en-US" sz="2400" dirty="0" smtClean="0"/>
              <a:t> - 1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00117" y="6171684"/>
            <a:ext cx="108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– Net </a:t>
            </a:r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5" y="420432"/>
            <a:ext cx="5567423" cy="56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978" y="6173787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12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282" y="-41232"/>
            <a:ext cx="1151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</a:t>
            </a:r>
            <a:r>
              <a:rPr lang="en-US" sz="2400" dirty="0"/>
              <a:t> </a:t>
            </a:r>
            <a:r>
              <a:rPr lang="ru-RU" sz="2400" dirty="0"/>
              <a:t>обработки сетей для сегментации </a:t>
            </a:r>
            <a:r>
              <a:rPr lang="ru-RU" sz="2400" dirty="0" smtClean="0"/>
              <a:t>изображений</a:t>
            </a:r>
            <a:r>
              <a:rPr lang="en-US" sz="2400" dirty="0" smtClean="0"/>
              <a:t> - 2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687634" y="6169580"/>
            <a:ext cx="9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r>
              <a:rPr lang="ru-RU" dirty="0"/>
              <a:t> 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44" y="420433"/>
            <a:ext cx="5567579" cy="56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8186" y="6177933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13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896" y="0"/>
            <a:ext cx="1151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</a:t>
            </a:r>
            <a:r>
              <a:rPr lang="en-US" sz="2400" dirty="0"/>
              <a:t> </a:t>
            </a:r>
            <a:r>
              <a:rPr lang="ru-RU" sz="2400" dirty="0"/>
              <a:t>обработки сетей для сегментации </a:t>
            </a:r>
            <a:r>
              <a:rPr lang="ru-RU" sz="2400" dirty="0" smtClean="0"/>
              <a:t>изображений</a:t>
            </a:r>
            <a:r>
              <a:rPr lang="en-US" sz="2400" dirty="0" smtClean="0"/>
              <a:t> - 3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82060" y="6173726"/>
            <a:ext cx="132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r>
              <a:rPr lang="ru-RU" dirty="0"/>
              <a:t> 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950" y="485726"/>
            <a:ext cx="5711838" cy="56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442743"/>
          </a:xfrm>
        </p:spPr>
        <p:txBody>
          <a:bodyPr>
            <a:noAutofit/>
          </a:bodyPr>
          <a:lstStyle/>
          <a:p>
            <a:r>
              <a:rPr lang="ru-RU" sz="2400" dirty="0">
                <a:latin typeface="+mn-lt"/>
              </a:rPr>
              <a:t>Сравнение инициализации базовым методом (равномерным) и методом </a:t>
            </a:r>
            <a:r>
              <a:rPr lang="ru-RU" sz="2400" dirty="0" err="1">
                <a:latin typeface="+mn-lt"/>
              </a:rPr>
              <a:t>Ксавье</a:t>
            </a:r>
            <a:endParaRPr lang="ru-RU" sz="2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65038" y="6173787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14</a:t>
            </a:fld>
            <a:endParaRPr lang="ru-RU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blipFill>
                <a:blip r:embed="rId2"/>
                <a:stretch>
                  <a:fillRect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blipFill>
                <a:blip r:embed="rId3"/>
                <a:stretch>
                  <a:fillRect b="-6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2820" t="2302" b="1740"/>
          <a:stretch/>
        </p:blipFill>
        <p:spPr>
          <a:xfrm>
            <a:off x="612558" y="781235"/>
            <a:ext cx="5178810" cy="36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1396" t="2735" r="1361" b="1747"/>
          <a:stretch/>
        </p:blipFill>
        <p:spPr>
          <a:xfrm>
            <a:off x="6403801" y="781235"/>
            <a:ext cx="515418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2132" y="188579"/>
            <a:ext cx="8986241" cy="525242"/>
          </a:xfrm>
        </p:spPr>
        <p:txBody>
          <a:bodyPr>
            <a:noAutofit/>
          </a:bodyPr>
          <a:lstStyle/>
          <a:p>
            <a:r>
              <a:rPr lang="ru-RU" sz="2400" dirty="0">
                <a:latin typeface="+mn-lt"/>
              </a:rPr>
              <a:t>Результат улучшения </a:t>
            </a:r>
            <a:r>
              <a:rPr lang="en-US" sz="2400" dirty="0">
                <a:latin typeface="+mn-lt"/>
              </a:rPr>
              <a:t>u – Net </a:t>
            </a:r>
            <a:r>
              <a:rPr lang="ru-RU" sz="2400" dirty="0">
                <a:latin typeface="+mn-lt"/>
              </a:rPr>
              <a:t>и обучения на большей выборке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25179" y="6155933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15</a:t>
            </a:fld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3" y="820532"/>
            <a:ext cx="1829520" cy="37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2" y="820532"/>
            <a:ext cx="3795960" cy="37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9723" y="4600532"/>
            <a:ext cx="47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инициализации весов методом </a:t>
            </a:r>
            <a:r>
              <a:rPr lang="ru-RU" dirty="0" err="1"/>
              <a:t>Ксавье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b="2654"/>
          <a:stretch/>
        </p:blipFill>
        <p:spPr bwMode="auto">
          <a:xfrm>
            <a:off x="6259859" y="820532"/>
            <a:ext cx="2068008" cy="37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t="19758"/>
          <a:stretch/>
        </p:blipFill>
        <p:spPr>
          <a:xfrm>
            <a:off x="8327867" y="820532"/>
            <a:ext cx="3678298" cy="37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12994" y="4600532"/>
            <a:ext cx="29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увеличения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5710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21" y="199777"/>
            <a:ext cx="8534400" cy="82594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1" y="961721"/>
            <a:ext cx="11152884" cy="4607449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В данной работе была решена задача распознавания морских судов методами компьютерного зрения. Были приведены результаты работы метода бинарной классификации и метода семантической сегментации изображения.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метода бинарной классификации были подобраны оптимальные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гиперпараметры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данной задачи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ru-RU" sz="2400" dirty="0">
                <a:ea typeface="Times New Roman" panose="02020603050405020304" pitchFamily="18" charset="0"/>
              </a:rPr>
              <a:t>у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модели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VGG16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, что позволило достичь точности классификации в 92% случаев. 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Для метода семантической сегментации была определена лучшая модель – это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U – Net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и результаты ее обучения для данной задачи были улучшены путем использования метода инициализации весов для слоев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сверточной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нейронной сети методом Ксавье, что увеличило значение метрики качества с 0,0054 до 0,25. А после увеличения обучающей выборки метрика качества достигла значения 0.56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901" y="6331114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16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39" y="2248270"/>
            <a:ext cx="6434572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9311" y="6331298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17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70" y="674703"/>
            <a:ext cx="439270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U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7006" y="6356350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18</a:t>
            </a:fld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1" y="1466365"/>
            <a:ext cx="5722085" cy="37654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83900" y="5231837"/>
            <a:ext cx="7916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3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U-Net: Convolutional Networks for Biomedical Image Segmentation. arXiv:1505.04597v1 [cs.CV] 18 May 2015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69" y="508400"/>
            <a:ext cx="4783323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 err="1"/>
              <a:t>Segnet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092" y="6326096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19</a:t>
            </a:fld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49" y="1157848"/>
            <a:ext cx="8005165" cy="42007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35945" y="5380672"/>
            <a:ext cx="858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7"/>
              <a:tabLst>
                <a:tab pos="614045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SegNet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 Deep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ConvolutionalEncoder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-Decoder Architecture for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ImageSegmentationVijay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Badrinarayanan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Alex Kendall, Roberto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Cipolla,Senior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Member, IEEE. arXiv:1511.00561v3 [cs.CV] 10 Oct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370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2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3899" y="1099667"/>
            <a:ext cx="8352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1 апреля 2015 года насчитывалось  87 тыс. только торговых судов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2197" y="1424125"/>
            <a:ext cx="3972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Сервис, изучающий использование семантической сегментации для определения местоположения корабля по аэрофотоснимкам – «</a:t>
            </a:r>
            <a:r>
              <a:rPr lang="en-US" b="1" dirty="0" err="1"/>
              <a:t>MarineTraffic</a:t>
            </a:r>
            <a:r>
              <a:rPr lang="ru-RU" b="1" dirty="0"/>
              <a:t>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4CC02-9CCA-4ED6-AB4D-A30E99E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9" y="1492593"/>
            <a:ext cx="6857803" cy="43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6F2FC7-1C00-4CF9-AE39-25E804009F63}"/>
              </a:ext>
            </a:extLst>
          </p:cNvPr>
          <p:cNvSpPr txBox="1"/>
          <p:nvPr/>
        </p:nvSpPr>
        <p:spPr>
          <a:xfrm>
            <a:off x="7391702" y="3392718"/>
            <a:ext cx="4702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Решение данной задачи, позволяющее вести независимое наблюдение за потоком кораблей, позволит избежать застоя морских судов, как это было недавно в Суэцком канале. Данный инцидент стоил компаниям в совокупности 400 млн </a:t>
            </a:r>
            <a:r>
              <a:rPr lang="en-US" dirty="0"/>
              <a:t>$</a:t>
            </a:r>
            <a:r>
              <a:rPr lang="ru-RU" dirty="0"/>
              <a:t> за каждый час бездвижного ожидания.</a:t>
            </a:r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780" y="862906"/>
            <a:ext cx="455142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428" y="6248400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20</a:t>
            </a:fld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6" name="image10.jpeg" descr="VGG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3309" y="1564863"/>
            <a:ext cx="6582369" cy="388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8244" y="5602069"/>
            <a:ext cx="8012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12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Very deep convolutional networks for large-scale image recognition / Karen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Simonyan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Andrew Zisserman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966" y="870013"/>
            <a:ext cx="5617825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fcn-vgg16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4584" y="6318772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21</a:t>
            </a:fld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66" y="1671992"/>
            <a:ext cx="5668928" cy="348263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06893" y="5255309"/>
            <a:ext cx="8209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8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Fully Convolutional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Networksfor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Semantic Segmentation. arXiv:1605.06211v1 [cs.CV] 20 May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>
            <a:normAutofit fontScale="92500"/>
          </a:bodyPr>
          <a:lstStyle/>
          <a:p>
            <a:pPr marL="0" indent="450000" algn="just"/>
            <a:r>
              <a:rPr lang="ru-RU" dirty="0"/>
              <a:t>Построение алгоритма, позволяющий зафиксировать морское судно на изображении, а также определить его точное местоположение на фотографии.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8743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3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Описание 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метрик 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используемых моделей и 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Сравнение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4</a:t>
            </a:fld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10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 b="968"/>
          <a:stretch/>
        </p:blipFill>
        <p:spPr>
          <a:xfrm>
            <a:off x="2702111" y="934155"/>
            <a:ext cx="2336892" cy="48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02111" y="5807674"/>
            <a:ext cx="244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Образец изображений</a:t>
            </a:r>
          </a:p>
        </p:txBody>
      </p:sp>
      <p:pic>
        <p:nvPicPr>
          <p:cNvPr id="12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 b="1115"/>
          <a:stretch/>
        </p:blipFill>
        <p:spPr>
          <a:xfrm>
            <a:off x="6970041" y="940915"/>
            <a:ext cx="2342205" cy="48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79987" y="5807674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с декодированными пикселями истинных ответов из табличных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данных после предобработки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1265" y="6193512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5</a:t>
            </a:fld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37" y="2039194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1433" y="4424707"/>
            <a:ext cx="39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после применения быстрого кодирования (</a:t>
            </a:r>
            <a:r>
              <a:rPr lang="en-US" dirty="0"/>
              <a:t>One-Hot Encoding)</a:t>
            </a:r>
            <a:r>
              <a:rPr lang="ru-RU" dirty="0"/>
              <a:t> данных для задачи классификации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729273" y="2138230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00228" y="4437212"/>
            <a:ext cx="525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Образец истинных ответов после декодирования данных для одного изображения задачи семантической сегментации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метрик 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3811" y="6170973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6</a:t>
            </a:fld>
            <a:endParaRPr lang="ru-RU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Точность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223" t="-3681" b="-3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48727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Матрица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264" y="3381696"/>
            <a:ext cx="3551095" cy="2776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:r>
                  <a:rPr lang="ru-RU" dirty="0">
                    <a:effectLst/>
                    <a:latin typeface="Century Gothic" panose="020B0502020202020204" pitchFamily="34" charset="0"/>
                  </a:rPr>
                  <a:t>Для задачи семантической сегментации</a:t>
                </a:r>
                <a:r>
                  <a:rPr lang="en-US" dirty="0">
                    <a:effectLst/>
                    <a:latin typeface="Century Gothic" panose="020B0502020202020204" pitchFamily="34" charset="0"/>
                  </a:rPr>
                  <a:t>:</a:t>
                </a:r>
              </a:p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𝐷𝐼𝐶𝐸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  <a:blipFill>
                <a:blip r:embed="rId5"/>
                <a:stretch>
                  <a:fillRect b="-2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5" y="338666"/>
            <a:ext cx="11038546" cy="984107"/>
          </a:xfrm>
        </p:spPr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826" y="6206038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7</a:t>
            </a:fld>
            <a:endParaRPr lang="ru-RU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Классификация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  <a:endParaRPr lang="ru-RU" altLang="ru-RU" dirty="0">
                  <a:effectLst/>
                  <a:ea typeface="Times New Roman" panose="02020603050405020304" pitchFamily="18" charset="0"/>
                </a:endParaRPr>
              </a:p>
              <a:p>
                <a:pPr lvl="2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</a:t>
                </a:r>
                <a:r>
                  <a:rPr lang="ru-RU" altLang="ru-RU" dirty="0"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– случайное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</a:t>
                </a:r>
                <a:r>
                  <a:rPr lang="ru-RU" altLang="ru-RU" dirty="0">
                    <a:ea typeface="Cambria Math" panose="02040503050406030204" pitchFamily="18" charset="0"/>
                  </a:rPr>
                  <a:t>𝑌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ru-RU" altLang="ru-RU" dirty="0">
                    <a:ea typeface="Times New Roman" panose="02020603050405020304" pitchFamily="18" charset="0"/>
                  </a:rPr>
                  <a:t>З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 smtClean="0">
                    <a:ea typeface="Cambria Math" panose="02040503050406030204" pitchFamily="18" charset="0"/>
                  </a:rPr>
                  <a:t>при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pPr lvl="1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endParaRPr lang="en-US" altLang="ru-RU" dirty="0">
                  <a:effectLst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  <a:blipFill>
                <a:blip r:embed="rId3"/>
                <a:stretch>
                  <a:fillRect t="-2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2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Сегментация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lvl="2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Постановка задачи классификации, где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–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матрица правильных ответов для одного изображения.</a:t>
                </a:r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  <a:blipFill>
                <a:blip r:embed="rId4"/>
                <a:stretch>
                  <a:fillRect t="-4717" r="-112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2286"/>
            <a:ext cx="10515600" cy="4741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экспериментальной установки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76406"/>
            <a:ext cx="10515600" cy="5679944"/>
          </a:xfrm>
        </p:spPr>
        <p:txBody>
          <a:bodyPr>
            <a:normAutofit lnSpcReduction="10000"/>
          </a:bodyPr>
          <a:lstStyle/>
          <a:p>
            <a:r>
              <a:rPr lang="ru-RU" sz="2600" dirty="0" smtClean="0"/>
              <a:t>Создание моделей и обучение реализовано на языке </a:t>
            </a:r>
            <a:r>
              <a:rPr lang="en-US" sz="2600" dirty="0" smtClean="0"/>
              <a:t>Python 3.6</a:t>
            </a:r>
            <a:r>
              <a:rPr lang="ru-RU" sz="2600" dirty="0" smtClean="0"/>
              <a:t> с помощью библиотек </a:t>
            </a:r>
            <a:r>
              <a:rPr lang="en-US" sz="2600" dirty="0" err="1" smtClean="0"/>
              <a:t>Tensorflow</a:t>
            </a:r>
            <a:r>
              <a:rPr lang="en-US" sz="2600" dirty="0" smtClean="0"/>
              <a:t>, </a:t>
            </a:r>
            <a:r>
              <a:rPr lang="en-US" sz="2600" dirty="0" err="1" smtClean="0"/>
              <a:t>Keras</a:t>
            </a:r>
            <a:r>
              <a:rPr lang="en-US" sz="2600" dirty="0" smtClean="0"/>
              <a:t>, </a:t>
            </a:r>
            <a:r>
              <a:rPr lang="ru-RU" sz="2600" dirty="0" smtClean="0"/>
              <a:t>в среде программирования </a:t>
            </a:r>
            <a:r>
              <a:rPr lang="en-US" sz="2600" dirty="0" err="1" smtClean="0"/>
              <a:t>Jupyter</a:t>
            </a:r>
            <a:r>
              <a:rPr lang="en-US" sz="2600" dirty="0" smtClean="0"/>
              <a:t> Notebook,</a:t>
            </a:r>
            <a:r>
              <a:rPr lang="ru-RU" sz="2600" dirty="0" smtClean="0"/>
              <a:t> в облачной вычислительной среде </a:t>
            </a:r>
            <a:r>
              <a:rPr lang="en-US" sz="2600" dirty="0" smtClean="0"/>
              <a:t>Google </a:t>
            </a:r>
            <a:r>
              <a:rPr lang="en-US" sz="2600" dirty="0" err="1" smtClean="0"/>
              <a:t>Colab</a:t>
            </a:r>
            <a:r>
              <a:rPr lang="en-US" sz="2600" dirty="0" smtClean="0"/>
              <a:t> </a:t>
            </a:r>
            <a:r>
              <a:rPr lang="ru-RU" sz="2600" dirty="0" smtClean="0"/>
              <a:t>с следующими вычислительными характеристиками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 smtClean="0"/>
              <a:t>GPU </a:t>
            </a:r>
            <a:r>
              <a:rPr lang="en-US" sz="2600" dirty="0"/>
              <a:t>NVIDIA </a:t>
            </a:r>
            <a:r>
              <a:rPr lang="en-US" sz="2600" dirty="0" smtClean="0"/>
              <a:t>T4 – 16 GB </a:t>
            </a:r>
            <a:r>
              <a:rPr lang="en-US" sz="2600" dirty="0" err="1" smtClean="0"/>
              <a:t>vRAM</a:t>
            </a:r>
            <a:endParaRPr lang="en-US" sz="2600" dirty="0" smtClean="0"/>
          </a:p>
          <a:p>
            <a:pPr lvl="1"/>
            <a:r>
              <a:rPr lang="en-US" sz="2600" dirty="0" smtClean="0"/>
              <a:t>25 GB RAM</a:t>
            </a:r>
          </a:p>
          <a:p>
            <a:pPr lvl="1"/>
            <a:r>
              <a:rPr lang="ru-RU" sz="2600" dirty="0" smtClean="0"/>
              <a:t>Ограничение на время работы – 24 часа</a:t>
            </a:r>
            <a:endParaRPr lang="en-US" sz="2600" dirty="0" smtClean="0"/>
          </a:p>
          <a:p>
            <a:pPr marL="0" lvl="1" indent="0"/>
            <a:r>
              <a:rPr lang="ru-RU" sz="2600" dirty="0"/>
              <a:t> </a:t>
            </a:r>
            <a:r>
              <a:rPr lang="ru-RU" sz="2600" dirty="0" smtClean="0"/>
              <a:t>Обучение каждой модели идет 50 эпох, за редким исключением для дополнительного исследования берется 100 эпох. На данных в 20 тыс. изображений для сравнения моделей одна эпоха длиться 5 – 15 минут. На наборе в 70 тыс. изображений одна эпоха длится 30 – 60 минут.</a:t>
            </a:r>
          </a:p>
          <a:p>
            <a:pPr marL="0" lvl="1" indent="0"/>
            <a:r>
              <a:rPr lang="ru-RU" sz="2600" dirty="0" smtClean="0"/>
              <a:t> Данные для сравнения моделей загружались из облачного диска </a:t>
            </a:r>
            <a:r>
              <a:rPr lang="en-US" sz="2600" dirty="0" smtClean="0"/>
              <a:t>Google Drive. </a:t>
            </a:r>
            <a:r>
              <a:rPr lang="ru-RU" sz="2600" dirty="0" smtClean="0"/>
              <a:t>Данные для финального обучения модели загружались с открытого набора данных предоставленных </a:t>
            </a:r>
            <a:r>
              <a:rPr lang="en-US" sz="2600" dirty="0" smtClean="0"/>
              <a:t>Airbus </a:t>
            </a:r>
            <a:r>
              <a:rPr lang="ru-RU" sz="2600" dirty="0" smtClean="0"/>
              <a:t>на веб-ресурсе </a:t>
            </a:r>
            <a:r>
              <a:rPr lang="en-US" sz="2600" dirty="0" err="1" smtClean="0"/>
              <a:t>Kaggle</a:t>
            </a:r>
            <a:r>
              <a:rPr lang="en-US" sz="2600" dirty="0"/>
              <a:t>.</a:t>
            </a:r>
            <a:endParaRPr lang="ru-RU" sz="2600" dirty="0" smtClean="0"/>
          </a:p>
          <a:p>
            <a:pPr marL="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10597" y="6173786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8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1131" y="6164827"/>
            <a:ext cx="2743200" cy="3651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9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703" y="137786"/>
            <a:ext cx="1118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Определение необходимого и достаточного уровня метрик качества для задачи классификации</a:t>
            </a:r>
            <a:r>
              <a:rPr lang="en-US" sz="2400" dirty="0"/>
              <a:t> </a:t>
            </a:r>
            <a:r>
              <a:rPr lang="ru-RU" sz="2400" dirty="0"/>
              <a:t>и результат исследования модели </a:t>
            </a:r>
            <a:r>
              <a:rPr lang="en-US" sz="2400" dirty="0"/>
              <a:t>VGG16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9702" y="1079176"/>
            <a:ext cx="112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помощью подбрасывания монеты</a:t>
            </a:r>
            <a:r>
              <a:rPr lang="en-US" dirty="0"/>
              <a:t> </a:t>
            </a:r>
            <a:r>
              <a:rPr lang="ru-RU" dirty="0"/>
              <a:t>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0.49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702" y="1558901"/>
            <a:ext cx="1169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использованием человеческих ресурсов, где человек отвечает, есть ли морское судно на изображении или нет, 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0.78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702" y="2205232"/>
            <a:ext cx="1019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 время исследования сети </a:t>
            </a:r>
            <a:r>
              <a:rPr lang="en-US" dirty="0"/>
              <a:t>VGG16 </a:t>
            </a:r>
            <a:r>
              <a:rPr lang="ru-RU" dirty="0"/>
              <a:t>удалось достичь значений метрики </a:t>
            </a:r>
            <a:r>
              <a:rPr lang="en-US" dirty="0"/>
              <a:t>accuracy </a:t>
            </a:r>
            <a:r>
              <a:rPr lang="ru-RU" dirty="0"/>
              <a:t>равное </a:t>
            </a:r>
            <a:r>
              <a:rPr lang="ru-RU" i="1" dirty="0"/>
              <a:t>0.9</a:t>
            </a:r>
            <a:r>
              <a:rPr lang="en-US" i="1" dirty="0"/>
              <a:t>2</a:t>
            </a:r>
            <a:r>
              <a:rPr lang="ru-RU" i="1" dirty="0"/>
              <a:t> </a:t>
            </a:r>
          </a:p>
        </p:txBody>
      </p:sp>
      <p:pic>
        <p:nvPicPr>
          <p:cNvPr id="18" name="image2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039" y="2836311"/>
            <a:ext cx="4300015" cy="2888960"/>
          </a:xfrm>
          <a:prstGeom prst="rect">
            <a:avLst/>
          </a:prstGeom>
        </p:spPr>
      </p:pic>
      <p:pic>
        <p:nvPicPr>
          <p:cNvPr id="8" name="image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9880" y="2836311"/>
            <a:ext cx="440144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8879</TotalTime>
  <Words>960</Words>
  <Application>Microsoft Office PowerPoint</Application>
  <PresentationFormat>Широкоэкранный</PresentationFormat>
  <Paragraphs>120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Century Gothic</vt:lpstr>
      <vt:lpstr>Times New Roman</vt:lpstr>
      <vt:lpstr>Тема Office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Математическая постановка задачи</vt:lpstr>
      <vt:lpstr>Описание экспериментальной установки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инициализации базовым методом (равномерным) и методом Ксавье</vt:lpstr>
      <vt:lpstr>Результат улучшения u – Net и обучения на большей выборке</vt:lpstr>
      <vt:lpstr>Заключение</vt:lpstr>
      <vt:lpstr>Спасибо за внимание!</vt:lpstr>
      <vt:lpstr>Архитектура U - Net</vt:lpstr>
      <vt:lpstr>Архитектура Segnet</vt:lpstr>
      <vt:lpstr>Архитектура vgg16</vt:lpstr>
      <vt:lpstr>Архитектура fcn-vgg16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RePack by Diakov</cp:lastModifiedBy>
  <cp:revision>237</cp:revision>
  <dcterms:created xsi:type="dcterms:W3CDTF">2020-05-13T15:59:47Z</dcterms:created>
  <dcterms:modified xsi:type="dcterms:W3CDTF">2021-06-19T12:48:29Z</dcterms:modified>
</cp:coreProperties>
</file>