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9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27" r:id="rId9"/>
    <p:sldId id="342" r:id="rId10"/>
    <p:sldId id="343" r:id="rId11"/>
    <p:sldId id="344" r:id="rId12"/>
    <p:sldId id="341" r:id="rId13"/>
    <p:sldId id="284" r:id="rId14"/>
    <p:sldId id="345" r:id="rId15"/>
    <p:sldId id="346" r:id="rId16"/>
    <p:sldId id="348" r:id="rId17"/>
    <p:sldId id="34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3C3AA-8028-42EA-8DC6-DECC6BD90F8C}">
          <p14:sldIdLst>
            <p14:sldId id="256"/>
            <p14:sldId id="317"/>
            <p14:sldId id="319"/>
            <p14:sldId id="320"/>
            <p14:sldId id="321"/>
            <p14:sldId id="322"/>
            <p14:sldId id="326"/>
            <p14:sldId id="327"/>
            <p14:sldId id="342"/>
            <p14:sldId id="343"/>
            <p14:sldId id="344"/>
            <p14:sldId id="341"/>
            <p14:sldId id="284"/>
            <p14:sldId id="345"/>
            <p14:sldId id="346"/>
            <p14:sldId id="34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196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2138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206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923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3393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71005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5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42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15.06.2021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1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15.06.2021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6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1BD1FD-DA80-4FA8-97C3-1C1FE38AC961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796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Распознавание морских судов на аэрофотоснимках методами компьютерного зрения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cs typeface="Times New Roman" panose="02020603050405020304" pitchFamily="18" charset="0"/>
              </a:rPr>
              <a:t>Выполнил: </a:t>
            </a:r>
            <a:endParaRPr lang="ru-RU" b="1" dirty="0"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студент </a:t>
            </a:r>
            <a:r>
              <a:rPr lang="ru-RU" dirty="0">
                <a:cs typeface="Times New Roman" panose="02020603050405020304" pitchFamily="18" charset="0"/>
              </a:rPr>
              <a:t>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Фейзуллин К.М.</a:t>
            </a:r>
            <a:endParaRPr lang="ru-RU" dirty="0"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282" y="471951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 результатов</a:t>
            </a:r>
            <a:r>
              <a:rPr lang="en-US" sz="2400" dirty="0" smtClean="0"/>
              <a:t> </a:t>
            </a:r>
            <a:r>
              <a:rPr lang="ru-RU" sz="2400" dirty="0" smtClean="0"/>
              <a:t>обработки сетей для сегментации изображений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1100" y="4834451"/>
            <a:ext cx="22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– Net – 50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эпох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7747" y="4844455"/>
            <a:ext cx="254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SegNet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100 эпох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7240" y="4834451"/>
            <a:ext cx="27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FCN VGG16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50 эпох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" y="1292944"/>
            <a:ext cx="3547414" cy="35515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04" y="1292944"/>
            <a:ext cx="3457486" cy="353198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881" y="1292944"/>
            <a:ext cx="3529505" cy="35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5917" y="158655"/>
            <a:ext cx="8847388" cy="52524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Результат улучшения </a:t>
            </a:r>
            <a:r>
              <a:rPr lang="en-US" sz="2000" dirty="0" smtClean="0"/>
              <a:t>u – Net </a:t>
            </a:r>
            <a:r>
              <a:rPr lang="ru-RU" sz="2000" dirty="0" smtClean="0"/>
              <a:t>и обучения на большей выборке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11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3" y="820532"/>
            <a:ext cx="1829520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820532"/>
            <a:ext cx="3795960" cy="37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462" y="4600532"/>
            <a:ext cx="572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инициализации весов методом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Ксавье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2654"/>
          <a:stretch/>
        </p:blipFill>
        <p:spPr bwMode="auto">
          <a:xfrm>
            <a:off x="6259859" y="820532"/>
            <a:ext cx="2068008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t="19758"/>
          <a:stretch/>
        </p:blipFill>
        <p:spPr>
          <a:xfrm>
            <a:off x="8327867" y="820532"/>
            <a:ext cx="3678298" cy="37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01841" y="4600532"/>
            <a:ext cx="33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увеличения выборки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0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1" y="637098"/>
            <a:ext cx="8534400" cy="111180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1" y="1748901"/>
            <a:ext cx="11152884" cy="3829574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В данной работе была решена 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задача распознавания морских судов методами компьютерного зрения. Были приведены результаты работы метода бинарной классификации и метода семантической сегментации изображения. Для метода бинарной классификации были подобраны оптимальные </a:t>
            </a:r>
            <a:r>
              <a:rPr lang="ru-RU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гиперпараметры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для данной задачи модели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VGG16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. Для метода семантической сегментации была определена лучшая модель – это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U – Net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и результаты ее обучения для данной задачи были улучшены путем использования метода инициализации весов для слоев </a:t>
            </a:r>
            <a:r>
              <a:rPr lang="ru-RU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сверточной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нейронной сети методом </a:t>
            </a:r>
            <a:r>
              <a:rPr lang="ru-RU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Ксавье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9" y="2248270"/>
            <a:ext cx="6434572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70" y="674703"/>
            <a:ext cx="4392706" cy="627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u - 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14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1" y="1466365"/>
            <a:ext cx="5722085" cy="37654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83900" y="5231837"/>
            <a:ext cx="7916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3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U-Net: Convolutional Networks for Biomedical Image Segmentation. arXiv:1505.04597v1 [cs.CV] 18 May 2015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69" y="508400"/>
            <a:ext cx="4783323" cy="627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err="1" smtClean="0"/>
              <a:t>Segnet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15</a:t>
            </a:fld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49" y="1157848"/>
            <a:ext cx="8005165" cy="42007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35945" y="5380672"/>
            <a:ext cx="858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7"/>
              <a:tabLst>
                <a:tab pos="614045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SegNet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 Deep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ConvolutionalEncoder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-Decoder Architecture for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ImageSegmentationVijay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Badrinarayanan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Alex Kendall, Roberto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Cipolla,Senior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Member, IEEE. arXiv:1511.00561v3 [cs.CV] 10 Oct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780" y="862906"/>
            <a:ext cx="4551426" cy="627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16</a:t>
            </a:fld>
            <a:endParaRPr lang="ru-RU" sz="1600" dirty="0"/>
          </a:p>
        </p:txBody>
      </p:sp>
      <p:pic>
        <p:nvPicPr>
          <p:cNvPr id="6" name="image10.jpeg" descr="VGG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309" y="1564863"/>
            <a:ext cx="6582369" cy="388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8244" y="5602069"/>
            <a:ext cx="8012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12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Very deep convolutional networks for large-scale image recognition / Karen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Simonyan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Andrew Zisserman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966" y="870013"/>
            <a:ext cx="5617825" cy="627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fcn</a:t>
            </a:r>
            <a:r>
              <a:rPr lang="en-US" dirty="0"/>
              <a:t>-</a:t>
            </a:r>
            <a:r>
              <a:rPr lang="en-US" dirty="0" smtClean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17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6" y="1671992"/>
            <a:ext cx="5668928" cy="348263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06893" y="5255309"/>
            <a:ext cx="8209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8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Fully Convolutional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Networksfor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Semantic Segmentation. arXiv:1605.06211v1 [cs.CV] 20 May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3900" y="10996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Площадь поверхности Мирового океана, в состав которого входят океаны и моря, составляет около 71 % поверхности Земли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89" y="1099667"/>
            <a:ext cx="4237429" cy="41785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3900" y="2312133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1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апреля 2015 года насчитывалось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 тыс.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только торговых судов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/>
          <a:lstStyle/>
          <a:p>
            <a:pPr marL="0" indent="450000" algn="just"/>
            <a:r>
              <a:rPr lang="ru-RU" dirty="0"/>
              <a:t>П</a:t>
            </a:r>
            <a:r>
              <a:rPr lang="ru-RU" dirty="0" smtClean="0"/>
              <a:t>остроение </a:t>
            </a:r>
            <a:r>
              <a:rPr lang="ru-RU" dirty="0"/>
              <a:t>алгоритма, позволяющий зафиксировать морское судно на изображении, а также определить его точное местоположение на фотографии.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писание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ыбор метрик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ыбор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используемых моделей и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равнение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66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</a:t>
            </a:r>
            <a:r>
              <a:rPr lang="ru-RU" sz="4400" dirty="0" smtClean="0"/>
              <a:t>данных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8" name="image3.png"/>
          <p:cNvPicPr/>
          <p:nvPr/>
        </p:nvPicPr>
        <p:blipFill rotWithShape="1">
          <a:blip r:embed="rId2" cstate="print"/>
          <a:srcRect b="42301"/>
          <a:stretch/>
        </p:blipFill>
        <p:spPr>
          <a:xfrm>
            <a:off x="773907" y="1507067"/>
            <a:ext cx="2437392" cy="3865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257" y="5372573"/>
            <a:ext cx="352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табличных данных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/>
          <a:stretch/>
        </p:blipFill>
        <p:spPr>
          <a:xfrm>
            <a:off x="4731593" y="1507067"/>
            <a:ext cx="1716609" cy="38655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72932" y="5393809"/>
            <a:ext cx="30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изображений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/>
          <a:stretch/>
        </p:blipFill>
        <p:spPr>
          <a:xfrm>
            <a:off x="8659661" y="1507067"/>
            <a:ext cx="1703539" cy="38655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27518" y="5372573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с помеченными пикселями истинных ответов из табличных данных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данных после предобработки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93" y="1932662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7995" y="4325945"/>
            <a:ext cx="2843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после предобработки данных для задачи классификации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153216" y="1932662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039094" y="44604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истинных ответов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предобработки данных для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одного изображения задачи семантической сегментации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метрик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Точность 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359" t="-4294" b="-4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83561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789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  <a:blipFill>
                <a:blip r:embed="rId3"/>
                <a:stretch>
                  <a:fillRect b="-3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264" y="3381696"/>
            <a:ext cx="3551095" cy="2776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:r>
                  <a:rPr 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Для задачи семантической сегментации</a:t>
                </a:r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:</a:t>
                </a:r>
              </a:p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𝐷𝐼𝐶𝐸</m:t>
                    </m:r>
                    <m:r>
                      <a:rPr lang="ru-RU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  <a:blipFill>
                <a:blip r:embed="rId5"/>
                <a:stretch>
                  <a:fillRect b="-45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984107"/>
          </a:xfrm>
        </p:spPr>
        <p:txBody>
          <a:bodyPr/>
          <a:lstStyle/>
          <a:p>
            <a:r>
              <a:rPr lang="ru-RU" dirty="0"/>
              <a:t>Математическая постановка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01041" y="1605253"/>
                <a:ext cx="11436263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tabLst>
                    <a:tab pos="1222375" algn="l"/>
                  </a:tabLst>
                </a:pP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Классификация</a:t>
                </a:r>
                <a:r>
                  <a:rPr lang="en-US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:</a:t>
                </a:r>
                <a:endParaRPr lang="ru-RU" alt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anose="02020603050405020304" pitchFamily="18" charset="0"/>
                </a:endParaRPr>
              </a:p>
              <a:p>
                <a:pPr lvl="2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– случайная величина, представляющая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собой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случайный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правильный ответ из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altLang="ru-RU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altLang="ru-RU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и заданном наборе элементов 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anose="02020603050405020304" pitchFamily="18" charset="0"/>
                </a:endParaRPr>
              </a:p>
              <a:p>
                <a:pPr lvl="1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endParaRPr lang="en-US" alt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1605253"/>
                <a:ext cx="11436263" cy="3139321"/>
              </a:xfrm>
              <a:prstGeom prst="rect">
                <a:avLst/>
              </a:prstGeom>
              <a:blipFill>
                <a:blip r:embed="rId2"/>
                <a:stretch>
                  <a:fillRect t="-11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413359" y="4614707"/>
                <a:ext cx="1152394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  <a:tabLst>
                    <a:tab pos="1222375" algn="l"/>
                  </a:tabLst>
                </a:pP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Сегментация</a:t>
                </a:r>
                <a:r>
                  <a:rPr lang="en-US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:</a:t>
                </a:r>
              </a:p>
              <a:p>
                <a:pPr lvl="2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Постановка задачи классификации, где</a:t>
                </a:r>
                <a:r>
                  <a:rPr lang="en-US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 –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матрица правильных ответов для одного изображения.</a:t>
                </a:r>
                <a:r>
                  <a:rPr lang="en-US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 </a:t>
                </a:r>
                <a:endParaRPr lang="ru-RU" alt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9" y="4614707"/>
                <a:ext cx="11523945" cy="923330"/>
              </a:xfrm>
              <a:prstGeom prst="rect">
                <a:avLst/>
              </a:prstGeom>
              <a:blipFill>
                <a:blip r:embed="rId3"/>
                <a:stretch>
                  <a:fillRect t="-3974" b="-12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  <p:grpSp>
        <p:nvGrpSpPr>
          <p:cNvPr id="8" name="Group 437"/>
          <p:cNvGrpSpPr>
            <a:grpSpLocks/>
          </p:cNvGrpSpPr>
          <p:nvPr/>
        </p:nvGrpSpPr>
        <p:grpSpPr bwMode="auto">
          <a:xfrm>
            <a:off x="465725" y="1125115"/>
            <a:ext cx="5055362" cy="2245096"/>
            <a:chOff x="2211" y="243"/>
            <a:chExt cx="8295" cy="3794"/>
          </a:xfrm>
        </p:grpSpPr>
        <p:pic>
          <p:nvPicPr>
            <p:cNvPr id="9" name="Picture 4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" y="243"/>
              <a:ext cx="8295" cy="3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" y="463"/>
              <a:ext cx="7890" cy="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Определение необходимого и достаточного уровня метрик качества для задачи классификации</a:t>
            </a:r>
            <a:r>
              <a:rPr lang="en-US" sz="2400" dirty="0" smtClean="0"/>
              <a:t> </a:t>
            </a:r>
            <a:r>
              <a:rPr lang="ru-RU" sz="2400" dirty="0" smtClean="0"/>
              <a:t>и результат исследования модели </a:t>
            </a:r>
            <a:r>
              <a:rPr lang="en-US" sz="2400" dirty="0" smtClean="0"/>
              <a:t>VGG16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7512" y="3367632"/>
            <a:ext cx="55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 с помощью подбрасывания монеты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434"/>
          <p:cNvGrpSpPr>
            <a:grpSpLocks/>
          </p:cNvGrpSpPr>
          <p:nvPr/>
        </p:nvGrpSpPr>
        <p:grpSpPr bwMode="auto">
          <a:xfrm>
            <a:off x="6444861" y="1125115"/>
            <a:ext cx="5163185" cy="2277481"/>
            <a:chOff x="2285" y="2012"/>
            <a:chExt cx="8131" cy="3661"/>
          </a:xfrm>
        </p:grpSpPr>
        <p:pic>
          <p:nvPicPr>
            <p:cNvPr id="15" name="Picture 4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" y="2012"/>
              <a:ext cx="8131" cy="3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" y="2235"/>
              <a:ext cx="7726" cy="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7247757" y="3309543"/>
            <a:ext cx="355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 с использованием человеческих ресурсов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703" y="4473050"/>
            <a:ext cx="10191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 время исследования сети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удалось достичь значений метрики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равное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0.927 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000" y="199104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 результатов метрик сетей для сегментации изображений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633720" y="799273"/>
            <a:ext cx="2648796" cy="4779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8073" y="557847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- Net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9674" y="5597112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SegNet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2858" r="-68"/>
          <a:stretch/>
        </p:blipFill>
        <p:spPr bwMode="auto">
          <a:xfrm>
            <a:off x="8286299" y="799273"/>
            <a:ext cx="2617232" cy="47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9200" y="55975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FCN VGG16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63" y="799269"/>
            <a:ext cx="2600688" cy="47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8223</TotalTime>
  <Words>612</Words>
  <Application>Microsoft Office PowerPoint</Application>
  <PresentationFormat>Широкоэкранный</PresentationFormat>
  <Paragraphs>97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Times New Roman</vt:lpstr>
      <vt:lpstr>Wingdings 3</vt:lpstr>
      <vt:lpstr>Сектор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Презентация PowerPoint</vt:lpstr>
      <vt:lpstr>Презентация PowerPoint</vt:lpstr>
      <vt:lpstr>Презентация PowerPoint</vt:lpstr>
      <vt:lpstr>Результат улучшения u – Net и обучения на большей выборке</vt:lpstr>
      <vt:lpstr>Заключение</vt:lpstr>
      <vt:lpstr>Спасибо за внимание!</vt:lpstr>
      <vt:lpstr>Архитектура u - net</vt:lpstr>
      <vt:lpstr>Архитектура Segnet</vt:lpstr>
      <vt:lpstr>Архитектура vgg16</vt:lpstr>
      <vt:lpstr>Архитектура fcn-vgg16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RePack by Diakov</cp:lastModifiedBy>
  <cp:revision>163</cp:revision>
  <dcterms:created xsi:type="dcterms:W3CDTF">2020-05-13T15:59:47Z</dcterms:created>
  <dcterms:modified xsi:type="dcterms:W3CDTF">2021-06-15T08:29:30Z</dcterms:modified>
</cp:coreProperties>
</file>