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4" r:id="rId12"/>
    <p:sldId id="34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4"/>
            <p14:sldId id="34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Распознавание морских судов на аэрофотоснимках методами компьютерного зрения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570" y="586776"/>
            <a:ext cx="1210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сетей сегментации изображений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56736" y="484445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497249" y="4834451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SegNet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342630" y="483493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" y="1292944"/>
            <a:ext cx="3547414" cy="35515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4" y="1292944"/>
            <a:ext cx="3457486" cy="3531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81" y="1292944"/>
            <a:ext cx="3529505" cy="35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8" y="73275"/>
            <a:ext cx="11674042" cy="5252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Результат улучшения </a:t>
            </a:r>
            <a:r>
              <a:rPr lang="en-US" sz="2000" dirty="0" smtClean="0"/>
              <a:t>u – Net </a:t>
            </a:r>
            <a:r>
              <a:rPr lang="ru-RU" sz="2000" dirty="0" smtClean="0"/>
              <a:t>и обучения на большей выборке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62" y="4600532"/>
            <a:ext cx="57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инициализации весов методом </a:t>
            </a:r>
            <a:r>
              <a:rPr lang="ru-RU" dirty="0" err="1" smtClean="0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1841" y="4600532"/>
            <a:ext cx="3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увеличения выборки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2956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ea typeface="Times New Roman" panose="02020603050405020304" pitchFamily="18" charset="0"/>
              </a:rPr>
              <a:t>В данной работе была решена </a:t>
            </a:r>
            <a:r>
              <a:rPr lang="ru-RU" sz="2400" dirty="0" smtClean="0">
                <a:ea typeface="Times New Roman" panose="02020603050405020304" pitchFamily="18" charset="0"/>
              </a:rPr>
              <a:t>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 Для метода бинарной классификации были подобраны оптимальные </a:t>
            </a:r>
            <a:r>
              <a:rPr lang="ru-RU" sz="2400" dirty="0" err="1" smtClean="0">
                <a:ea typeface="Times New Roman" panose="02020603050405020304" pitchFamily="18" charset="0"/>
              </a:rPr>
              <a:t>гиперпараметры</a:t>
            </a:r>
            <a:r>
              <a:rPr lang="ru-RU" sz="2400" dirty="0" smtClean="0">
                <a:ea typeface="Times New Roman" panose="02020603050405020304" pitchFamily="18" charset="0"/>
              </a:rPr>
              <a:t> для </a:t>
            </a:r>
            <a:r>
              <a:rPr lang="ru-RU" sz="2400" dirty="0" err="1" smtClean="0">
                <a:ea typeface="Times New Roman" panose="02020603050405020304" pitchFamily="18" charset="0"/>
              </a:rPr>
              <a:t>даной</a:t>
            </a:r>
            <a:r>
              <a:rPr lang="ru-RU" sz="2400" dirty="0" smtClean="0">
                <a:ea typeface="Times New Roman" panose="02020603050405020304" pitchFamily="18" charset="0"/>
              </a:rPr>
              <a:t> </a:t>
            </a:r>
            <a:r>
              <a:rPr lang="ru-RU" sz="2400" dirty="0" err="1" smtClean="0">
                <a:ea typeface="Times New Roman" panose="02020603050405020304" pitchFamily="18" charset="0"/>
              </a:rPr>
              <a:t>заадчи</a:t>
            </a:r>
            <a:r>
              <a:rPr lang="ru-RU" sz="2400" dirty="0" smtClean="0">
                <a:ea typeface="Times New Roman" panose="02020603050405020304" pitchFamily="18" charset="0"/>
              </a:rPr>
              <a:t> модели </a:t>
            </a:r>
            <a:r>
              <a:rPr lang="en-US" sz="2400" dirty="0" smtClean="0">
                <a:ea typeface="Times New Roman" panose="02020603050405020304" pitchFamily="18" charset="0"/>
              </a:rPr>
              <a:t>VGG16</a:t>
            </a:r>
            <a:r>
              <a:rPr lang="ru-RU" sz="2400" dirty="0" smtClean="0">
                <a:ea typeface="Times New Roman" panose="02020603050405020304" pitchFamily="18" charset="0"/>
              </a:rPr>
              <a:t>. Для метода семантической сегментации была определена лучшая модель – это </a:t>
            </a:r>
            <a:r>
              <a:rPr lang="en-US" sz="2400" dirty="0" smtClean="0">
                <a:ea typeface="Times New Roman" panose="02020603050405020304" pitchFamily="18" charset="0"/>
              </a:rPr>
              <a:t>U – Net</a:t>
            </a:r>
            <a:r>
              <a:rPr lang="ru-RU" sz="2400" dirty="0" smtClean="0">
                <a:ea typeface="Times New Roman" panose="02020603050405020304" pitchFamily="18" charset="0"/>
              </a:rPr>
              <a:t> и ее работа была улучшена путем использования метода инициализации весов </a:t>
            </a:r>
            <a:r>
              <a:rPr lang="ru-RU" sz="2400" dirty="0" err="1" smtClean="0">
                <a:ea typeface="Times New Roman" panose="02020603050405020304" pitchFamily="18" charset="0"/>
              </a:rPr>
              <a:t>Ксавье</a:t>
            </a:r>
            <a:r>
              <a:rPr lang="ru-RU" sz="2400" dirty="0" smtClean="0">
                <a:ea typeface="Times New Roman" panose="02020603050405020304" pitchFamily="18" charset="0"/>
              </a:rPr>
              <a:t>.</a:t>
            </a:r>
            <a:endParaRPr lang="ru-RU" sz="2400" dirty="0" smtClean="0"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4" y="291114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1 </a:t>
            </a:r>
            <a:r>
              <a:rPr lang="ru-RU" dirty="0"/>
              <a:t>апреля 2015 года насчитывалось </a:t>
            </a:r>
            <a:r>
              <a:rPr lang="ru-RU" dirty="0" smtClean="0"/>
              <a:t> </a:t>
            </a:r>
            <a:r>
              <a:rPr lang="ru-RU" dirty="0"/>
              <a:t>87 тыс. </a:t>
            </a:r>
            <a:r>
              <a:rPr lang="ru-RU" dirty="0" smtClean="0"/>
              <a:t>только торговых судов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табличных данных</a:t>
            </a:r>
            <a:endParaRPr lang="ru-RU" dirty="0"/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изображений</a:t>
            </a:r>
            <a:endParaRPr lang="ru-RU" dirty="0"/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с помеченными пикселями истинных ответов из табличных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после предобработки данных для задачи классификации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Образец истинных ответов </a:t>
            </a:r>
            <a:r>
              <a:rPr lang="ru-RU" dirty="0"/>
              <a:t>после предобработки данных для </a:t>
            </a:r>
            <a:r>
              <a:rPr lang="ru-RU" dirty="0" smtClean="0"/>
              <a:t>одного изображения задачи семантической сегментации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8053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71" y="3443840"/>
            <a:ext cx="3551095" cy="2776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58316" y="5061373"/>
                <a:ext cx="512424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6" y="5061373"/>
                <a:ext cx="5124249" cy="749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150706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041" y="1605253"/>
            <a:ext cx="11436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Классификация</a:t>
            </a:r>
            <a:r>
              <a:rPr lang="en-US" altLang="ru-RU" dirty="0">
                <a:ea typeface="Times New Roman" panose="02020603050405020304" pitchFamily="18" charset="0"/>
              </a:rPr>
              <a:t>:</a:t>
            </a:r>
            <a:endParaRPr lang="ru-RU" altLang="ru-RU" dirty="0">
              <a:ea typeface="Times New Roman" panose="02020603050405020304" pitchFamily="18" charset="0"/>
            </a:endParaRPr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Есть выборка изображений </a:t>
            </a:r>
            <a:r>
              <a:rPr lang="ru-RU" altLang="ru-RU" dirty="0">
                <a:ea typeface="Cambria Math" panose="02040503050406030204" pitchFamily="18" charset="0"/>
              </a:rPr>
              <a:t>𝑋 </a:t>
            </a:r>
            <a:r>
              <a:rPr lang="ru-RU" altLang="ru-RU" dirty="0">
                <a:ea typeface="Times New Roman" panose="02020603050405020304" pitchFamily="18" charset="0"/>
              </a:rPr>
              <a:t>и выборка правильных ответов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Пусть </a:t>
            </a:r>
            <a:r>
              <a:rPr lang="ru-RU" altLang="ru-RU" dirty="0">
                <a:ea typeface="Cambria Math" panose="02040503050406030204" pitchFamily="18" charset="0"/>
              </a:rPr>
              <a:t>𝜉: 𝛺 → 𝑥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 случайное изображение из </a:t>
            </a:r>
            <a:r>
              <a:rPr lang="ru-RU" altLang="ru-RU" dirty="0">
                <a:ea typeface="Cambria Math" panose="02040503050406030204" pitchFamily="18" charset="0"/>
              </a:rPr>
              <a:t>𝑋</a:t>
            </a:r>
            <a:r>
              <a:rPr lang="ru-RU" altLang="ru-RU" dirty="0">
                <a:ea typeface="Times New Roman" panose="02020603050405020304" pitchFamily="18" charset="0"/>
              </a:rPr>
              <a:t>. И пусть </a:t>
            </a:r>
            <a:r>
              <a:rPr lang="ru-RU" altLang="ru-RU" dirty="0">
                <a:ea typeface="Cambria Math" panose="02040503050406030204" pitchFamily="18" charset="0"/>
              </a:rPr>
              <a:t>𝜂: 𝛺 → 𝑦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</a:t>
            </a:r>
            <a:endParaRPr lang="ru-RU" altLang="ru-RU" dirty="0"/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случайный правильный ответ из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Тогда определим случайную величину </a:t>
            </a:r>
            <a:r>
              <a:rPr lang="ru-RU" altLang="ru-RU" dirty="0">
                <a:ea typeface="Cambria Math" panose="02040503050406030204" pitchFamily="18" charset="0"/>
              </a:rPr>
              <a:t>(𝜉, 𝜂) ∶ 𝛺 → (𝑋, 𝑌) </a:t>
            </a:r>
            <a:r>
              <a:rPr lang="ru-RU" altLang="ru-RU" dirty="0">
                <a:ea typeface="Times New Roman" panose="02020603050405020304" pitchFamily="18" charset="0"/>
              </a:rPr>
              <a:t>c распределением </a:t>
            </a:r>
            <a:r>
              <a:rPr lang="ru-RU" altLang="ru-RU" dirty="0">
                <a:ea typeface="Cambria Math" panose="02040503050406030204" pitchFamily="18" charset="0"/>
              </a:rPr>
              <a:t>𝑝(𝑥|𝑦)</a:t>
            </a:r>
            <a:r>
              <a:rPr lang="ru-RU" altLang="ru-RU" dirty="0">
                <a:ea typeface="Times New Roman" panose="02020603050405020304" pitchFamily="18" charset="0"/>
              </a:rPr>
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</a:r>
            <a:r>
              <a:rPr lang="ru-RU" altLang="ru-RU" dirty="0">
                <a:ea typeface="Cambria Math" panose="02040503050406030204" pitchFamily="18" charset="0"/>
              </a:rPr>
              <a:t>(𝑥𝑖, 𝑦𝑖) ~ 𝑝(𝑥|𝑦)</a:t>
            </a:r>
            <a:r>
              <a:rPr lang="ru-RU" altLang="ru-RU" dirty="0">
                <a:ea typeface="Times New Roman" panose="02020603050405020304" pitchFamily="18" charset="0"/>
              </a:rPr>
              <a:t>. Все элементы независимо и одинаково распределены. Тогда задачей классификации будет являться нахождение </a:t>
            </a:r>
            <a:r>
              <a:rPr lang="ru-RU" altLang="ru-RU" dirty="0">
                <a:ea typeface="Cambria Math" panose="02040503050406030204" pitchFamily="18" charset="0"/>
              </a:rPr>
              <a:t>𝑝(𝑥|𝑦) </a:t>
            </a:r>
            <a:r>
              <a:rPr lang="ru-RU" altLang="ru-RU" dirty="0">
                <a:ea typeface="Times New Roman" panose="02020603050405020304" pitchFamily="18" charset="0"/>
              </a:rPr>
              <a:t>и заданном наборе элементов </a:t>
            </a:r>
            <a:r>
              <a:rPr lang="ru-RU" altLang="ru-RU" dirty="0">
                <a:ea typeface="Cambria Math" panose="02040503050406030204" pitchFamily="18" charset="0"/>
              </a:rPr>
              <a:t>𝐷 =</a:t>
            </a:r>
            <a:r>
              <a:rPr lang="ru-RU" altLang="ru-RU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ea typeface="Cambria Math" panose="02040503050406030204" pitchFamily="18" charset="0"/>
              </a:rPr>
              <a:t>{(𝑥𝑖 , 𝑦𝑖) ~ 𝑝(𝑥|𝑦), 𝑖 = </a:t>
            </a:r>
            <a:r>
              <a:rPr lang="ru-RU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1, </a:t>
            </a:r>
            <a:r>
              <a:rPr lang="en-US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N</a:t>
            </a:r>
            <a:r>
              <a:rPr lang="en-US" altLang="ru-RU" dirty="0" smtClean="0">
                <a:ea typeface="Times New Roman" panose="02020603050405020304" pitchFamily="18" charset="0"/>
              </a:rPr>
              <a:t>.</a:t>
            </a:r>
            <a:endParaRPr lang="en-US" altLang="ru-RU" dirty="0">
              <a:ea typeface="Times New Roman" panose="02020603050405020304" pitchFamily="18" charset="0"/>
            </a:endParaRPr>
          </a:p>
          <a:p>
            <a:pPr lvl="1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endParaRPr lang="en-US" alt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501040" y="4744574"/>
            <a:ext cx="11523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Сегментация</a:t>
            </a:r>
            <a:r>
              <a:rPr lang="en-US" altLang="ru-RU" dirty="0" smtClean="0">
                <a:ea typeface="Times New Roman" panose="02020603050405020304" pitchFamily="18" charset="0"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Постановка задачи классификации, где</a:t>
            </a:r>
            <a:r>
              <a:rPr lang="en-US" altLang="ru-RU" dirty="0" smtClean="0"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ea typeface="Cambria Math" panose="02040503050406030204" pitchFamily="18" charset="0"/>
              </a:rPr>
              <a:t>𝑦</a:t>
            </a:r>
            <a:r>
              <a:rPr lang="en-US" altLang="ru-RU" dirty="0" smtClean="0">
                <a:ea typeface="Cambria Math" panose="02040503050406030204" pitchFamily="18" charset="0"/>
              </a:rPr>
              <a:t> – </a:t>
            </a:r>
            <a:r>
              <a:rPr lang="ru-RU" altLang="ru-RU" dirty="0" smtClean="0">
                <a:ea typeface="Cambria Math" panose="02040503050406030204" pitchFamily="18" charset="0"/>
              </a:rPr>
              <a:t>матрица правильных ответов для одного изображения.</a:t>
            </a:r>
            <a:r>
              <a:rPr lang="en-US" altLang="ru-RU" dirty="0" smtClean="0">
                <a:ea typeface="Cambria Math" panose="02040503050406030204" pitchFamily="18" charset="0"/>
              </a:rPr>
              <a:t> </a:t>
            </a:r>
            <a:r>
              <a:rPr lang="ru-RU" altLang="ru-RU" dirty="0" smtClean="0">
                <a:ea typeface="Times New Roman" panose="02020603050405020304" pitchFamily="18" charset="0"/>
              </a:rPr>
              <a:t> </a:t>
            </a:r>
            <a:endParaRPr lang="ru-RU" alt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465725" y="1125115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классификации, результат исследования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512" y="3500396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с помощью подбрасывания монеты</a:t>
            </a:r>
            <a:endParaRPr lang="ru-RU" dirty="0"/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125115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7" y="3370211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 с использованием человеческих ресурсов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9703" y="4473050"/>
            <a:ext cx="97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 время исследования сети </a:t>
            </a:r>
            <a:r>
              <a:rPr lang="en-US" dirty="0" smtClean="0"/>
              <a:t>VGG16 </a:t>
            </a:r>
            <a:r>
              <a:rPr lang="ru-RU" dirty="0" smtClean="0"/>
              <a:t>удалось достичь значений метрики </a:t>
            </a:r>
            <a:r>
              <a:rPr lang="en-US" dirty="0" smtClean="0"/>
              <a:t>accuracy </a:t>
            </a:r>
            <a:r>
              <a:rPr lang="ru-RU" dirty="0" smtClean="0"/>
              <a:t>равное </a:t>
            </a:r>
            <a:r>
              <a:rPr lang="ru-RU" i="1" dirty="0" smtClean="0"/>
              <a:t>0.927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200416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 метрик сетей сегментации изображений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- Net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3" y="799273"/>
            <a:ext cx="2608690" cy="4785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4537" y="5578475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FCN VGG16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8178</TotalTime>
  <Words>562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Результат улучшения u – Net и обучения на большей выборке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133</cp:revision>
  <dcterms:created xsi:type="dcterms:W3CDTF">2020-05-13T15:59:47Z</dcterms:created>
  <dcterms:modified xsi:type="dcterms:W3CDTF">2021-06-14T15:34:37Z</dcterms:modified>
</cp:coreProperties>
</file>