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317" r:id="rId3"/>
    <p:sldId id="319" r:id="rId4"/>
    <p:sldId id="320" r:id="rId5"/>
    <p:sldId id="321" r:id="rId6"/>
    <p:sldId id="322" r:id="rId7"/>
    <p:sldId id="326" r:id="rId8"/>
    <p:sldId id="327" r:id="rId9"/>
    <p:sldId id="342" r:id="rId10"/>
    <p:sldId id="343" r:id="rId11"/>
    <p:sldId id="344" r:id="rId12"/>
    <p:sldId id="341" r:id="rId13"/>
    <p:sldId id="28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C23C3AA-8028-42EA-8DC6-DECC6BD90F8C}">
          <p14:sldIdLst>
            <p14:sldId id="256"/>
            <p14:sldId id="317"/>
            <p14:sldId id="319"/>
            <p14:sldId id="320"/>
            <p14:sldId id="321"/>
            <p14:sldId id="322"/>
            <p14:sldId id="326"/>
            <p14:sldId id="327"/>
            <p14:sldId id="342"/>
            <p14:sldId id="343"/>
            <p14:sldId id="344"/>
            <p14:sldId id="341"/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DE7"/>
    <a:srgbClr val="FCF5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7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30053-4594-4EF0-A624-A7743D5CE3F2}" type="datetimeFigureOut">
              <a:rPr lang="ru-RU" smtClean="0"/>
              <a:t>14.06.2021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94FEC4-AC53-4D4B-B044-E208793846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355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58AA-AB18-43F0-9D13-6890393342C7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3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93196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21383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920616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29232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633938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271005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BEDB4-4E46-4D7F-AB67-CFE556E60C5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759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41E52-93B4-4DBE-8FA9-3FE7D7ACA5AE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680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308FD-C0D5-4D99-8CF9-584A53B93F4C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817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72BB-91C1-484A-8EA2-89DA24B6DDEB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661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C9375-F314-4DA4-8571-4F359A6F3935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342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1BDA7-ED74-4141-9BF8-C6132750F56B}" type="datetime1">
              <a:rPr lang="ru-RU" smtClean="0"/>
              <a:t>14.06.2021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784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7187-31C8-4DBA-8617-408CF0A7CD49}" type="datetime1">
              <a:rPr lang="ru-RU" smtClean="0"/>
              <a:t>14.06.2021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519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74F57-7475-4E03-BCC4-0C12527C8437}" type="datetime1">
              <a:rPr lang="ru-RU" smtClean="0"/>
              <a:t>14.06.2021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76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043A-02FF-4B0D-9AF7-CD3D6817282F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002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ECC8-1CF5-450E-8954-4667E039F486}" type="datetime1">
              <a:rPr lang="ru-RU" smtClean="0"/>
              <a:t>14.06.2021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65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81BD1FD-DA80-4FA8-97C3-1C1FE38AC961}" type="datetime1">
              <a:rPr lang="ru-RU" smtClean="0"/>
              <a:t>14.06.2021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15F4EE3-9A7A-4F14-9A4C-17DDDD4070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57961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83B10A-D0AC-4CB6-B86F-C31B9B922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05" y="2911581"/>
            <a:ext cx="10176769" cy="1463040"/>
          </a:xfrm>
        </p:spPr>
        <p:txBody>
          <a:bodyPr>
            <a:noAutofit/>
          </a:bodyPr>
          <a:lstStyle/>
          <a:p>
            <a:pPr algn="ctr"/>
            <a:r>
              <a:rPr lang="ru-RU" sz="3200" dirty="0" smtClean="0"/>
              <a:t>Распознавание морских судов на аэрофотоснимках методами компьютерного зрения</a:t>
            </a:r>
            <a:endParaRPr lang="ru-RU" sz="32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8E928E-91F7-484D-B02E-7D3B2AA513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52" y="230896"/>
            <a:ext cx="1380106" cy="1959876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21DAB11-0B49-45ED-8C73-643DE5B576DB}"/>
              </a:ext>
            </a:extLst>
          </p:cNvPr>
          <p:cNvSpPr/>
          <p:nvPr/>
        </p:nvSpPr>
        <p:spPr>
          <a:xfrm>
            <a:off x="3646938" y="4424735"/>
            <a:ext cx="8327255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b="1" dirty="0" smtClean="0">
                <a:cs typeface="Times New Roman" panose="02020603050405020304" pitchFamily="18" charset="0"/>
              </a:rPr>
              <a:t>Выполнил: </a:t>
            </a:r>
            <a:endParaRPr lang="ru-RU" b="1" dirty="0">
              <a:cs typeface="Times New Roman" panose="02020603050405020304" pitchFamily="18" charset="0"/>
            </a:endParaRP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студент </a:t>
            </a:r>
            <a:r>
              <a:rPr lang="ru-RU" dirty="0">
                <a:cs typeface="Times New Roman" panose="02020603050405020304" pitchFamily="18" charset="0"/>
              </a:rPr>
              <a:t>группы </a:t>
            </a:r>
            <a:r>
              <a:rPr lang="ru-RU" dirty="0" err="1">
                <a:cs typeface="Times New Roman" panose="02020603050405020304" pitchFamily="18" charset="0"/>
              </a:rPr>
              <a:t>ПМб</a:t>
            </a:r>
            <a:r>
              <a:rPr lang="ru-RU" dirty="0">
                <a:cs typeface="Times New Roman" panose="02020603050405020304" pitchFamily="18" charset="0"/>
              </a:rPr>
              <a:t> 4-1 </a:t>
            </a:r>
          </a:p>
          <a:p>
            <a:pPr algn="r"/>
            <a:r>
              <a:rPr lang="ru-RU" dirty="0" smtClean="0">
                <a:cs typeface="Times New Roman" panose="02020603050405020304" pitchFamily="18" charset="0"/>
              </a:rPr>
              <a:t>Фейзуллин К.М.</a:t>
            </a:r>
            <a:endParaRPr lang="ru-RU" dirty="0">
              <a:cs typeface="Times New Roman" panose="02020603050405020304" pitchFamily="18" charset="0"/>
            </a:endParaRPr>
          </a:p>
          <a:p>
            <a:pPr algn="r">
              <a:spcBef>
                <a:spcPts val="600"/>
              </a:spcBef>
            </a:pPr>
            <a:r>
              <a:rPr lang="ru-RU" b="1" dirty="0">
                <a:cs typeface="Times New Roman" panose="02020603050405020304" pitchFamily="18" charset="0"/>
              </a:rPr>
              <a:t>Научный руководитель: 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к.ф.-м.н., доцент</a:t>
            </a:r>
          </a:p>
          <a:p>
            <a:pPr algn="r"/>
            <a:r>
              <a:rPr lang="ru-RU" dirty="0">
                <a:cs typeface="Times New Roman" panose="02020603050405020304" pitchFamily="18" charset="0"/>
              </a:rPr>
              <a:t>Филонов П. В.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94AA27E-B493-42BE-8DB5-1A46027CA1A0}"/>
              </a:ext>
            </a:extLst>
          </p:cNvPr>
          <p:cNvSpPr/>
          <p:nvPr/>
        </p:nvSpPr>
        <p:spPr>
          <a:xfrm>
            <a:off x="5263079" y="6488668"/>
            <a:ext cx="1665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/>
              <a:t>Москва,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91983B-2E57-4B54-8537-E544E9386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ED73A37-3892-4A46-B072-5E2089D35B1D}"/>
              </a:ext>
            </a:extLst>
          </p:cNvPr>
          <p:cNvSpPr/>
          <p:nvPr/>
        </p:nvSpPr>
        <p:spPr>
          <a:xfrm>
            <a:off x="2066795" y="377790"/>
            <a:ext cx="950183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2000" b="1" dirty="0">
                <a:ea typeface="Times New Roman" panose="02020603050405020304" pitchFamily="18" charset="0"/>
              </a:rPr>
              <a:t>ФЕДЕРАЛЬНОЕ АГЕНТСТВО ВОЗДУШНОГО ТРАНСПОРТА</a:t>
            </a:r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«МОСКОВСКИЙ ГОСУДАРСТВЕННЫЙ ТЕХНИЧЕСКИЙ УНИВЕРСИТЕТ</a:t>
            </a:r>
            <a:endParaRPr lang="ru-RU" altLang="ru-RU" sz="1200" dirty="0"/>
          </a:p>
          <a:p>
            <a:pPr lvl="0" indent="450850" algn="ctr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630238" algn="l"/>
              </a:tabLst>
            </a:pPr>
            <a:r>
              <a:rPr lang="ru-RU" altLang="ru-RU" sz="1600" b="1" dirty="0">
                <a:ea typeface="Times New Roman" panose="02020603050405020304" pitchFamily="18" charset="0"/>
              </a:rPr>
              <a:t>ГРАЖДАНСКОЙ АВИАЦИИ» (МГТУ ГА)</a:t>
            </a:r>
            <a:endParaRPr lang="ru-RU" altLang="ru-RU" sz="3600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33C53CB-0E1B-46C9-A099-DA137A6F3BC4}"/>
              </a:ext>
            </a:extLst>
          </p:cNvPr>
          <p:cNvSpPr/>
          <p:nvPr/>
        </p:nvSpPr>
        <p:spPr>
          <a:xfrm>
            <a:off x="1492106" y="2156887"/>
            <a:ext cx="9207787" cy="754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3200" b="1" dirty="0">
                <a:latin typeface="+mj-lt"/>
                <a:cs typeface="Times New Roman" panose="02020603050405020304" pitchFamily="18" charset="0"/>
              </a:rPr>
              <a:t>Выпускная квалификационная работа</a:t>
            </a:r>
          </a:p>
        </p:txBody>
      </p:sp>
    </p:spTree>
    <p:extLst>
      <p:ext uri="{BB962C8B-B14F-4D97-AF65-F5344CB8AC3E}">
        <p14:creationId xmlns:p14="http://schemas.microsoft.com/office/powerpoint/2010/main" val="331131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10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83570" y="586776"/>
            <a:ext cx="12100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</a:t>
            </a:r>
            <a:r>
              <a:rPr lang="en-US" sz="2400" dirty="0" smtClean="0"/>
              <a:t> </a:t>
            </a:r>
            <a:r>
              <a:rPr lang="ru-RU" sz="2400" dirty="0" smtClean="0"/>
              <a:t>обработки сетей сегментации изображений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656736" y="484445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- Net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497249" y="4834451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SegNet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9342630" y="483493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FCN VGG16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12" y="1292944"/>
            <a:ext cx="3547414" cy="3551511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4704" y="1292944"/>
            <a:ext cx="3457486" cy="35319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1881" y="1292944"/>
            <a:ext cx="3529505" cy="351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144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7958" y="73275"/>
            <a:ext cx="11674042" cy="52524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Результат улучшения </a:t>
            </a:r>
            <a:r>
              <a:rPr lang="en-US" sz="2000" dirty="0" smtClean="0"/>
              <a:t>u – Net </a:t>
            </a:r>
            <a:r>
              <a:rPr lang="ru-RU" sz="2000" dirty="0" smtClean="0"/>
              <a:t>и обучения на большей выборке</a:t>
            </a:r>
            <a:endParaRPr lang="ru-RU" sz="20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mtClean="0"/>
              <a:t>11</a:t>
            </a:fld>
            <a:endParaRPr lang="ru-RU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3" y="820532"/>
            <a:ext cx="1829520" cy="378000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5192" y="820532"/>
            <a:ext cx="3795960" cy="37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72462" y="4600532"/>
            <a:ext cx="5723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инициализации весов методом </a:t>
            </a:r>
            <a:r>
              <a:rPr lang="ru-RU" dirty="0" err="1" smtClean="0"/>
              <a:t>Ксавье</a:t>
            </a:r>
            <a:endParaRPr lang="ru-RU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4"/>
          <a:srcRect b="2654"/>
          <a:stretch/>
        </p:blipFill>
        <p:spPr bwMode="auto">
          <a:xfrm>
            <a:off x="6259859" y="820532"/>
            <a:ext cx="2068008" cy="37800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t="19758"/>
          <a:stretch/>
        </p:blipFill>
        <p:spPr>
          <a:xfrm>
            <a:off x="8327867" y="820532"/>
            <a:ext cx="3678298" cy="37800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501841" y="4600532"/>
            <a:ext cx="3368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После увеличения выборки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107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62469-E1D0-499B-8036-5C2BC5365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21" y="637098"/>
            <a:ext cx="8534400" cy="1111803"/>
          </a:xfrm>
        </p:spPr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D8D553-0ACA-4B5F-A972-4822CA8AA5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721" y="1748901"/>
            <a:ext cx="11152884" cy="2956263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ru-RU" sz="2400" dirty="0">
                <a:ea typeface="Times New Roman" panose="02020603050405020304" pitchFamily="18" charset="0"/>
              </a:rPr>
              <a:t>В данной работе была решена </a:t>
            </a:r>
            <a:r>
              <a:rPr lang="ru-RU" sz="2400" dirty="0" smtClean="0">
                <a:ea typeface="Times New Roman" panose="02020603050405020304" pitchFamily="18" charset="0"/>
              </a:rPr>
              <a:t>задача распознавания морских судов методами компьютерного зрения. Были приведены результаты работы метода бинарной классификации и метода семантической сегментации изображения. Для метода бинарной классификации были подобраны оптимальные </a:t>
            </a:r>
            <a:r>
              <a:rPr lang="ru-RU" sz="2400" dirty="0" err="1" smtClean="0">
                <a:ea typeface="Times New Roman" panose="02020603050405020304" pitchFamily="18" charset="0"/>
              </a:rPr>
              <a:t>гиперпараметры</a:t>
            </a:r>
            <a:r>
              <a:rPr lang="ru-RU" sz="2400" dirty="0" smtClean="0">
                <a:ea typeface="Times New Roman" panose="02020603050405020304" pitchFamily="18" charset="0"/>
              </a:rPr>
              <a:t> для </a:t>
            </a:r>
            <a:r>
              <a:rPr lang="ru-RU" sz="2400" smtClean="0">
                <a:ea typeface="Times New Roman" panose="02020603050405020304" pitchFamily="18" charset="0"/>
              </a:rPr>
              <a:t>данной задачи </a:t>
            </a:r>
            <a:r>
              <a:rPr lang="ru-RU" sz="2400" dirty="0" smtClean="0">
                <a:ea typeface="Times New Roman" panose="02020603050405020304" pitchFamily="18" charset="0"/>
              </a:rPr>
              <a:t>модели </a:t>
            </a:r>
            <a:r>
              <a:rPr lang="en-US" sz="2400" dirty="0" smtClean="0">
                <a:ea typeface="Times New Roman" panose="02020603050405020304" pitchFamily="18" charset="0"/>
              </a:rPr>
              <a:t>VGG16</a:t>
            </a:r>
            <a:r>
              <a:rPr lang="ru-RU" sz="2400" dirty="0" smtClean="0">
                <a:ea typeface="Times New Roman" panose="02020603050405020304" pitchFamily="18" charset="0"/>
              </a:rPr>
              <a:t>. Для метода семантической сегментации была определена лучшая модель – это </a:t>
            </a:r>
            <a:r>
              <a:rPr lang="en-US" sz="2400" dirty="0" smtClean="0">
                <a:ea typeface="Times New Roman" panose="02020603050405020304" pitchFamily="18" charset="0"/>
              </a:rPr>
              <a:t>U – Net</a:t>
            </a:r>
            <a:r>
              <a:rPr lang="ru-RU" sz="2400" dirty="0" smtClean="0">
                <a:ea typeface="Times New Roman" panose="02020603050405020304" pitchFamily="18" charset="0"/>
              </a:rPr>
              <a:t> и ее работа была улучшена путем использования метода инициализации весов </a:t>
            </a:r>
            <a:r>
              <a:rPr lang="ru-RU" sz="2400" dirty="0" err="1" smtClean="0">
                <a:ea typeface="Times New Roman" panose="02020603050405020304" pitchFamily="18" charset="0"/>
              </a:rPr>
              <a:t>Ксавье</a:t>
            </a:r>
            <a:r>
              <a:rPr lang="ru-RU" sz="2400" dirty="0" smtClean="0">
                <a:ea typeface="Times New Roman" panose="02020603050405020304" pitchFamily="18" charset="0"/>
              </a:rPr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51FB5-B8CF-4E87-BEBB-445A307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12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73475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AA637-3F6B-4E0B-8FCE-8352F3D5A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4739" y="2248270"/>
            <a:ext cx="6434572" cy="1752599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1D9478-5EF5-4270-8271-04DE65F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13</a:t>
            </a:fld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32815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5EB3-0A8D-44E0-A3CE-9471756B4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114" y="291114"/>
            <a:ext cx="3937891" cy="808554"/>
          </a:xfrm>
        </p:spPr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964656E-1873-409E-87BE-ED317C9FF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1923" y="6041938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2</a:t>
            </a:fld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33900" y="109966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Площадь поверхности Мирового океана, в состав которого входят океаны и моря, составляет около 71 % поверхности Земли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889" y="1099667"/>
            <a:ext cx="4237429" cy="4178575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33900" y="2312133"/>
            <a:ext cx="609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На 1 </a:t>
            </a:r>
            <a:r>
              <a:rPr lang="ru-RU" dirty="0"/>
              <a:t>апреля 2015 года насчитывалось </a:t>
            </a:r>
            <a:r>
              <a:rPr lang="ru-RU" dirty="0" smtClean="0"/>
              <a:t> </a:t>
            </a:r>
            <a:r>
              <a:rPr lang="ru-RU" dirty="0"/>
              <a:t>87 тыс. </a:t>
            </a:r>
            <a:r>
              <a:rPr lang="ru-RU" dirty="0" smtClean="0"/>
              <a:t>только торговых судов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983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54D10-8732-4478-9290-D4DCB73EB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790" y="266649"/>
            <a:ext cx="3887788" cy="936438"/>
          </a:xfrm>
        </p:spPr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76C28A-3237-42EF-A6AA-0DC40DB10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790" y="1315234"/>
            <a:ext cx="8534400" cy="1340284"/>
          </a:xfrm>
        </p:spPr>
        <p:txBody>
          <a:bodyPr/>
          <a:lstStyle/>
          <a:p>
            <a:pPr marL="0" indent="450000" algn="just"/>
            <a:r>
              <a:rPr lang="ru-RU" dirty="0"/>
              <a:t>П</a:t>
            </a:r>
            <a:r>
              <a:rPr lang="ru-RU" dirty="0" smtClean="0"/>
              <a:t>остроение </a:t>
            </a:r>
            <a:r>
              <a:rPr lang="ru-RU" dirty="0"/>
              <a:t>алгоритма, позволяющий зафиксировать морское судно на изображении, а также определить его точное местоположение на фотографии.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37E0CFE-8EEC-47EB-9269-8BC44CCA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055" y="6029412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3</a:t>
            </a:fld>
            <a:endParaRPr lang="ru-RU" sz="16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2E35EEF9-780C-4471-BC54-9C8095903C4E}"/>
              </a:ext>
            </a:extLst>
          </p:cNvPr>
          <p:cNvSpPr/>
          <p:nvPr/>
        </p:nvSpPr>
        <p:spPr>
          <a:xfrm>
            <a:off x="721790" y="3476613"/>
            <a:ext cx="1021726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Задачи: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писание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набора данных;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ыбор метрик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качества;</a:t>
            </a: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ыбор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используемых моделей и 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исследование их обучения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ru-RU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803275" indent="-268288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</a:t>
            </a:r>
            <a:r>
              <a:rPr lang="ru-RU" sz="2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равнение </a:t>
            </a:r>
            <a:r>
              <a:rPr lang="ru-RU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полученных результатов.</a:t>
            </a:r>
          </a:p>
        </p:txBody>
      </p:sp>
    </p:spTree>
    <p:extLst>
      <p:ext uri="{BB962C8B-B14F-4D97-AF65-F5344CB8AC3E}">
        <p14:creationId xmlns:p14="http://schemas.microsoft.com/office/powerpoint/2010/main" val="368818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54E992-7788-4807-B214-E83A592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66" y="0"/>
            <a:ext cx="8534400" cy="1507067"/>
          </a:xfrm>
        </p:spPr>
        <p:txBody>
          <a:bodyPr>
            <a:normAutofit/>
          </a:bodyPr>
          <a:lstStyle/>
          <a:p>
            <a:r>
              <a:rPr lang="ru-RU" sz="4400" dirty="0"/>
              <a:t>Описание </a:t>
            </a:r>
            <a:r>
              <a:rPr lang="ru-RU" sz="4400" dirty="0" smtClean="0"/>
              <a:t>данных</a:t>
            </a:r>
            <a:endParaRPr lang="ru-RU" sz="4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E4A91D-59A5-4A51-A04C-9C25146A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8242" y="6018904"/>
            <a:ext cx="1142245" cy="669925"/>
          </a:xfrm>
        </p:spPr>
        <p:txBody>
          <a:bodyPr/>
          <a:lstStyle/>
          <a:p>
            <a:fld id="{215F4EE3-9A7A-4F14-9A4C-17DDDD407085}" type="slidenum">
              <a:rPr lang="ru-RU" sz="1600" smtClean="0"/>
              <a:t>4</a:t>
            </a:fld>
            <a:endParaRPr lang="ru-RU" sz="1600" dirty="0"/>
          </a:p>
        </p:txBody>
      </p:sp>
      <p:pic>
        <p:nvPicPr>
          <p:cNvPr id="8" name="image3.png"/>
          <p:cNvPicPr/>
          <p:nvPr/>
        </p:nvPicPr>
        <p:blipFill rotWithShape="1">
          <a:blip r:embed="rId2" cstate="print"/>
          <a:srcRect b="42301"/>
          <a:stretch/>
        </p:blipFill>
        <p:spPr>
          <a:xfrm>
            <a:off x="773907" y="1507067"/>
            <a:ext cx="2437392" cy="3865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31257" y="5372573"/>
            <a:ext cx="3522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Образец табличных данных</a:t>
            </a:r>
            <a:endParaRPr lang="ru-RU" dirty="0"/>
          </a:p>
        </p:txBody>
      </p:sp>
      <p:pic>
        <p:nvPicPr>
          <p:cNvPr id="10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" r="77607"/>
          <a:stretch/>
        </p:blipFill>
        <p:spPr>
          <a:xfrm>
            <a:off x="4731593" y="1507067"/>
            <a:ext cx="1716609" cy="386550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72932" y="5393809"/>
            <a:ext cx="30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Образец изображений</a:t>
            </a:r>
            <a:endParaRPr lang="ru-RU" dirty="0"/>
          </a:p>
        </p:txBody>
      </p:sp>
      <p:pic>
        <p:nvPicPr>
          <p:cNvPr id="12" name="image32.jpe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093"/>
          <a:stretch/>
        </p:blipFill>
        <p:spPr>
          <a:xfrm>
            <a:off x="8659661" y="1507067"/>
            <a:ext cx="1703539" cy="386550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227518" y="5372573"/>
            <a:ext cx="4722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Образец с помеченными пикселями истинных ответов из табличных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7773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0E112-79F3-401E-A0C2-50D6F216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482" y="291113"/>
            <a:ext cx="11440983" cy="1507067"/>
          </a:xfrm>
        </p:spPr>
        <p:txBody>
          <a:bodyPr/>
          <a:lstStyle/>
          <a:p>
            <a:r>
              <a:rPr lang="ru-RU" dirty="0"/>
              <a:t>Описание наборов данных после предобработки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55A6E5-3E76-4502-A384-ABCD07C5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5</a:t>
            </a:fld>
            <a:endParaRPr lang="ru-RU" sz="16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893" y="1932662"/>
            <a:ext cx="2975612" cy="23855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277995" y="4325945"/>
            <a:ext cx="2843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Образец после предобработки данных для задачи классификации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b="3226"/>
          <a:stretch/>
        </p:blipFill>
        <p:spPr>
          <a:xfrm>
            <a:off x="6153216" y="1932662"/>
            <a:ext cx="3592034" cy="239328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5039094" y="446042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ru-RU" dirty="0" smtClean="0"/>
              <a:t>Образец истинных ответов </a:t>
            </a:r>
            <a:r>
              <a:rPr lang="ru-RU" dirty="0"/>
              <a:t>после предобработки данных для </a:t>
            </a:r>
            <a:r>
              <a:rPr lang="ru-RU" dirty="0" smtClean="0"/>
              <a:t>одного изображения задачи семантической сегментации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5055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806DA-34AF-43F6-8302-FAA749573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03262"/>
            <a:ext cx="8534400" cy="990198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Выбор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метрик 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качества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ED49AC-2858-4369-AC42-999BBB11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6</a:t>
            </a:fld>
            <a:endParaRPr lang="ru-RU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/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1200"/>
                  </a:spcAft>
                </a:pPr>
                <a:r>
                  <a:rPr lang="ru-RU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Точность </a:t>
                </a: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(accuracy)</a:t>
                </a:r>
                <a:endParaRPr lang="en-US" b="0" i="1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  <a:p>
                <a:pPr algn="just">
                  <a:spcBef>
                    <a:spcPts val="600"/>
                  </a:spcBef>
                </a:pPr>
                <a:r>
                  <a:rPr lang="en-US" dirty="0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Accuracy </a:t>
                </a:r>
                <a14:m>
                  <m:oMath xmlns:m="http://schemas.openxmlformats.org/officeDocument/2006/math">
                    <m:r>
                      <a:rPr lang="ru-RU" i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𝑇𝑁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ru-RU" sz="2000" dirty="0">
                  <a:solidFill>
                    <a:schemeClr val="tx1">
                      <a:lumMod val="85000"/>
                      <a:lumOff val="1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15571279-F447-498A-969B-62981D0334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03" y="3838803"/>
                <a:ext cx="4488077" cy="993413"/>
              </a:xfrm>
              <a:prstGeom prst="rect">
                <a:avLst/>
              </a:prstGeom>
              <a:blipFill>
                <a:blip r:embed="rId2"/>
                <a:stretch>
                  <a:fillRect l="-1223" t="-3681" b="-18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F155484-7A70-4BD3-AC53-FF924440A8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98053"/>
              </p:ext>
            </p:extLst>
          </p:nvPr>
        </p:nvGraphicFramePr>
        <p:xfrm>
          <a:off x="934442" y="1694760"/>
          <a:ext cx="4565588" cy="1914886"/>
        </p:xfrm>
        <a:graphic>
          <a:graphicData uri="http://schemas.openxmlformats.org/drawingml/2006/table">
            <a:tbl>
              <a:tblPr firstRow="1" firstCol="1" bandRow="1"/>
              <a:tblGrid>
                <a:gridCol w="1654947">
                  <a:extLst>
                    <a:ext uri="{9D8B030D-6E8A-4147-A177-3AD203B41FA5}">
                      <a16:colId xmlns:a16="http://schemas.microsoft.com/office/drawing/2014/main" val="3357208245"/>
                    </a:ext>
                  </a:extLst>
                </a:gridCol>
                <a:gridCol w="1481169">
                  <a:extLst>
                    <a:ext uri="{9D8B030D-6E8A-4147-A177-3AD203B41FA5}">
                      <a16:colId xmlns:a16="http://schemas.microsoft.com/office/drawing/2014/main" val="2365573570"/>
                    </a:ext>
                  </a:extLst>
                </a:gridCol>
                <a:gridCol w="1429472">
                  <a:extLst>
                    <a:ext uri="{9D8B030D-6E8A-4147-A177-3AD203B41FA5}">
                      <a16:colId xmlns:a16="http://schemas.microsoft.com/office/drawing/2014/main" val="144057678"/>
                    </a:ext>
                  </a:extLst>
                </a:gridCol>
              </a:tblGrid>
              <a:tr h="666361"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 классификации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Фактический класс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4585932"/>
                  </a:ext>
                </a:extLst>
              </a:tr>
              <a:tr h="416175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3332778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Положительный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rue Positive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Positive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8838662"/>
                  </a:ext>
                </a:extLst>
              </a:tr>
              <a:tr h="4161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Отрицательный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False </a:t>
                      </a:r>
                      <a:r>
                        <a:rPr lang="en-US" sz="1400" dirty="0" smtClean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Negative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True Negative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187560"/>
                  </a:ext>
                </a:extLst>
              </a:tr>
            </a:tbl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F824576-379D-4241-8254-03C44E7AA896}"/>
              </a:ext>
            </a:extLst>
          </p:cNvPr>
          <p:cNvSpPr/>
          <p:nvPr/>
        </p:nvSpPr>
        <p:spPr>
          <a:xfrm>
            <a:off x="2448757" y="1282437"/>
            <a:ext cx="15369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Матрица ошибок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угольник 13"/>
              <p:cNvSpPr/>
              <p:nvPr/>
            </p:nvSpPr>
            <p:spPr>
              <a:xfrm>
                <a:off x="5993993" y="1296739"/>
                <a:ext cx="5511452" cy="17902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:r>
                  <a:rPr lang="ru-RU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Точность (</a:t>
                </a:r>
                <a:r>
                  <a:rPr lang="en-US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precision) </a:t>
                </a:r>
                <a:r>
                  <a:rPr lang="ru-RU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и полнота </a:t>
                </a:r>
                <a:r>
                  <a:rPr lang="en-US" i="1" dirty="0" smtClean="0">
                    <a:latin typeface="Cambria Math" panose="02040503050406030204" pitchFamily="18" charset="0"/>
                    <a:ea typeface="Times New Roman" panose="02020603050405020304" pitchFamily="18" charset="0"/>
                  </a:rPr>
                  <a:t>(recall)</a:t>
                </a: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𝑝𝑟𝑒𝑐𝑖𝑠𝑖𝑜𝑛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2435" marR="788670" indent="17780" algn="ctr">
                  <a:lnSpc>
                    <a:spcPct val="150000"/>
                  </a:lnSpc>
                  <a:spcBef>
                    <a:spcPts val="36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𝑟𝑒𝑐𝑎𝑙𝑙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i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  <a:endParaRPr lang="ru-RU" sz="1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Прямоуголь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93" y="1296739"/>
                <a:ext cx="5511452" cy="179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Рисунок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171" y="3443840"/>
            <a:ext cx="3551095" cy="27767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Прямоугольник 15"/>
              <p:cNvSpPr/>
              <p:nvPr/>
            </p:nvSpPr>
            <p:spPr>
              <a:xfrm>
                <a:off x="558316" y="5061373"/>
                <a:ext cx="5124249" cy="7497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32435" marR="788670" algn="ctr">
                  <a:lnSpc>
                    <a:spcPct val="150000"/>
                  </a:lnSpc>
                  <a:spcBef>
                    <a:spcPts val="795"/>
                  </a:spcBef>
                </a:pP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𝐷𝐼𝐶𝐸</m:t>
                    </m:r>
                    <m:r>
                      <a:rPr lang="ru-RU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</a:rPr>
                          <m:t>2|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ru-RU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𝐷𝐼𝐶𝐸</m:t>
                    </m:r>
                    <m:r>
                      <a:rPr lang="ru-RU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𝑇𝑃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𝐹𝑁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r>
                  <a:rPr lang="ru-RU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6" name="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16" y="5061373"/>
                <a:ext cx="5124249" cy="7497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243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666B2-B437-4AD0-87F9-74D0DE4AC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15" y="338666"/>
            <a:ext cx="11038546" cy="1507067"/>
          </a:xfrm>
        </p:spPr>
        <p:txBody>
          <a:bodyPr/>
          <a:lstStyle/>
          <a:p>
            <a:r>
              <a:rPr lang="ru-RU" dirty="0"/>
              <a:t>Математическая постановка </a:t>
            </a:r>
            <a:r>
              <a:rPr lang="ru-RU" dirty="0" smtClean="0"/>
              <a:t>задачи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F882B-046B-4025-8317-0A5892BF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7</a:t>
            </a:fld>
            <a:endParaRPr lang="ru-RU" sz="1600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501041" y="1605253"/>
            <a:ext cx="1143626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Классификация</a:t>
            </a:r>
            <a:r>
              <a:rPr lang="en-US" altLang="ru-RU" dirty="0">
                <a:ea typeface="Times New Roman" panose="02020603050405020304" pitchFamily="18" charset="0"/>
              </a:rPr>
              <a:t>:</a:t>
            </a:r>
            <a:endParaRPr lang="ru-RU" altLang="ru-RU" dirty="0">
              <a:ea typeface="Times New Roman" panose="02020603050405020304" pitchFamily="18" charset="0"/>
            </a:endParaRPr>
          </a:p>
          <a:p>
            <a:pPr lvl="2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Есть выборка изображений </a:t>
            </a:r>
            <a:r>
              <a:rPr lang="ru-RU" altLang="ru-RU" dirty="0">
                <a:ea typeface="Cambria Math" panose="02040503050406030204" pitchFamily="18" charset="0"/>
              </a:rPr>
              <a:t>𝑋 </a:t>
            </a:r>
            <a:r>
              <a:rPr lang="ru-RU" altLang="ru-RU" dirty="0">
                <a:ea typeface="Times New Roman" panose="02020603050405020304" pitchFamily="18" charset="0"/>
              </a:rPr>
              <a:t>и выборка правильных ответов </a:t>
            </a:r>
            <a:r>
              <a:rPr lang="ru-RU" altLang="ru-RU" dirty="0">
                <a:ea typeface="Cambria Math" panose="02040503050406030204" pitchFamily="18" charset="0"/>
              </a:rPr>
              <a:t>𝑌</a:t>
            </a:r>
            <a:r>
              <a:rPr lang="ru-RU" altLang="ru-RU" dirty="0">
                <a:ea typeface="Times New Roman" panose="02020603050405020304" pitchFamily="18" charset="0"/>
              </a:rPr>
              <a:t>. Пусть </a:t>
            </a:r>
            <a:r>
              <a:rPr lang="ru-RU" altLang="ru-RU" dirty="0">
                <a:ea typeface="Cambria Math" panose="02040503050406030204" pitchFamily="18" charset="0"/>
              </a:rPr>
              <a:t>𝜉: 𝛺 → 𝑥 </a:t>
            </a:r>
            <a:r>
              <a:rPr lang="ru-RU" altLang="ru-RU" dirty="0">
                <a:ea typeface="Times New Roman" panose="02020603050405020304" pitchFamily="18" charset="0"/>
              </a:rPr>
              <a:t>– случайная величина, представляющая собой случайное изображение из </a:t>
            </a:r>
            <a:r>
              <a:rPr lang="ru-RU" altLang="ru-RU" dirty="0">
                <a:ea typeface="Cambria Math" panose="02040503050406030204" pitchFamily="18" charset="0"/>
              </a:rPr>
              <a:t>𝑋</a:t>
            </a:r>
            <a:r>
              <a:rPr lang="ru-RU" altLang="ru-RU" dirty="0">
                <a:ea typeface="Times New Roman" panose="02020603050405020304" pitchFamily="18" charset="0"/>
              </a:rPr>
              <a:t>. И пусть </a:t>
            </a:r>
            <a:r>
              <a:rPr lang="ru-RU" altLang="ru-RU" dirty="0">
                <a:ea typeface="Cambria Math" panose="02040503050406030204" pitchFamily="18" charset="0"/>
              </a:rPr>
              <a:t>𝜂: 𝛺 → 𝑦 </a:t>
            </a:r>
            <a:r>
              <a:rPr lang="ru-RU" altLang="ru-RU" dirty="0">
                <a:ea typeface="Times New Roman" panose="02020603050405020304" pitchFamily="18" charset="0"/>
              </a:rPr>
              <a:t>– случайная величина, представляющая собой</a:t>
            </a:r>
            <a:endParaRPr lang="ru-RU" altLang="ru-RU" dirty="0"/>
          </a:p>
          <a:p>
            <a:pPr lvl="2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>
                <a:ea typeface="Times New Roman" panose="02020603050405020304" pitchFamily="18" charset="0"/>
              </a:rPr>
              <a:t>случайный правильный ответ из </a:t>
            </a:r>
            <a:r>
              <a:rPr lang="ru-RU" altLang="ru-RU" dirty="0">
                <a:ea typeface="Cambria Math" panose="02040503050406030204" pitchFamily="18" charset="0"/>
              </a:rPr>
              <a:t>𝑌</a:t>
            </a:r>
            <a:r>
              <a:rPr lang="ru-RU" altLang="ru-RU" dirty="0">
                <a:ea typeface="Times New Roman" panose="02020603050405020304" pitchFamily="18" charset="0"/>
              </a:rPr>
              <a:t>. Тогда определим случайную величину </a:t>
            </a:r>
            <a:r>
              <a:rPr lang="ru-RU" altLang="ru-RU" dirty="0">
                <a:ea typeface="Cambria Math" panose="02040503050406030204" pitchFamily="18" charset="0"/>
              </a:rPr>
              <a:t>(𝜉, 𝜂) ∶ 𝛺 → (𝑋, 𝑌) </a:t>
            </a:r>
            <a:r>
              <a:rPr lang="ru-RU" altLang="ru-RU" dirty="0">
                <a:ea typeface="Times New Roman" panose="02020603050405020304" pitchFamily="18" charset="0"/>
              </a:rPr>
              <a:t>c распределением </a:t>
            </a:r>
            <a:r>
              <a:rPr lang="ru-RU" altLang="ru-RU" dirty="0">
                <a:ea typeface="Cambria Math" panose="02040503050406030204" pitchFamily="18" charset="0"/>
              </a:rPr>
              <a:t>𝑝(𝑥|𝑦)</a:t>
            </a:r>
            <a:r>
              <a:rPr lang="ru-RU" altLang="ru-RU" dirty="0">
                <a:ea typeface="Times New Roman" panose="02020603050405020304" pitchFamily="18" charset="0"/>
              </a:rPr>
              <a:t>, которое является совместным распределением объектов и их классов. Тогда размеченная    выборка    –    это    элементы  из распределения </a:t>
            </a:r>
            <a:r>
              <a:rPr lang="ru-RU" altLang="ru-RU" dirty="0">
                <a:ea typeface="Cambria Math" panose="02040503050406030204" pitchFamily="18" charset="0"/>
              </a:rPr>
              <a:t>(𝑥𝑖, 𝑦𝑖) ~ 𝑝(𝑥|𝑦)</a:t>
            </a:r>
            <a:r>
              <a:rPr lang="ru-RU" altLang="ru-RU" dirty="0">
                <a:ea typeface="Times New Roman" panose="02020603050405020304" pitchFamily="18" charset="0"/>
              </a:rPr>
              <a:t>. Все элементы независимо и одинаково распределены. Тогда задачей классификации будет являться нахождение </a:t>
            </a:r>
            <a:r>
              <a:rPr lang="ru-RU" altLang="ru-RU" dirty="0">
                <a:ea typeface="Cambria Math" panose="02040503050406030204" pitchFamily="18" charset="0"/>
              </a:rPr>
              <a:t>𝑝(𝑥|𝑦) </a:t>
            </a:r>
            <a:r>
              <a:rPr lang="ru-RU" altLang="ru-RU" dirty="0">
                <a:ea typeface="Times New Roman" panose="02020603050405020304" pitchFamily="18" charset="0"/>
              </a:rPr>
              <a:t>и заданном наборе элементов </a:t>
            </a:r>
            <a:r>
              <a:rPr lang="ru-RU" altLang="ru-RU" dirty="0">
                <a:ea typeface="Cambria Math" panose="02040503050406030204" pitchFamily="18" charset="0"/>
              </a:rPr>
              <a:t>𝐷 =</a:t>
            </a:r>
            <a:r>
              <a:rPr lang="ru-RU" altLang="ru-RU" dirty="0"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dirty="0">
                <a:ea typeface="Cambria Math" panose="02040503050406030204" pitchFamily="18" charset="0"/>
              </a:rPr>
              <a:t>{(𝑥𝑖 , 𝑦𝑖) ~ 𝑝(𝑥|𝑦), 𝑖 = </a:t>
            </a:r>
            <a:r>
              <a:rPr lang="ru-RU" altLang="ru-RU" i="1" dirty="0">
                <a:latin typeface="Cambria Math" panose="02040503050406030204" pitchFamily="18" charset="0"/>
                <a:ea typeface="Times New Roman" panose="02020603050405020304" pitchFamily="18" charset="0"/>
              </a:rPr>
              <a:t>1, </a:t>
            </a:r>
            <a:r>
              <a:rPr lang="en-US" altLang="ru-RU" i="1" dirty="0">
                <a:latin typeface="Cambria Math" panose="02040503050406030204" pitchFamily="18" charset="0"/>
                <a:ea typeface="Times New Roman" panose="02020603050405020304" pitchFamily="18" charset="0"/>
              </a:rPr>
              <a:t>N</a:t>
            </a:r>
            <a:r>
              <a:rPr lang="en-US" altLang="ru-RU" dirty="0" smtClean="0">
                <a:ea typeface="Times New Roman" panose="02020603050405020304" pitchFamily="18" charset="0"/>
              </a:rPr>
              <a:t>.</a:t>
            </a:r>
            <a:endParaRPr lang="en-US" altLang="ru-RU" dirty="0">
              <a:ea typeface="Times New Roman" panose="02020603050405020304" pitchFamily="18" charset="0"/>
            </a:endParaRPr>
          </a:p>
          <a:p>
            <a:pPr lvl="1" indent="450850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endParaRPr lang="en-US" altLang="ru-RU" dirty="0" smtClean="0"/>
          </a:p>
        </p:txBody>
      </p:sp>
      <p:sp>
        <p:nvSpPr>
          <p:cNvPr id="18" name="Прямоугольник 17"/>
          <p:cNvSpPr/>
          <p:nvPr/>
        </p:nvSpPr>
        <p:spPr>
          <a:xfrm>
            <a:off x="501040" y="4744574"/>
            <a:ext cx="115239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  <a:tabLst>
                <a:tab pos="1222375" algn="l"/>
              </a:tabLst>
            </a:pPr>
            <a:r>
              <a:rPr lang="ru-RU" altLang="ru-RU" dirty="0" smtClean="0">
                <a:ea typeface="Times New Roman" panose="02020603050405020304" pitchFamily="18" charset="0"/>
              </a:rPr>
              <a:t>Сегментация</a:t>
            </a:r>
            <a:r>
              <a:rPr lang="en-US" altLang="ru-RU" dirty="0" smtClean="0">
                <a:ea typeface="Times New Roman" panose="02020603050405020304" pitchFamily="18" charset="0"/>
              </a:rPr>
              <a:t>:</a:t>
            </a:r>
          </a:p>
          <a:p>
            <a:pPr lvl="2" defTabSz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1222375" algn="l"/>
              </a:tabLst>
            </a:pPr>
            <a:r>
              <a:rPr lang="ru-RU" altLang="ru-RU" dirty="0" smtClean="0">
                <a:ea typeface="Times New Roman" panose="02020603050405020304" pitchFamily="18" charset="0"/>
              </a:rPr>
              <a:t>Постановка задачи классификации, где</a:t>
            </a:r>
            <a:r>
              <a:rPr lang="en-US" altLang="ru-RU" dirty="0" smtClean="0">
                <a:ea typeface="Times New Roman" panose="02020603050405020304" pitchFamily="18" charset="0"/>
              </a:rPr>
              <a:t> </a:t>
            </a:r>
            <a:r>
              <a:rPr lang="ru-RU" altLang="ru-RU" dirty="0" smtClean="0">
                <a:ea typeface="Cambria Math" panose="02040503050406030204" pitchFamily="18" charset="0"/>
              </a:rPr>
              <a:t>𝑦</a:t>
            </a:r>
            <a:r>
              <a:rPr lang="en-US" altLang="ru-RU" dirty="0" smtClean="0">
                <a:ea typeface="Cambria Math" panose="02040503050406030204" pitchFamily="18" charset="0"/>
              </a:rPr>
              <a:t> – </a:t>
            </a:r>
            <a:r>
              <a:rPr lang="ru-RU" altLang="ru-RU" dirty="0" smtClean="0">
                <a:ea typeface="Cambria Math" panose="02040503050406030204" pitchFamily="18" charset="0"/>
              </a:rPr>
              <a:t>матрица правильных ответов для одного изображения.</a:t>
            </a:r>
            <a:r>
              <a:rPr lang="en-US" altLang="ru-RU" dirty="0" smtClean="0">
                <a:ea typeface="Cambria Math" panose="02040503050406030204" pitchFamily="18" charset="0"/>
              </a:rPr>
              <a:t> </a:t>
            </a:r>
            <a:r>
              <a:rPr lang="ru-RU" altLang="ru-RU" dirty="0" smtClean="0">
                <a:ea typeface="Times New Roman" panose="02020603050405020304" pitchFamily="18" charset="0"/>
              </a:rPr>
              <a:t> </a:t>
            </a:r>
            <a:endParaRPr lang="ru-RU" altLang="ru-RU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72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8</a:t>
            </a:fld>
            <a:endParaRPr lang="ru-RU" sz="1600" dirty="0"/>
          </a:p>
        </p:txBody>
      </p:sp>
      <p:grpSp>
        <p:nvGrpSpPr>
          <p:cNvPr id="8" name="Group 437"/>
          <p:cNvGrpSpPr>
            <a:grpSpLocks/>
          </p:cNvGrpSpPr>
          <p:nvPr/>
        </p:nvGrpSpPr>
        <p:grpSpPr bwMode="auto">
          <a:xfrm>
            <a:off x="465725" y="1125115"/>
            <a:ext cx="5055362" cy="2245096"/>
            <a:chOff x="2211" y="243"/>
            <a:chExt cx="8295" cy="3794"/>
          </a:xfrm>
        </p:grpSpPr>
        <p:pic>
          <p:nvPicPr>
            <p:cNvPr id="9" name="Picture 43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1" y="243"/>
              <a:ext cx="8295" cy="37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3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3" y="463"/>
              <a:ext cx="7890" cy="3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/>
          <p:cNvSpPr txBox="1"/>
          <p:nvPr/>
        </p:nvSpPr>
        <p:spPr>
          <a:xfrm>
            <a:off x="319703" y="137786"/>
            <a:ext cx="11185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Определение необходимого и достаточного уровня метрик качества для задачи классификации, результат исследования</a:t>
            </a:r>
            <a:endParaRPr lang="ru-RU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37512" y="3500396"/>
            <a:ext cx="557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Решение с помощью подбрасывания монеты</a:t>
            </a:r>
            <a:endParaRPr lang="ru-RU" dirty="0"/>
          </a:p>
        </p:txBody>
      </p:sp>
      <p:grpSp>
        <p:nvGrpSpPr>
          <p:cNvPr id="14" name="Group 434"/>
          <p:cNvGrpSpPr>
            <a:grpSpLocks/>
          </p:cNvGrpSpPr>
          <p:nvPr/>
        </p:nvGrpSpPr>
        <p:grpSpPr bwMode="auto">
          <a:xfrm>
            <a:off x="6444861" y="1125115"/>
            <a:ext cx="5163185" cy="2277481"/>
            <a:chOff x="2285" y="2012"/>
            <a:chExt cx="8131" cy="3661"/>
          </a:xfrm>
        </p:grpSpPr>
        <p:pic>
          <p:nvPicPr>
            <p:cNvPr id="15" name="Picture 43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5" y="2012"/>
              <a:ext cx="8131" cy="3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8" y="2235"/>
              <a:ext cx="7726" cy="32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>
            <a:off x="7247757" y="3370211"/>
            <a:ext cx="355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Решение с использованием человеческих ресурсов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319703" y="4473050"/>
            <a:ext cx="9713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Во время исследования сети </a:t>
            </a:r>
            <a:r>
              <a:rPr lang="en-US" dirty="0" smtClean="0"/>
              <a:t>VGG16 </a:t>
            </a:r>
            <a:r>
              <a:rPr lang="ru-RU" dirty="0" smtClean="0"/>
              <a:t>удалось достичь значений метрики </a:t>
            </a:r>
            <a:r>
              <a:rPr lang="en-US" dirty="0" smtClean="0"/>
              <a:t>accuracy </a:t>
            </a:r>
            <a:r>
              <a:rPr lang="ru-RU" dirty="0" smtClean="0"/>
              <a:t>равное </a:t>
            </a:r>
            <a:r>
              <a:rPr lang="ru-RU" i="1" dirty="0" smtClean="0"/>
              <a:t>0.927 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289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7D80C0-1D58-4647-B7DB-742E1421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F4EE3-9A7A-4F14-9A4C-17DDDD407085}" type="slidenum">
              <a:rPr lang="ru-RU" sz="1600" smtClean="0"/>
              <a:t>9</a:t>
            </a:fld>
            <a:endParaRPr lang="ru-RU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319703" y="200416"/>
            <a:ext cx="11185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Сравнение результатов метрик сетей сегментации изображений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t="2667"/>
          <a:stretch/>
        </p:blipFill>
        <p:spPr>
          <a:xfrm>
            <a:off x="633720" y="799273"/>
            <a:ext cx="2648796" cy="477920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78073" y="5578475"/>
            <a:ext cx="1440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 - Net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143" y="799273"/>
            <a:ext cx="2608690" cy="4785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124537" y="5578475"/>
            <a:ext cx="1152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SegNet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/>
          <a:srcRect t="2858" r="-68"/>
          <a:stretch/>
        </p:blipFill>
        <p:spPr bwMode="auto">
          <a:xfrm>
            <a:off x="8286299" y="799273"/>
            <a:ext cx="2617232" cy="47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839200" y="5597507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FCN VGG16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7102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8178</TotalTime>
  <Words>562</Words>
  <Application>Microsoft Office PowerPoint</Application>
  <PresentationFormat>Широкоэкранный</PresentationFormat>
  <Paragraphs>85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 Math</vt:lpstr>
      <vt:lpstr>Century Gothic</vt:lpstr>
      <vt:lpstr>Times New Roman</vt:lpstr>
      <vt:lpstr>Wingdings 3</vt:lpstr>
      <vt:lpstr>Сектор</vt:lpstr>
      <vt:lpstr>Распознавание морских судов на аэрофотоснимках методами компьютерного зрения</vt:lpstr>
      <vt:lpstr>Актуальность</vt:lpstr>
      <vt:lpstr>Цель работы</vt:lpstr>
      <vt:lpstr>Описание данных</vt:lpstr>
      <vt:lpstr>Описание наборов данных после предобработки</vt:lpstr>
      <vt:lpstr>Выбор метрик качества </vt:lpstr>
      <vt:lpstr>Математическая постановка задачи</vt:lpstr>
      <vt:lpstr>Презентация PowerPoint</vt:lpstr>
      <vt:lpstr>Презентация PowerPoint</vt:lpstr>
      <vt:lpstr>Презентация PowerPoint</vt:lpstr>
      <vt:lpstr>Результат улучшения u – Net и обучения на большей выборке</vt:lpstr>
      <vt:lpstr>Заключение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выявления токсичных комментариев с использованием нейронных сетей</dc:title>
  <dc:creator>Вероника Руденко</dc:creator>
  <cp:lastModifiedBy>RePack by Diakov</cp:lastModifiedBy>
  <cp:revision>134</cp:revision>
  <dcterms:created xsi:type="dcterms:W3CDTF">2020-05-13T15:59:47Z</dcterms:created>
  <dcterms:modified xsi:type="dcterms:W3CDTF">2021-06-14T15:35:31Z</dcterms:modified>
</cp:coreProperties>
</file>