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1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Распознавание морских судов на аэрофотоснимках методами компьютерного зрения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ea typeface="Times New Roman" panose="02020603050405020304" pitchFamily="18" charset="0"/>
              </a:rPr>
              <a:t>В данной работе была решена задача бинарной классификации текстов, где 1 – тексты, размеченные как токсичные, а 0 – как не токсичные</a:t>
            </a:r>
            <a:r>
              <a:rPr lang="en-US" sz="2400" dirty="0"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b="1" dirty="0"/>
              <a:t>Входные данные: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Hate Speech and Offensive Language</a:t>
            </a:r>
            <a:r>
              <a:rPr lang="ru-RU" sz="2400" dirty="0"/>
              <a:t>, 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Quora Insincere Questions Classification</a:t>
            </a:r>
            <a:r>
              <a:rPr lang="ru-RU" sz="2400" dirty="0"/>
              <a:t>, 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Jigsaw Toxic Comment Classification</a:t>
            </a:r>
            <a:r>
              <a:rPr lang="ru-RU" sz="2400" dirty="0"/>
              <a:t>,</a:t>
            </a:r>
          </a:p>
          <a:p>
            <a:pPr marL="1240473" indent="-3429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Russian Language Toxic Comments</a:t>
            </a:r>
            <a:r>
              <a:rPr lang="ru-RU" sz="2400" dirty="0"/>
              <a:t>.</a:t>
            </a:r>
          </a:p>
          <a:p>
            <a:r>
              <a:rPr lang="ru-RU" dirty="0"/>
              <a:t>Для некоторых наборах данных базовые подходы ведут себя более увереннее, нежели более сложные модели. Для текстовой коллекции </a:t>
            </a:r>
            <a:r>
              <a:rPr lang="en-US" dirty="0"/>
              <a:t>Quora</a:t>
            </a:r>
            <a:r>
              <a:rPr lang="ru-RU" dirty="0"/>
              <a:t> лучшим подходом классификации текстов. Относительно базовых моделей значение меры качества возросло на </a:t>
            </a:r>
            <a:r>
              <a:rPr lang="en-US" dirty="0"/>
              <a:t>~</a:t>
            </a:r>
            <a:r>
              <a:rPr lang="ru-RU" dirty="0"/>
              <a:t>1%.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7629"/>
            <a:ext cx="10018713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4" y="291114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1 </a:t>
            </a:r>
            <a:r>
              <a:rPr lang="ru-RU" dirty="0"/>
              <a:t>апреля 2015 года насчитывалось </a:t>
            </a:r>
            <a:r>
              <a:rPr lang="ru-RU" dirty="0" smtClean="0"/>
              <a:t> </a:t>
            </a:r>
            <a:r>
              <a:rPr lang="ru-RU" dirty="0"/>
              <a:t>87 тыс. </a:t>
            </a:r>
            <a:r>
              <a:rPr lang="ru-RU" dirty="0" smtClean="0"/>
              <a:t>только торговых судов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табличных данных</a:t>
            </a:r>
            <a:endParaRPr lang="ru-RU" dirty="0"/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изображений</a:t>
            </a:r>
            <a:endParaRPr lang="ru-RU" dirty="0"/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с помеченными пикселями истинных ответов из табличных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</a:t>
            </a:r>
            <a:r>
              <a:rPr lang="ru-RU" dirty="0"/>
              <a:t>данных после предобработки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после предобработки данных для задачи классификации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Образец истинных ответов </a:t>
            </a:r>
            <a:r>
              <a:rPr lang="ru-RU" dirty="0"/>
              <a:t>после предобработки данных для </a:t>
            </a:r>
            <a:r>
              <a:rPr lang="ru-RU" dirty="0" smtClean="0"/>
              <a:t>одного изображения задачи семантической сегментации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8053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71" y="3443840"/>
            <a:ext cx="3551095" cy="27767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502501" y="5376623"/>
                <a:ext cx="523587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/>
                      <m:t>𝐷𝐼𝐶𝐸</m:t>
                    </m:r>
                    <m:r>
                      <a:rPr lang="ru-RU" i="1" smtClean="0"/>
                      <m:t>=</m:t>
                    </m:r>
                    <m:f>
                      <m:fPr>
                        <m:ctrlPr>
                          <a:rPr lang="ru-RU" i="1"/>
                        </m:ctrlPr>
                      </m:fPr>
                      <m:num>
                        <m:r>
                          <a:rPr lang="ru-RU" i="1"/>
                          <m:t>2|</m:t>
                        </m:r>
                        <m:r>
                          <a:rPr lang="ru-RU" i="1"/>
                          <m:t>𝐴</m:t>
                        </m:r>
                        <m:r>
                          <a:rPr lang="ru-RU" i="1"/>
                          <m:t>∩</m:t>
                        </m:r>
                        <m:r>
                          <a:rPr lang="ru-RU" i="1"/>
                          <m:t>𝐵</m:t>
                        </m:r>
                        <m:r>
                          <a:rPr lang="ru-RU" i="1"/>
                          <m:t>|</m:t>
                        </m:r>
                      </m:num>
                      <m:den>
                        <m:r>
                          <a:rPr lang="ru-RU" i="1"/>
                          <m:t>|</m:t>
                        </m:r>
                        <m:r>
                          <a:rPr lang="ru-RU" i="1"/>
                          <m:t>𝐴</m:t>
                        </m:r>
                        <m:r>
                          <a:rPr lang="ru-RU" i="1"/>
                          <m:t>∪</m:t>
                        </m:r>
                        <m:r>
                          <a:rPr lang="ru-RU" i="1"/>
                          <m:t>𝐵</m:t>
                        </m:r>
                        <m:r>
                          <a:rPr lang="ru-RU" i="1"/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1" y="5376623"/>
                <a:ext cx="5235879" cy="749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150706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041" y="1605253"/>
            <a:ext cx="11436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Классификация</a:t>
            </a:r>
            <a:r>
              <a:rPr lang="en-US" altLang="ru-RU" dirty="0">
                <a:ea typeface="Times New Roman" panose="02020603050405020304" pitchFamily="18" charset="0"/>
              </a:rPr>
              <a:t>:</a:t>
            </a:r>
            <a:endParaRPr lang="ru-RU" altLang="ru-RU" dirty="0">
              <a:ea typeface="Times New Roman" panose="02020603050405020304" pitchFamily="18" charset="0"/>
            </a:endParaRPr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Есть выборка изображений </a:t>
            </a:r>
            <a:r>
              <a:rPr lang="ru-RU" altLang="ru-RU" dirty="0">
                <a:ea typeface="Cambria Math" panose="02040503050406030204" pitchFamily="18" charset="0"/>
              </a:rPr>
              <a:t>𝑋 </a:t>
            </a:r>
            <a:r>
              <a:rPr lang="ru-RU" altLang="ru-RU" dirty="0">
                <a:ea typeface="Times New Roman" panose="02020603050405020304" pitchFamily="18" charset="0"/>
              </a:rPr>
              <a:t>и выборка правильных ответов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Пусть </a:t>
            </a:r>
            <a:r>
              <a:rPr lang="ru-RU" altLang="ru-RU" dirty="0">
                <a:ea typeface="Cambria Math" panose="02040503050406030204" pitchFamily="18" charset="0"/>
              </a:rPr>
              <a:t>𝜉: 𝛺 → 𝑥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 случайное изображение из </a:t>
            </a:r>
            <a:r>
              <a:rPr lang="ru-RU" altLang="ru-RU" dirty="0">
                <a:ea typeface="Cambria Math" panose="02040503050406030204" pitchFamily="18" charset="0"/>
              </a:rPr>
              <a:t>𝑋</a:t>
            </a:r>
            <a:r>
              <a:rPr lang="ru-RU" altLang="ru-RU" dirty="0">
                <a:ea typeface="Times New Roman" panose="02020603050405020304" pitchFamily="18" charset="0"/>
              </a:rPr>
              <a:t>. И пусть </a:t>
            </a:r>
            <a:r>
              <a:rPr lang="ru-RU" altLang="ru-RU" dirty="0">
                <a:ea typeface="Cambria Math" panose="02040503050406030204" pitchFamily="18" charset="0"/>
              </a:rPr>
              <a:t>𝜂: 𝛺 → 𝑦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</a:t>
            </a:r>
            <a:endParaRPr lang="ru-RU" altLang="ru-RU" dirty="0"/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случайный правильный ответ из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Тогда определим случайную величину </a:t>
            </a:r>
            <a:r>
              <a:rPr lang="ru-RU" altLang="ru-RU" dirty="0">
                <a:ea typeface="Cambria Math" panose="02040503050406030204" pitchFamily="18" charset="0"/>
              </a:rPr>
              <a:t>(𝜉, 𝜂) ∶ 𝛺 → (𝑋, 𝑌) </a:t>
            </a:r>
            <a:r>
              <a:rPr lang="ru-RU" altLang="ru-RU" dirty="0">
                <a:ea typeface="Times New Roman" panose="02020603050405020304" pitchFamily="18" charset="0"/>
              </a:rPr>
              <a:t>c распределением </a:t>
            </a:r>
            <a:r>
              <a:rPr lang="ru-RU" altLang="ru-RU" dirty="0">
                <a:ea typeface="Cambria Math" panose="02040503050406030204" pitchFamily="18" charset="0"/>
              </a:rPr>
              <a:t>𝑝(𝑥|𝑦)</a:t>
            </a:r>
            <a:r>
              <a:rPr lang="ru-RU" altLang="ru-RU" dirty="0">
                <a:ea typeface="Times New Roman" panose="02020603050405020304" pitchFamily="18" charset="0"/>
              </a:rPr>
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</a:r>
            <a:r>
              <a:rPr lang="ru-RU" altLang="ru-RU" dirty="0">
                <a:ea typeface="Cambria Math" panose="02040503050406030204" pitchFamily="18" charset="0"/>
              </a:rPr>
              <a:t>(𝑥𝑖, 𝑦𝑖) ~ 𝑝(𝑥|𝑦)</a:t>
            </a:r>
            <a:r>
              <a:rPr lang="ru-RU" altLang="ru-RU" dirty="0">
                <a:ea typeface="Times New Roman" panose="02020603050405020304" pitchFamily="18" charset="0"/>
              </a:rPr>
              <a:t>. Все элементы независимо и одинаково распределены. Тогда задачей классификации будет являться нахождение </a:t>
            </a:r>
            <a:r>
              <a:rPr lang="ru-RU" altLang="ru-RU" dirty="0">
                <a:ea typeface="Cambria Math" panose="02040503050406030204" pitchFamily="18" charset="0"/>
              </a:rPr>
              <a:t>𝑝(𝑥|𝑦) </a:t>
            </a:r>
            <a:r>
              <a:rPr lang="ru-RU" altLang="ru-RU" dirty="0">
                <a:ea typeface="Times New Roman" panose="02020603050405020304" pitchFamily="18" charset="0"/>
              </a:rPr>
              <a:t>и заданном наборе элементов </a:t>
            </a:r>
            <a:r>
              <a:rPr lang="ru-RU" altLang="ru-RU" dirty="0">
                <a:ea typeface="Cambria Math" panose="02040503050406030204" pitchFamily="18" charset="0"/>
              </a:rPr>
              <a:t>𝐷 =</a:t>
            </a:r>
            <a:r>
              <a:rPr lang="ru-RU" altLang="ru-RU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ea typeface="Cambria Math" panose="02040503050406030204" pitchFamily="18" charset="0"/>
              </a:rPr>
              <a:t>{(𝑥𝑖 , 𝑦𝑖) ~ 𝑝(𝑥|𝑦), 𝑖 = </a:t>
            </a:r>
            <a:r>
              <a:rPr lang="ru-RU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1, </a:t>
            </a:r>
            <a:r>
              <a:rPr lang="en-US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N</a:t>
            </a:r>
            <a:r>
              <a:rPr lang="en-US" altLang="ru-RU" dirty="0" smtClean="0">
                <a:ea typeface="Times New Roman" panose="02020603050405020304" pitchFamily="18" charset="0"/>
              </a:rPr>
              <a:t>.</a:t>
            </a:r>
            <a:endParaRPr lang="en-US" altLang="ru-RU" dirty="0">
              <a:ea typeface="Times New Roman" panose="02020603050405020304" pitchFamily="18" charset="0"/>
            </a:endParaRPr>
          </a:p>
          <a:p>
            <a:pPr lvl="1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endParaRPr lang="en-US" alt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501040" y="4744574"/>
            <a:ext cx="11523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Сегментация</a:t>
            </a:r>
            <a:r>
              <a:rPr lang="en-US" altLang="ru-RU" dirty="0" smtClean="0">
                <a:ea typeface="Times New Roman" panose="02020603050405020304" pitchFamily="18" charset="0"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Постановка задачи классификации, где</a:t>
            </a:r>
            <a:r>
              <a:rPr lang="en-US" altLang="ru-RU" dirty="0" smtClean="0"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ea typeface="Cambria Math" panose="02040503050406030204" pitchFamily="18" charset="0"/>
              </a:rPr>
              <a:t>𝑦</a:t>
            </a:r>
            <a:r>
              <a:rPr lang="en-US" altLang="ru-RU" dirty="0" smtClean="0">
                <a:ea typeface="Cambria Math" panose="02040503050406030204" pitchFamily="18" charset="0"/>
              </a:rPr>
              <a:t> – </a:t>
            </a:r>
            <a:r>
              <a:rPr lang="ru-RU" altLang="ru-RU" dirty="0" smtClean="0">
                <a:ea typeface="Cambria Math" panose="02040503050406030204" pitchFamily="18" charset="0"/>
              </a:rPr>
              <a:t>матрица правильных ответов для одного изображения.</a:t>
            </a:r>
            <a:r>
              <a:rPr lang="en-US" altLang="ru-RU" dirty="0" smtClean="0">
                <a:ea typeface="Cambria Math" panose="02040503050406030204" pitchFamily="18" charset="0"/>
              </a:rPr>
              <a:t> </a:t>
            </a:r>
            <a:r>
              <a:rPr lang="ru-RU" altLang="ru-RU" dirty="0" smtClean="0">
                <a:ea typeface="Times New Roman" panose="02020603050405020304" pitchFamily="18" charset="0"/>
              </a:rPr>
              <a:t> </a:t>
            </a:r>
            <a:endParaRPr lang="ru-RU" alt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581351" y="1738891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классификации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65725" y="4005290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с помощью подбрасывания монеты</a:t>
            </a:r>
            <a:endParaRPr lang="ru-RU" dirty="0"/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704368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8" y="4016372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 с использованием человеческих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Структура </a:t>
            </a:r>
            <a:r>
              <a:rPr lang="ru-RU" sz="2400" smtClean="0"/>
              <a:t>модели классификации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8056</TotalTime>
  <Words>527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119</cp:revision>
  <dcterms:created xsi:type="dcterms:W3CDTF">2020-05-13T15:59:47Z</dcterms:created>
  <dcterms:modified xsi:type="dcterms:W3CDTF">2021-06-14T10:48:30Z</dcterms:modified>
</cp:coreProperties>
</file>