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9"/>
  </p:notesMasterIdLst>
  <p:sldIdLst>
    <p:sldId id="256" r:id="rId2"/>
    <p:sldId id="317" r:id="rId3"/>
    <p:sldId id="319" r:id="rId4"/>
    <p:sldId id="320" r:id="rId5"/>
    <p:sldId id="321" r:id="rId6"/>
    <p:sldId id="322" r:id="rId7"/>
    <p:sldId id="326" r:id="rId8"/>
    <p:sldId id="327" r:id="rId9"/>
    <p:sldId id="342" r:id="rId10"/>
    <p:sldId id="343" r:id="rId11"/>
    <p:sldId id="344" r:id="rId12"/>
    <p:sldId id="341" r:id="rId13"/>
    <p:sldId id="284" r:id="rId14"/>
    <p:sldId id="345" r:id="rId15"/>
    <p:sldId id="346" r:id="rId16"/>
    <p:sldId id="348" r:id="rId17"/>
    <p:sldId id="34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C23C3AA-8028-42EA-8DC6-DECC6BD90F8C}">
          <p14:sldIdLst>
            <p14:sldId id="256"/>
            <p14:sldId id="317"/>
            <p14:sldId id="319"/>
            <p14:sldId id="320"/>
            <p14:sldId id="321"/>
            <p14:sldId id="322"/>
            <p14:sldId id="326"/>
            <p14:sldId id="327"/>
            <p14:sldId id="342"/>
            <p14:sldId id="343"/>
            <p14:sldId id="344"/>
            <p14:sldId id="341"/>
            <p14:sldId id="284"/>
            <p14:sldId id="345"/>
            <p14:sldId id="346"/>
            <p14:sldId id="348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DE7"/>
    <a:srgbClr val="FC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0053-4594-4EF0-A624-A7743D5CE3F2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4FEC4-AC53-4D4B-B044-E20879384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58AA-AB18-43F0-9D13-6890393342C7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39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3196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21383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920616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2923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33938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71005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DB4-4E46-4D7F-AB67-CFE556E60C5B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759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1E52-93B4-4DBE-8FA9-3FE7D7ACA5AE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8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08FD-C0D5-4D99-8CF9-584A53B93F4C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17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72BB-91C1-484A-8EA2-89DA24B6DDEB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6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9375-F314-4DA4-8571-4F359A6F3935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42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DA7-ED74-4141-9BF8-C6132750F56B}" type="datetime1">
              <a:rPr lang="ru-RU" smtClean="0"/>
              <a:t>14.06.2021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84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7187-31C8-4DBA-8617-408CF0A7CD49}" type="datetime1">
              <a:rPr lang="ru-RU" smtClean="0"/>
              <a:t>14.06.2021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51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4F57-7475-4E03-BCC4-0C12527C8437}" type="datetime1">
              <a:rPr lang="ru-RU" smtClean="0"/>
              <a:t>14.06.2021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76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043A-02FF-4B0D-9AF7-CD3D6817282F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0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ECC8-1CF5-450E-8954-4667E039F486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65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796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B10A-D0AC-4CB6-B86F-C31B9B92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05" y="2911581"/>
            <a:ext cx="10176769" cy="1463040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Распознавание морских судов на аэрофотоснимках методами компьютерного зрения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8E928E-91F7-484D-B02E-7D3B2AA51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2" y="230896"/>
            <a:ext cx="1380106" cy="195987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1DAB11-0B49-45ED-8C73-643DE5B576DB}"/>
              </a:ext>
            </a:extLst>
          </p:cNvPr>
          <p:cNvSpPr/>
          <p:nvPr/>
        </p:nvSpPr>
        <p:spPr>
          <a:xfrm>
            <a:off x="3646938" y="4424735"/>
            <a:ext cx="8327255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 smtClean="0">
                <a:cs typeface="Times New Roman" panose="02020603050405020304" pitchFamily="18" charset="0"/>
              </a:rPr>
              <a:t>Выполнил: </a:t>
            </a:r>
            <a:endParaRPr lang="ru-RU" b="1" dirty="0"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cs typeface="Times New Roman" panose="02020603050405020304" pitchFamily="18" charset="0"/>
              </a:rPr>
              <a:t>студент </a:t>
            </a:r>
            <a:r>
              <a:rPr lang="ru-RU" dirty="0">
                <a:cs typeface="Times New Roman" panose="02020603050405020304" pitchFamily="18" charset="0"/>
              </a:rPr>
              <a:t>группы </a:t>
            </a:r>
            <a:r>
              <a:rPr lang="ru-RU" dirty="0" err="1">
                <a:cs typeface="Times New Roman" panose="02020603050405020304" pitchFamily="18" charset="0"/>
              </a:rPr>
              <a:t>ПМб</a:t>
            </a:r>
            <a:r>
              <a:rPr lang="ru-RU" dirty="0">
                <a:cs typeface="Times New Roman" panose="02020603050405020304" pitchFamily="18" charset="0"/>
              </a:rPr>
              <a:t> 4-1 </a:t>
            </a:r>
          </a:p>
          <a:p>
            <a:pPr algn="r"/>
            <a:r>
              <a:rPr lang="ru-RU" dirty="0" smtClean="0">
                <a:cs typeface="Times New Roman" panose="02020603050405020304" pitchFamily="18" charset="0"/>
              </a:rPr>
              <a:t>Фейзуллин К.М.</a:t>
            </a:r>
            <a:endParaRPr lang="ru-RU" dirty="0"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</a:pPr>
            <a:r>
              <a:rPr lang="ru-RU" b="1" dirty="0"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к.ф.-м.н., доцент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Филонов П. В.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4AA27E-B493-42BE-8DB5-1A46027CA1A0}"/>
              </a:ext>
            </a:extLst>
          </p:cNvPr>
          <p:cNvSpPr/>
          <p:nvPr/>
        </p:nvSpPr>
        <p:spPr>
          <a:xfrm>
            <a:off x="5263079" y="6488668"/>
            <a:ext cx="166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Москва,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1983B-2E57-4B54-8537-E544E938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D73A37-3892-4A46-B072-5E2089D35B1D}"/>
              </a:ext>
            </a:extLst>
          </p:cNvPr>
          <p:cNvSpPr/>
          <p:nvPr/>
        </p:nvSpPr>
        <p:spPr>
          <a:xfrm>
            <a:off x="2066795" y="377790"/>
            <a:ext cx="95018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ФЕДЕРАЛЬНОЕ АГЕНТСТВО ВОЗДУШНОГО ТРАНСПОРТА</a:t>
            </a:r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alt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alt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«МОСКОВСКИЙ ГОСУДАРСТВЕННЫЙ ТЕХНИЧЕСКИЙ УНИВЕРСИТЕТ</a:t>
            </a:r>
            <a:endParaRPr lang="ru-RU" altLang="ru-RU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ГРАЖДАНСКОЙ АВИАЦИИ» (МГТУ ГА)</a:t>
            </a:r>
            <a:endParaRPr lang="ru-RU" alt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33C53CB-0E1B-46C9-A099-DA137A6F3BC4}"/>
              </a:ext>
            </a:extLst>
          </p:cNvPr>
          <p:cNvSpPr/>
          <p:nvPr/>
        </p:nvSpPr>
        <p:spPr>
          <a:xfrm>
            <a:off x="1492106" y="2156887"/>
            <a:ext cx="9207787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33113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10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83570" y="586776"/>
            <a:ext cx="12100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Сравнение результатов</a:t>
            </a:r>
            <a:r>
              <a:rPr lang="en-US" sz="2400" dirty="0" smtClean="0"/>
              <a:t> </a:t>
            </a:r>
            <a:r>
              <a:rPr lang="ru-RU" sz="2400" dirty="0" smtClean="0"/>
              <a:t>обработки сетей сегментации изображений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1100" y="4834451"/>
            <a:ext cx="22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– Net – 50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эпох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67747" y="4844455"/>
            <a:ext cx="254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SegNet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100 эпох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7240" y="4834451"/>
            <a:ext cx="2785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FCN VGG16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50 эпох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12" y="1292944"/>
            <a:ext cx="3547414" cy="355151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704" y="1292944"/>
            <a:ext cx="3457486" cy="353198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881" y="1292944"/>
            <a:ext cx="3529505" cy="351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25917" y="158655"/>
            <a:ext cx="8847388" cy="52524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Результат улучшения </a:t>
            </a:r>
            <a:r>
              <a:rPr lang="en-US" sz="2000" dirty="0" smtClean="0"/>
              <a:t>u – Net </a:t>
            </a:r>
            <a:r>
              <a:rPr lang="ru-RU" sz="2000" dirty="0" smtClean="0"/>
              <a:t>и обучения на большей выборке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11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3" y="820532"/>
            <a:ext cx="1829520" cy="378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192" y="820532"/>
            <a:ext cx="3795960" cy="37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2462" y="4600532"/>
            <a:ext cx="572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инициализации весов методом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Ксавье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4"/>
          <a:srcRect b="2654"/>
          <a:stretch/>
        </p:blipFill>
        <p:spPr bwMode="auto">
          <a:xfrm>
            <a:off x="6259859" y="820532"/>
            <a:ext cx="2068008" cy="37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5"/>
          <a:srcRect t="19758"/>
          <a:stretch/>
        </p:blipFill>
        <p:spPr>
          <a:xfrm>
            <a:off x="8327867" y="820532"/>
            <a:ext cx="3678298" cy="37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01841" y="4600532"/>
            <a:ext cx="336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увеличения выборки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10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62469-E1D0-499B-8036-5C2BC536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21" y="637098"/>
            <a:ext cx="8534400" cy="111180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8D553-0ACA-4B5F-A972-4822CA8A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21" y="1748901"/>
            <a:ext cx="11152884" cy="3829574"/>
          </a:xfrm>
          <a:ln>
            <a:noFill/>
          </a:ln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В данной работе была решена 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задача распознавания морских судов методами компьютерного зрения. Были приведены результаты работы метода бинарной классификации и метода семантической сегментации изображения. Для метода бинарной классификации были подобраны оптимальные </a:t>
            </a:r>
            <a:r>
              <a:rPr lang="ru-RU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гиперпараметры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 для данной задачи модели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VGG16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. Для метода семантической сегментации была определена лучшая модель – это </a:t>
            </a:r>
            <a:r>
              <a:rPr 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U – Net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 и 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результаты ее обучения для данной задачи были 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улучшены 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путем использования метода инициализации 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весов для слоев </a:t>
            </a:r>
            <a:r>
              <a:rPr lang="ru-RU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сверточной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 нейронной сети методом </a:t>
            </a:r>
            <a:r>
              <a:rPr lang="ru-RU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Ксавье</a:t>
            </a:r>
            <a:r>
              <a:rPr lang="ru-RU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51FB5-B8CF-4E87-BEBB-445A3078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12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734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739" y="2248270"/>
            <a:ext cx="6434572" cy="1752599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13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281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770" y="674703"/>
            <a:ext cx="4392706" cy="62735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u - net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14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081" y="1466365"/>
            <a:ext cx="5722085" cy="376547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83900" y="5231837"/>
            <a:ext cx="79164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3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U-Net: Convolutional Networks for Biomedical Image Segmentation. arXiv:1505.04597v1 [cs.CV] 18 May 2015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23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769" y="508400"/>
            <a:ext cx="4783323" cy="62735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 </a:t>
            </a:r>
            <a:r>
              <a:rPr lang="en-US" dirty="0" err="1" smtClean="0"/>
              <a:t>Segnet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15</a:t>
            </a:fld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849" y="1157848"/>
            <a:ext cx="8005165" cy="420073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35945" y="5380672"/>
            <a:ext cx="85817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7"/>
              <a:tabLst>
                <a:tab pos="614045" algn="l"/>
              </a:tabLs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SegNet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A Deep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ConvolutionalEncoder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-Decoder Architecture for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ImageSegmentationVijay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Badrinarayanan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Alex Kendall, Roberto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Cipolla,Senior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Member, IEEE. arXiv:1511.00561v3 [cs.CV] 10 Oct 2016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7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780" y="862906"/>
            <a:ext cx="4551426" cy="62735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vgg16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16</a:t>
            </a:fld>
            <a:endParaRPr lang="ru-RU" sz="1600" dirty="0"/>
          </a:p>
        </p:txBody>
      </p:sp>
      <p:pic>
        <p:nvPicPr>
          <p:cNvPr id="6" name="image10.jpeg" descr="VGG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93309" y="1564863"/>
            <a:ext cx="6582369" cy="388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78244" y="5602069"/>
            <a:ext cx="8012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12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Very deep convolutional networks for large-scale image recognition / Karen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Simonyan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Andrew Zisserman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97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966" y="870013"/>
            <a:ext cx="5617825" cy="62735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fcn</a:t>
            </a:r>
            <a:r>
              <a:rPr lang="en-US" dirty="0"/>
              <a:t>-</a:t>
            </a:r>
            <a:r>
              <a:rPr lang="en-US" dirty="0" smtClean="0"/>
              <a:t>vgg16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17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66" y="1671992"/>
            <a:ext cx="5668928" cy="348263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106893" y="5255309"/>
            <a:ext cx="82099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428625" lvl="0" indent="-342900" algn="just">
              <a:spcBef>
                <a:spcPts val="910"/>
              </a:spcBef>
              <a:spcAft>
                <a:spcPts val="0"/>
              </a:spcAft>
              <a:buSzPts val="1400"/>
              <a:buFont typeface="+mj-lt"/>
              <a:buAutoNum type="arabicPeriod" startAt="8"/>
              <a:tabLst>
                <a:tab pos="6140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Fully Convolutional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Networksfor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Semantic Segmentation. arXiv:1605.06211v1 [cs.CV] 20 May 2016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54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5EB3-0A8D-44E0-A3CE-9471756B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900" y="291113"/>
            <a:ext cx="3937891" cy="808554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64656E-1873-409E-87BE-ED317C9F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923" y="6041938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3900" y="10996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Площадь поверхности Мирового океана, в состав которого входят океаны и моря, составляет около 71 % поверхности Земли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889" y="1099667"/>
            <a:ext cx="4237429" cy="417857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33900" y="2312133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1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апреля 2015 года насчитывалось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87 тыс.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только торговых судов 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98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54D10-8732-4478-9290-D4DCB73E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90" y="266649"/>
            <a:ext cx="3887788" cy="936438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6C28A-3237-42EF-A6AA-0DC40DB10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90" y="1315234"/>
            <a:ext cx="8534400" cy="1340284"/>
          </a:xfrm>
        </p:spPr>
        <p:txBody>
          <a:bodyPr/>
          <a:lstStyle/>
          <a:p>
            <a:pPr marL="0" indent="450000" algn="just"/>
            <a:r>
              <a:rPr lang="ru-RU" dirty="0"/>
              <a:t>П</a:t>
            </a:r>
            <a:r>
              <a:rPr lang="ru-RU" dirty="0" smtClean="0"/>
              <a:t>остроение </a:t>
            </a:r>
            <a:r>
              <a:rPr lang="ru-RU" dirty="0"/>
              <a:t>алгоритма, позволяющий зафиксировать морское судно на изображении, а также определить его точное местоположение на фотографии.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7E0CFE-8EEC-47EB-9269-8BC44CCA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055" y="6029412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35EEF9-780C-4471-BC54-9C8095903C4E}"/>
              </a:ext>
            </a:extLst>
          </p:cNvPr>
          <p:cNvSpPr/>
          <p:nvPr/>
        </p:nvSpPr>
        <p:spPr>
          <a:xfrm>
            <a:off x="721790" y="3476613"/>
            <a:ext cx="102172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Задачи: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писание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набора данных;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ыбор метрик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качества;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ыбор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используемых моделей и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исследование их обучения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равнение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36881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E992-7788-4807-B214-E83A592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66" y="0"/>
            <a:ext cx="8534400" cy="1507067"/>
          </a:xfrm>
        </p:spPr>
        <p:txBody>
          <a:bodyPr>
            <a:normAutofit/>
          </a:bodyPr>
          <a:lstStyle/>
          <a:p>
            <a:r>
              <a:rPr lang="ru-RU" sz="4400" dirty="0"/>
              <a:t>Описание </a:t>
            </a:r>
            <a:r>
              <a:rPr lang="ru-RU" sz="4400" dirty="0" smtClean="0"/>
              <a:t>данных</a:t>
            </a:r>
            <a:endParaRPr lang="ru-RU" sz="4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E4A91D-59A5-4A51-A04C-9C25146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8242" y="6018904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4</a:t>
            </a:fld>
            <a:endParaRPr lang="ru-RU" sz="1600" dirty="0"/>
          </a:p>
        </p:txBody>
      </p:sp>
      <p:pic>
        <p:nvPicPr>
          <p:cNvPr id="8" name="image3.png"/>
          <p:cNvPicPr/>
          <p:nvPr/>
        </p:nvPicPr>
        <p:blipFill rotWithShape="1">
          <a:blip r:embed="rId2" cstate="print"/>
          <a:srcRect b="42301"/>
          <a:stretch/>
        </p:blipFill>
        <p:spPr>
          <a:xfrm>
            <a:off x="773907" y="1507067"/>
            <a:ext cx="2437392" cy="38655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257" y="5372573"/>
            <a:ext cx="352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табличных данных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32.jpe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r="77607"/>
          <a:stretch/>
        </p:blipFill>
        <p:spPr>
          <a:xfrm>
            <a:off x="4731593" y="1507067"/>
            <a:ext cx="1716609" cy="38655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72932" y="5393809"/>
            <a:ext cx="303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изображений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image32.jpe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93"/>
          <a:stretch/>
        </p:blipFill>
        <p:spPr>
          <a:xfrm>
            <a:off x="8659661" y="1507067"/>
            <a:ext cx="1703539" cy="38655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27518" y="5372573"/>
            <a:ext cx="472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с помеченными пикселями истинных ответов из табличных данных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77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0E112-79F3-401E-A0C2-50D6F216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82" y="291113"/>
            <a:ext cx="11440983" cy="1507067"/>
          </a:xfrm>
        </p:spPr>
        <p:txBody>
          <a:bodyPr/>
          <a:lstStyle/>
          <a:p>
            <a:r>
              <a:rPr lang="ru-RU" dirty="0"/>
              <a:t>Описание наборов данных после предобработки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55A6E5-3E76-4502-A384-ABCD07C5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5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93" y="1932662"/>
            <a:ext cx="2975612" cy="2385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7995" y="4325945"/>
            <a:ext cx="2843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после предобработки данных для задачи классификации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3226"/>
          <a:stretch/>
        </p:blipFill>
        <p:spPr>
          <a:xfrm>
            <a:off x="6153216" y="1932662"/>
            <a:ext cx="3592034" cy="239328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039094" y="44604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Образец истинных ответов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предобработки данных для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одного изображения задачи семантической сегментации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05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806DA-34AF-43F6-8302-FAA74957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3262"/>
            <a:ext cx="8534400" cy="990198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Выбор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метрик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качества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ED49AC-2858-4369-AC42-999BBB11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6</a:t>
            </a:fld>
            <a:endParaRPr lang="ru-R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/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ru-RU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Точность 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(accuracy)</a:t>
                </a:r>
                <a:endParaRPr lang="en-US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Accuracy </a:t>
                </a:r>
                <a14:m>
                  <m:oMath xmlns:m="http://schemas.openxmlformats.org/officeDocument/2006/math">
                    <m:r>
                      <a:rPr lang="ru-RU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ru-RU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  <a:blipFill>
                <a:blip r:embed="rId2"/>
                <a:stretch>
                  <a:fillRect l="-1359" t="-4294" b="-49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F155484-7A70-4BD3-AC53-FF924440A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783561"/>
              </p:ext>
            </p:extLst>
          </p:nvPr>
        </p:nvGraphicFramePr>
        <p:xfrm>
          <a:off x="934442" y="1694760"/>
          <a:ext cx="4565588" cy="1914886"/>
        </p:xfrm>
        <a:graphic>
          <a:graphicData uri="http://schemas.openxmlformats.org/drawingml/2006/table">
            <a:tbl>
              <a:tblPr firstRow="1" firstCol="1" bandRow="1"/>
              <a:tblGrid>
                <a:gridCol w="1654947">
                  <a:extLst>
                    <a:ext uri="{9D8B030D-6E8A-4147-A177-3AD203B41FA5}">
                      <a16:colId xmlns:a16="http://schemas.microsoft.com/office/drawing/2014/main" val="3357208245"/>
                    </a:ext>
                  </a:extLst>
                </a:gridCol>
                <a:gridCol w="1481169">
                  <a:extLst>
                    <a:ext uri="{9D8B030D-6E8A-4147-A177-3AD203B41FA5}">
                      <a16:colId xmlns:a16="http://schemas.microsoft.com/office/drawing/2014/main" val="2365573570"/>
                    </a:ext>
                  </a:extLst>
                </a:gridCol>
                <a:gridCol w="1429472">
                  <a:extLst>
                    <a:ext uri="{9D8B030D-6E8A-4147-A177-3AD203B41FA5}">
                      <a16:colId xmlns:a16="http://schemas.microsoft.com/office/drawing/2014/main" val="144057678"/>
                    </a:ext>
                  </a:extLst>
                </a:gridCol>
              </a:tblGrid>
              <a:tr h="66636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классификации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класс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585932"/>
                  </a:ext>
                </a:extLst>
              </a:tr>
              <a:tr h="4161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332778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rue Positive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838662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en-US" sz="14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 Negative</a:t>
                      </a:r>
                      <a:endParaRPr lang="ru-RU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187560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824576-379D-4241-8254-03C44E7AA896}"/>
              </a:ext>
            </a:extLst>
          </p:cNvPr>
          <p:cNvSpPr/>
          <p:nvPr/>
        </p:nvSpPr>
        <p:spPr>
          <a:xfrm>
            <a:off x="2448757" y="1282437"/>
            <a:ext cx="1789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Матрица ошибок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угольник 13"/>
              <p:cNvSpPr/>
              <p:nvPr/>
            </p:nvSpPr>
            <p:spPr>
              <a:xfrm>
                <a:off x="5993993" y="1296739"/>
                <a:ext cx="6079638" cy="1790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:r>
                  <a:rPr 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Точность (</a:t>
                </a:r>
                <a:r>
                  <a:rPr 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precision) </a:t>
                </a:r>
                <a:r>
                  <a:rPr 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и полнота </a:t>
                </a:r>
                <a:r>
                  <a:rPr 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  <a:ea typeface="Times New Roman" panose="02020603050405020304" pitchFamily="18" charset="0"/>
                  </a:rPr>
                  <a:t>(recall)</a:t>
                </a: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𝑝𝑟𝑒𝑐𝑖𝑠𝑖𝑜𝑛</m:t>
                    </m:r>
                    <m:r>
                      <a:rPr lang="ru-RU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endParaRPr lang="ru-RU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𝑟𝑒𝑐𝑎𝑙𝑙</m:t>
                    </m:r>
                    <m:r>
                      <a:rPr lang="ru-RU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993" y="1296739"/>
                <a:ext cx="6079638" cy="1790234"/>
              </a:xfrm>
              <a:prstGeom prst="rect">
                <a:avLst/>
              </a:prstGeom>
              <a:blipFill>
                <a:blip r:embed="rId3"/>
                <a:stretch>
                  <a:fillRect b="-3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264" y="3381696"/>
            <a:ext cx="3551095" cy="27767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/>
              <p:cNvSpPr/>
              <p:nvPr/>
            </p:nvSpPr>
            <p:spPr>
              <a:xfrm>
                <a:off x="292042" y="5061373"/>
                <a:ext cx="6526009" cy="1213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algn="ctr">
                  <a:lnSpc>
                    <a:spcPct val="150000"/>
                  </a:lnSpc>
                  <a:spcBef>
                    <a:spcPts val="795"/>
                  </a:spcBef>
                </a:pPr>
                <a:r>
                  <a:rPr 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Для задачи семантической сегментации</a:t>
                </a:r>
                <a:r>
                  <a:rPr lang="en-US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entury Gothic" panose="020B0502020202020204" pitchFamily="34" charset="0"/>
                  </a:rPr>
                  <a:t>:</a:t>
                </a:r>
                <a:endPara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endParaRPr>
              </a:p>
              <a:p>
                <a:pPr marL="432435" marR="788670" algn="ctr">
                  <a:lnSpc>
                    <a:spcPct val="150000"/>
                  </a:lnSpc>
                  <a:spcBef>
                    <a:spcPts val="795"/>
                  </a:spcBef>
                </a:pPr>
                <a14:m>
                  <m:oMath xmlns:m="http://schemas.openxmlformats.org/officeDocument/2006/math">
                    <m:r>
                      <a:rPr lang="ru-RU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𝐷𝐼𝐶𝐸</m:t>
                    </m:r>
                    <m:r>
                      <a:rPr lang="ru-RU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2|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→</m:t>
                    </m:r>
                    <m:r>
                      <a:rPr lang="ru-RU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𝐷𝐼𝐶𝐸</m:t>
                    </m:r>
                    <m:r>
                      <a:rPr lang="ru-RU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2" y="5061373"/>
                <a:ext cx="6526009" cy="1213089"/>
              </a:xfrm>
              <a:prstGeom prst="rect">
                <a:avLst/>
              </a:prstGeom>
              <a:blipFill>
                <a:blip r:embed="rId5"/>
                <a:stretch>
                  <a:fillRect b="-45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4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666B2-B437-4AD0-87F9-74D0DE4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15" y="338666"/>
            <a:ext cx="11038546" cy="984107"/>
          </a:xfrm>
        </p:spPr>
        <p:txBody>
          <a:bodyPr/>
          <a:lstStyle/>
          <a:p>
            <a:r>
              <a:rPr lang="ru-RU" dirty="0"/>
              <a:t>Математическая постановка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3F882B-046B-4025-8317-0A5892BF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7</a:t>
            </a:fld>
            <a:endParaRPr lang="ru-RU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Прямоугольник 16"/>
              <p:cNvSpPr/>
              <p:nvPr/>
            </p:nvSpPr>
            <p:spPr>
              <a:xfrm>
                <a:off x="501041" y="1605253"/>
                <a:ext cx="11436263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  <a:tabLst>
                    <a:tab pos="1222375" algn="l"/>
                  </a:tabLst>
                </a:pPr>
                <a:r>
                  <a:rPr lang="ru-RU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Классификация</a:t>
                </a:r>
                <a:r>
                  <a:rPr lang="en-US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:</a:t>
                </a:r>
                <a:endParaRPr lang="ru-RU" altLang="ru-RU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Times New Roman" panose="02020603050405020304" pitchFamily="18" charset="0"/>
                </a:endParaRPr>
              </a:p>
              <a:p>
                <a:pPr lvl="2" indent="4508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Есть выборка изображений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𝑋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и выборка правильных ответов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. Пусть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𝜉: 𝛺 → 𝑥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– случайная величина, представляющая собой случайное изображение из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𝑋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. И пусть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𝜂: 𝛺 → 𝑦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– случайная величина, представляющая </a:t>
                </a:r>
                <a:r>
                  <a:rPr lang="ru-RU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собой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ru-RU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случайный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правильный ответ из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𝑌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. Тогда определим случайную величину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(𝜉, 𝜂) ∶ 𝛺 → (𝑋, 𝑌)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c распределением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𝑝(𝑥|𝑦)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, которое является совместным распределением объектов и их классов. Тогда размеченная    выборка    –    это    элементы  из распределения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altLang="ru-RU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altLang="ru-RU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 </m:t>
                    </m:r>
                  </m:oMath>
                </a14:m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Все элементы независимо и одинаково распределены. Тогда задачей классификации будет являться нахождение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𝑝(𝑥|𝑦)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и заданном наборе элементов </a:t>
                </a:r>
                <a:r>
                  <a:rPr lang="ru-RU" altLang="ru-RU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 </a:t>
                </a:r>
                <a:r>
                  <a:rPr lang="ru-RU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                                    </a:t>
                </a:r>
                <a14:m>
                  <m:oMath xmlns:m="http://schemas.openxmlformats.org/officeDocument/2006/math"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ru-RU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{(</m:t>
                    </m:r>
                    <m:sSub>
                      <m:sSubPr>
                        <m:ctrlPr>
                          <a:rPr lang="ru-RU" altLang="ru-RU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altLang="ru-RU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ru-RU" altLang="ru-RU" b="0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~ </m:t>
                    </m:r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 </m:t>
                    </m:r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u-RU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1, </m:t>
                    </m:r>
                    <m:r>
                      <a:rPr lang="en-US" altLang="ru-RU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𝑁</m:t>
                    </m:r>
                    <m:r>
                      <a:rPr lang="en-US" altLang="ru-RU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ru-RU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Times New Roman" panose="02020603050405020304" pitchFamily="18" charset="0"/>
                </a:endParaRPr>
              </a:p>
              <a:p>
                <a:pPr lvl="1" indent="4508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endParaRPr lang="en-US" altLang="ru-RU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1" y="1605253"/>
                <a:ext cx="11436263" cy="3139321"/>
              </a:xfrm>
              <a:prstGeom prst="rect">
                <a:avLst/>
              </a:prstGeom>
              <a:blipFill>
                <a:blip r:embed="rId2"/>
                <a:stretch>
                  <a:fillRect t="-11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Прямоугольник 17"/>
              <p:cNvSpPr/>
              <p:nvPr/>
            </p:nvSpPr>
            <p:spPr>
              <a:xfrm>
                <a:off x="413359" y="4614707"/>
                <a:ext cx="1152394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 startAt="2"/>
                  <a:tabLst>
                    <a:tab pos="1222375" algn="l"/>
                  </a:tabLst>
                </a:pPr>
                <a:r>
                  <a:rPr lang="ru-RU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Сегментация</a:t>
                </a:r>
                <a:r>
                  <a:rPr lang="en-US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:</a:t>
                </a:r>
              </a:p>
              <a:p>
                <a:pPr lvl="2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222375" algn="l"/>
                  </a:tabLst>
                </a:pPr>
                <a:r>
                  <a:rPr lang="ru-RU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Постановка задачи классификации, где</a:t>
                </a:r>
                <a:r>
                  <a:rPr lang="en-US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 – </a:t>
                </a:r>
                <a:r>
                  <a:rPr lang="ru-RU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матрица правильных ответов для одного изображения.</a:t>
                </a:r>
                <a:r>
                  <a:rPr lang="en-US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mbria Math" panose="02040503050406030204" pitchFamily="18" charset="0"/>
                  </a:rPr>
                  <a:t> </a:t>
                </a:r>
                <a:r>
                  <a:rPr lang="ru-RU" altLang="ru-RU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Times New Roman" panose="02020603050405020304" pitchFamily="18" charset="0"/>
                  </a:rPr>
                  <a:t> </a:t>
                </a:r>
                <a:endParaRPr lang="ru-RU" altLang="ru-RU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59" y="4614707"/>
                <a:ext cx="11523945" cy="923330"/>
              </a:xfrm>
              <a:prstGeom prst="rect">
                <a:avLst/>
              </a:prstGeom>
              <a:blipFill>
                <a:blip r:embed="rId3"/>
                <a:stretch>
                  <a:fillRect t="-3974" b="-12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7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8</a:t>
            </a:fld>
            <a:endParaRPr lang="ru-RU" sz="1600" dirty="0"/>
          </a:p>
        </p:txBody>
      </p:sp>
      <p:grpSp>
        <p:nvGrpSpPr>
          <p:cNvPr id="8" name="Group 437"/>
          <p:cNvGrpSpPr>
            <a:grpSpLocks/>
          </p:cNvGrpSpPr>
          <p:nvPr/>
        </p:nvGrpSpPr>
        <p:grpSpPr bwMode="auto">
          <a:xfrm>
            <a:off x="465725" y="1125115"/>
            <a:ext cx="5055362" cy="2245096"/>
            <a:chOff x="2211" y="243"/>
            <a:chExt cx="8295" cy="3794"/>
          </a:xfrm>
        </p:grpSpPr>
        <p:pic>
          <p:nvPicPr>
            <p:cNvPr id="9" name="Picture 43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1" y="243"/>
              <a:ext cx="8295" cy="3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3" y="463"/>
              <a:ext cx="7890" cy="3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319703" y="137786"/>
            <a:ext cx="11185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Определение необходимого и достаточного уровня метрик качества для задачи </a:t>
            </a:r>
            <a:r>
              <a:rPr lang="ru-RU" sz="2400" dirty="0" smtClean="0"/>
              <a:t>классификации</a:t>
            </a:r>
            <a:r>
              <a:rPr lang="en-US" sz="2400" dirty="0" smtClean="0"/>
              <a:t> </a:t>
            </a:r>
            <a:r>
              <a:rPr lang="ru-RU" sz="2400" dirty="0" smtClean="0"/>
              <a:t>и </a:t>
            </a:r>
            <a:r>
              <a:rPr lang="ru-RU" sz="2400" dirty="0" smtClean="0"/>
              <a:t>результат </a:t>
            </a:r>
            <a:r>
              <a:rPr lang="ru-RU" sz="2400" dirty="0" smtClean="0"/>
              <a:t>исследования модели </a:t>
            </a:r>
            <a:r>
              <a:rPr lang="en-US" sz="2400" dirty="0" smtClean="0"/>
              <a:t>VGG16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37512" y="3367632"/>
            <a:ext cx="557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Решение с помощью подбрасывания монеты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Group 434"/>
          <p:cNvGrpSpPr>
            <a:grpSpLocks/>
          </p:cNvGrpSpPr>
          <p:nvPr/>
        </p:nvGrpSpPr>
        <p:grpSpPr bwMode="auto">
          <a:xfrm>
            <a:off x="6444861" y="1125115"/>
            <a:ext cx="5163185" cy="2277481"/>
            <a:chOff x="2285" y="2012"/>
            <a:chExt cx="8131" cy="3661"/>
          </a:xfrm>
        </p:grpSpPr>
        <p:pic>
          <p:nvPicPr>
            <p:cNvPr id="15" name="Picture 43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" y="2012"/>
              <a:ext cx="8131" cy="3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" y="2235"/>
              <a:ext cx="7726" cy="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7247757" y="3309543"/>
            <a:ext cx="3557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Решение с использованием человеческих ресурсов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9703" y="4473050"/>
            <a:ext cx="10191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 время исследования сети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VGG16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удалось достичь значений метрики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равное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0.927 </a:t>
            </a:r>
            <a:endParaRPr lang="ru-RU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89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9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19703" y="200416"/>
            <a:ext cx="1118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Сравнение результатов метрик сетей сегментации изображений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2667"/>
          <a:stretch/>
        </p:blipFill>
        <p:spPr>
          <a:xfrm>
            <a:off x="633720" y="799273"/>
            <a:ext cx="2648796" cy="47792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8073" y="5578475"/>
            <a:ext cx="144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 - Net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09674" y="5597112"/>
            <a:ext cx="115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SegNet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/>
          <a:srcRect t="2858" r="-68"/>
          <a:stretch/>
        </p:blipFill>
        <p:spPr bwMode="auto">
          <a:xfrm>
            <a:off x="8286299" y="799273"/>
            <a:ext cx="2617232" cy="47982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39200" y="5597507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FCN VGG16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863" y="799269"/>
            <a:ext cx="2600688" cy="479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8215</TotalTime>
  <Words>610</Words>
  <Application>Microsoft Office PowerPoint</Application>
  <PresentationFormat>Широкоэкранный</PresentationFormat>
  <Paragraphs>97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Gothic</vt:lpstr>
      <vt:lpstr>Times New Roman</vt:lpstr>
      <vt:lpstr>Wingdings 3</vt:lpstr>
      <vt:lpstr>Сектор</vt:lpstr>
      <vt:lpstr>Распознавание морских судов на аэрофотоснимках методами компьютерного зрения</vt:lpstr>
      <vt:lpstr>Актуальность</vt:lpstr>
      <vt:lpstr>Цель работы</vt:lpstr>
      <vt:lpstr>Описание данных</vt:lpstr>
      <vt:lpstr>Описание наборов данных после предобработки</vt:lpstr>
      <vt:lpstr>Выбор метрик качества </vt:lpstr>
      <vt:lpstr>Математическая постановка задачи</vt:lpstr>
      <vt:lpstr>Презентация PowerPoint</vt:lpstr>
      <vt:lpstr>Презентация PowerPoint</vt:lpstr>
      <vt:lpstr>Презентация PowerPoint</vt:lpstr>
      <vt:lpstr>Результат улучшения u – Net и обучения на большей выборке</vt:lpstr>
      <vt:lpstr>Заключение</vt:lpstr>
      <vt:lpstr>Спасибо за внимание!</vt:lpstr>
      <vt:lpstr>Архитектура u - net</vt:lpstr>
      <vt:lpstr>Архитектура Segnet</vt:lpstr>
      <vt:lpstr>Архитектура vgg16</vt:lpstr>
      <vt:lpstr>Архитектура fcn-vgg16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выявления токсичных комментариев с использованием нейронных сетей</dc:title>
  <dc:creator>Вероника Руденко</dc:creator>
  <cp:lastModifiedBy>RePack by Diakov</cp:lastModifiedBy>
  <cp:revision>160</cp:revision>
  <dcterms:created xsi:type="dcterms:W3CDTF">2020-05-13T15:59:47Z</dcterms:created>
  <dcterms:modified xsi:type="dcterms:W3CDTF">2021-06-14T16:13:47Z</dcterms:modified>
</cp:coreProperties>
</file>