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08" r:id="rId14"/>
    <p:sldId id="329" r:id="rId15"/>
    <p:sldId id="330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19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3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20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923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39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00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Распознавание морских судов на аэрофотоснимках методами компьютерного зрения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Выполнил: </a:t>
            </a:r>
            <a:endParaRPr lang="ru-RU" b="1" dirty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</a:t>
            </a:r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Фейзуллин К.М.</a:t>
            </a:r>
            <a:endParaRPr lang="ru-RU" dirty="0"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48248F1-2A14-41BB-BFC6-EC2BCF671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3179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Требуется построить алгоритм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минимизируя функцию потерь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8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8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8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box>
                      <m:boxPr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pos m:val="top"/>
                            <m:ctrlP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groupChr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ru-RU" sz="80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8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Здесь:</a:t>
                </a:r>
              </a:p>
              <a:p>
                <a:pPr lvl="1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обучающая выборка,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объекты обучающей выборки;</a:t>
                </a:r>
              </a:p>
              <a:p>
                <a:pPr lvl="1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целевая переменная,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0" lvl="1" indent="0" algn="just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Функция потерь – бинарная кросс энтропия: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ru-RU" sz="7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sz="7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7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7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7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ru-RU" sz="7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7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7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7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76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7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76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76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76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76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6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6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sz="7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sz="7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ru-RU" sz="7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7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7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7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ru-RU" sz="7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76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7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7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7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7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7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76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ru-RU" sz="7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ru-RU" sz="7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(3)</m:t>
                      </m:r>
                    </m:oMath>
                  </m:oMathPara>
                </a14:m>
                <a:endParaRPr lang="ru-RU" sz="7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lvl="1" indent="0" algn="just">
                  <a:lnSpc>
                    <a:spcPct val="120000"/>
                  </a:lnSpc>
                  <a:buNone/>
                </a:pPr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ru-RU" sz="8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8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ответ алгоритма </a:t>
                </a:r>
                <a14:m>
                  <m:oMath xmlns:m="http://schemas.openxmlformats.org/officeDocument/2006/math">
                    <m:r>
                      <a:rPr lang="ru-RU" sz="8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8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48248F1-2A14-41BB-BFC6-EC2BCF671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31793"/>
              </a:xfrm>
              <a:blipFill>
                <a:blip r:embed="rId2"/>
                <a:stretch>
                  <a:fillRect l="-1515" t="-865" r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A22C2-788D-452A-8F69-1011FCDA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Проведение экспериментов. Базовые модели +  </a:t>
            </a:r>
            <a:r>
              <a:rPr lang="en-US" sz="4400" dirty="0"/>
              <a:t>TF-IDF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9D9EC-B71A-465A-B844-528C8555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11</a:t>
            </a:fld>
            <a:endParaRPr lang="ru-RU" sz="1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99E5D08-4A45-4966-AA49-602D8F59C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23574"/>
              </p:ext>
            </p:extLst>
          </p:nvPr>
        </p:nvGraphicFramePr>
        <p:xfrm>
          <a:off x="3269673" y="2152073"/>
          <a:ext cx="6059056" cy="142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8922">
                  <a:extLst>
                    <a:ext uri="{9D8B030D-6E8A-4147-A177-3AD203B41FA5}">
                      <a16:colId xmlns:a16="http://schemas.microsoft.com/office/drawing/2014/main" val="84102796"/>
                    </a:ext>
                  </a:extLst>
                </a:gridCol>
                <a:gridCol w="937860">
                  <a:extLst>
                    <a:ext uri="{9D8B030D-6E8A-4147-A177-3AD203B41FA5}">
                      <a16:colId xmlns:a16="http://schemas.microsoft.com/office/drawing/2014/main" val="4044803782"/>
                    </a:ext>
                  </a:extLst>
                </a:gridCol>
                <a:gridCol w="1157353">
                  <a:extLst>
                    <a:ext uri="{9D8B030D-6E8A-4147-A177-3AD203B41FA5}">
                      <a16:colId xmlns:a16="http://schemas.microsoft.com/office/drawing/2014/main" val="506472451"/>
                    </a:ext>
                  </a:extLst>
                </a:gridCol>
                <a:gridCol w="1319714">
                  <a:extLst>
                    <a:ext uri="{9D8B030D-6E8A-4147-A177-3AD203B41FA5}">
                      <a16:colId xmlns:a16="http://schemas.microsoft.com/office/drawing/2014/main" val="930990151"/>
                    </a:ext>
                  </a:extLst>
                </a:gridCol>
                <a:gridCol w="995207">
                  <a:extLst>
                    <a:ext uri="{9D8B030D-6E8A-4147-A177-3AD203B41FA5}">
                      <a16:colId xmlns:a16="http://schemas.microsoft.com/office/drawing/2014/main" val="1096424028"/>
                    </a:ext>
                  </a:extLst>
                </a:gridCol>
              </a:tblGrid>
              <a:tr h="52491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Применяемые методы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ROC-AUC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7142"/>
                  </a:ext>
                </a:extLst>
              </a:tr>
              <a:tr h="9021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Quora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Toxic Comment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Hate Speech and Offensive language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Ru Toxic Comments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1958277197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138E01D-401D-4609-AD90-338F3E1A4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21570"/>
              </p:ext>
            </p:extLst>
          </p:nvPr>
        </p:nvGraphicFramePr>
        <p:xfrm>
          <a:off x="3269673" y="3579091"/>
          <a:ext cx="6059056" cy="1168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818">
                  <a:extLst>
                    <a:ext uri="{9D8B030D-6E8A-4147-A177-3AD203B41FA5}">
                      <a16:colId xmlns:a16="http://schemas.microsoft.com/office/drawing/2014/main" val="3158013196"/>
                    </a:ext>
                  </a:extLst>
                </a:gridCol>
                <a:gridCol w="962658">
                  <a:extLst>
                    <a:ext uri="{9D8B030D-6E8A-4147-A177-3AD203B41FA5}">
                      <a16:colId xmlns:a16="http://schemas.microsoft.com/office/drawing/2014/main" val="574500122"/>
                    </a:ext>
                  </a:extLst>
                </a:gridCol>
                <a:gridCol w="1151789">
                  <a:extLst>
                    <a:ext uri="{9D8B030D-6E8A-4147-A177-3AD203B41FA5}">
                      <a16:colId xmlns:a16="http://schemas.microsoft.com/office/drawing/2014/main" val="2152301182"/>
                    </a:ext>
                  </a:extLst>
                </a:gridCol>
                <a:gridCol w="1313369">
                  <a:extLst>
                    <a:ext uri="{9D8B030D-6E8A-4147-A177-3AD203B41FA5}">
                      <a16:colId xmlns:a16="http://schemas.microsoft.com/office/drawing/2014/main" val="4037743315"/>
                    </a:ext>
                  </a:extLst>
                </a:gridCol>
                <a:gridCol w="990422">
                  <a:extLst>
                    <a:ext uri="{9D8B030D-6E8A-4147-A177-3AD203B41FA5}">
                      <a16:colId xmlns:a16="http://schemas.microsoft.com/office/drawing/2014/main" val="24544578"/>
                    </a:ext>
                  </a:extLst>
                </a:gridCol>
              </a:tblGrid>
              <a:tr h="389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0.94</a:t>
                      </a:r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0.949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0.984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0.870</a:t>
                      </a:r>
                      <a:endParaRPr lang="ru-RU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86890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CatBoost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0.761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0.822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0.928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0. 644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1453864535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XGBoost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0.879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0.934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0.965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0.809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201252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BBF3B-832A-4B0E-8F7B-B487B01D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12</a:t>
            </a:fld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623EF2-BE98-4A04-9CC3-FE5941C671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09" y="294072"/>
            <a:ext cx="3906985" cy="290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10803C-B68F-4D6D-9C6F-96F2B0AA65D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" r="5552"/>
          <a:stretch/>
        </p:blipFill>
        <p:spPr bwMode="auto">
          <a:xfrm>
            <a:off x="2189016" y="3376929"/>
            <a:ext cx="3906984" cy="29041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D92FC8-1960-4B07-B6C5-F58E4BC531A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" r="4558"/>
          <a:stretch/>
        </p:blipFill>
        <p:spPr bwMode="auto">
          <a:xfrm>
            <a:off x="6131093" y="294072"/>
            <a:ext cx="3906985" cy="29041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F9D39A-5A8D-4B77-95D4-F68A562A59A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 t="4452" r="5912"/>
          <a:stretch/>
        </p:blipFill>
        <p:spPr bwMode="auto">
          <a:xfrm>
            <a:off x="6095999" y="3376928"/>
            <a:ext cx="3906985" cy="2904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83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6E356-B408-4932-8F93-90C1F02C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55" y="189783"/>
            <a:ext cx="10018713" cy="1574361"/>
          </a:xfrm>
        </p:spPr>
        <p:txBody>
          <a:bodyPr>
            <a:normAutofit/>
          </a:bodyPr>
          <a:lstStyle/>
          <a:p>
            <a:r>
              <a:rPr lang="ru-RU" sz="4400" dirty="0"/>
              <a:t>Проведение экспериментов. Базовые модели + </a:t>
            </a:r>
            <a:r>
              <a:rPr lang="en-US" sz="4400" dirty="0"/>
              <a:t>TF-IDF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E63215-8161-4121-A561-7AB3048E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FB002DB-834F-4C6E-9F3F-73CDBAC02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16147"/>
              </p:ext>
            </p:extLst>
          </p:nvPr>
        </p:nvGraphicFramePr>
        <p:xfrm>
          <a:off x="1182255" y="1904625"/>
          <a:ext cx="5763491" cy="4056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778">
                  <a:extLst>
                    <a:ext uri="{9D8B030D-6E8A-4147-A177-3AD203B41FA5}">
                      <a16:colId xmlns:a16="http://schemas.microsoft.com/office/drawing/2014/main" val="84102796"/>
                    </a:ext>
                  </a:extLst>
                </a:gridCol>
                <a:gridCol w="915698">
                  <a:extLst>
                    <a:ext uri="{9D8B030D-6E8A-4147-A177-3AD203B41FA5}">
                      <a16:colId xmlns:a16="http://schemas.microsoft.com/office/drawing/2014/main" val="4044803782"/>
                    </a:ext>
                  </a:extLst>
                </a:gridCol>
                <a:gridCol w="1095604">
                  <a:extLst>
                    <a:ext uri="{9D8B030D-6E8A-4147-A177-3AD203B41FA5}">
                      <a16:colId xmlns:a16="http://schemas.microsoft.com/office/drawing/2014/main" val="506472451"/>
                    </a:ext>
                  </a:extLst>
                </a:gridCol>
                <a:gridCol w="1249302">
                  <a:extLst>
                    <a:ext uri="{9D8B030D-6E8A-4147-A177-3AD203B41FA5}">
                      <a16:colId xmlns:a16="http://schemas.microsoft.com/office/drawing/2014/main" val="93099015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096424028"/>
                    </a:ext>
                  </a:extLst>
                </a:gridCol>
              </a:tblGrid>
              <a:tr h="37543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Применяемые методы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ROC-AUC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7142"/>
                  </a:ext>
                </a:extLst>
              </a:tr>
              <a:tr h="5882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Quora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Toxic Comment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Hate Speech and Offensive language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Ru Toxic Comments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1958277197"/>
                  </a:ext>
                </a:extLst>
              </a:tr>
              <a:tr h="152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Logistic Regression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0.94</a:t>
                      </a:r>
                      <a:r>
                        <a:rPr lang="ru-RU" sz="1400" b="0" dirty="0">
                          <a:effectLst/>
                        </a:rPr>
                        <a:t>6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898000995"/>
                  </a:ext>
                </a:extLst>
              </a:tr>
              <a:tr h="152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CatBoost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0.761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0. 644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1711520313"/>
                  </a:ext>
                </a:extLst>
              </a:tr>
              <a:tr h="152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0.879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2013884963"/>
                  </a:ext>
                </a:extLst>
              </a:tr>
              <a:tr h="498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CatBoost</a:t>
                      </a:r>
                      <a:r>
                        <a:rPr lang="ru-RU" sz="1200" dirty="0">
                          <a:effectLst/>
                        </a:rPr>
                        <a:t> с настройкой гиперпараметров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2126274387"/>
                  </a:ext>
                </a:extLst>
              </a:tr>
              <a:tr h="498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en-US" sz="1200" dirty="0">
                          <a:effectLst/>
                        </a:rPr>
                        <a:t> с </a:t>
                      </a:r>
                      <a:r>
                        <a:rPr lang="en-US" sz="1200" dirty="0" err="1">
                          <a:effectLst/>
                        </a:rPr>
                        <a:t>настройкой</a:t>
                      </a:r>
                      <a:r>
                        <a:rPr lang="en-US" sz="1200" dirty="0">
                          <a:effectLst/>
                        </a:rPr>
                        <a:t> гиперпараметров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0.958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0.982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1763063407"/>
                  </a:ext>
                </a:extLst>
              </a:tr>
              <a:tr h="498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CatBoost </a:t>
                      </a:r>
                      <a:r>
                        <a:rPr lang="ru-RU" sz="1200" dirty="0">
                          <a:effectLst/>
                        </a:rPr>
                        <a:t>с подбором итераций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4203592705"/>
                  </a:ext>
                </a:extLst>
              </a:tr>
              <a:tr h="6711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ru-RU" sz="1200" dirty="0">
                          <a:effectLst/>
                        </a:rPr>
                        <a:t> с подбором количества деревьев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0.985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0.847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3454635359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E50DDC-F121-4510-857F-AF42378DCDE2}"/>
              </a:ext>
            </a:extLst>
          </p:cNvPr>
          <p:cNvSpPr/>
          <p:nvPr/>
        </p:nvSpPr>
        <p:spPr>
          <a:xfrm>
            <a:off x="7454055" y="1904625"/>
            <a:ext cx="3758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CatBoost:</a:t>
            </a:r>
          </a:p>
          <a:p>
            <a:r>
              <a:rPr lang="en-US" dirty="0"/>
              <a:t>1. </a:t>
            </a:r>
            <a:r>
              <a:rPr lang="ru-RU" dirty="0"/>
              <a:t>гиперпараметры:</a:t>
            </a:r>
          </a:p>
          <a:p>
            <a:pPr marL="803275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depth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803275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learning_rate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1;</a:t>
            </a:r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количество итераций -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iterations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200</a:t>
            </a:r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1A8DA3-94A8-46D4-9F28-656E8A129E9B}"/>
              </a:ext>
            </a:extLst>
          </p:cNvPr>
          <p:cNvSpPr/>
          <p:nvPr/>
        </p:nvSpPr>
        <p:spPr>
          <a:xfrm>
            <a:off x="7454055" y="3932876"/>
            <a:ext cx="3897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XGBoost</a:t>
            </a:r>
            <a:r>
              <a:rPr lang="en-US" b="1" dirty="0"/>
              <a:t>:</a:t>
            </a:r>
          </a:p>
          <a:p>
            <a:pPr algn="just"/>
            <a:r>
              <a:rPr lang="en-US" dirty="0"/>
              <a:t>1. </a:t>
            </a:r>
            <a:r>
              <a:rPr lang="ru-RU" dirty="0"/>
              <a:t>гиперпараметры</a:t>
            </a:r>
          </a:p>
          <a:p>
            <a:pPr marL="803275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max_depth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803275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learning_rate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0.5,</a:t>
            </a:r>
          </a:p>
          <a:p>
            <a:pPr marL="803275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Subsample = 1;</a:t>
            </a:r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количество деревьев</a:t>
            </a:r>
            <a:r>
              <a:rPr lang="en-US" dirty="0"/>
              <a:t> -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n_estimators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200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3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BBF3B-832A-4B0E-8F7B-B487B01D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A41554-5F49-4472-A5F2-7524720461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 r="3228"/>
          <a:stretch/>
        </p:blipFill>
        <p:spPr bwMode="auto">
          <a:xfrm>
            <a:off x="2359640" y="472807"/>
            <a:ext cx="3906985" cy="290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43E158-C375-460F-AE1C-1E9155C093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"/>
          <a:stretch/>
        </p:blipFill>
        <p:spPr bwMode="auto">
          <a:xfrm>
            <a:off x="6096000" y="304800"/>
            <a:ext cx="3906984" cy="307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C9FDCC-4943-4F24-BAF9-BC5ED4256DC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" r="3774"/>
          <a:stretch/>
        </p:blipFill>
        <p:spPr bwMode="auto">
          <a:xfrm>
            <a:off x="2359640" y="3256853"/>
            <a:ext cx="3906985" cy="290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B02CB9-F020-46A2-BBC4-CB10ABEA5380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3385" r="2615" b="2572"/>
          <a:stretch/>
        </p:blipFill>
        <p:spPr bwMode="auto">
          <a:xfrm>
            <a:off x="6096001" y="3308929"/>
            <a:ext cx="3804458" cy="27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057BC5-C8ED-4B22-9A87-912AD4EB6C5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 r="3228"/>
          <a:stretch/>
        </p:blipFill>
        <p:spPr bwMode="auto">
          <a:xfrm>
            <a:off x="2359641" y="343498"/>
            <a:ext cx="3906985" cy="290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D7C480-0AF0-4012-A763-91C49313552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"/>
          <a:stretch/>
        </p:blipFill>
        <p:spPr bwMode="auto">
          <a:xfrm>
            <a:off x="6096001" y="175491"/>
            <a:ext cx="3906984" cy="3072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37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6E356-B408-4932-8F93-90C1F02C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55" y="189783"/>
            <a:ext cx="10018713" cy="1574361"/>
          </a:xfrm>
        </p:spPr>
        <p:txBody>
          <a:bodyPr>
            <a:normAutofit/>
          </a:bodyPr>
          <a:lstStyle/>
          <a:p>
            <a:r>
              <a:rPr lang="ru-RU" sz="4400" dirty="0"/>
              <a:t>Проведение экспериментов. Базовые модели + </a:t>
            </a:r>
            <a:r>
              <a:rPr lang="en-US" sz="4400" dirty="0"/>
              <a:t>TF-IDF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E63215-8161-4121-A561-7AB3048E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C9A3440-851A-4735-AC44-0F687776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71810"/>
              </p:ext>
            </p:extLst>
          </p:nvPr>
        </p:nvGraphicFramePr>
        <p:xfrm>
          <a:off x="6345382" y="1833881"/>
          <a:ext cx="5227782" cy="2521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06">
                  <a:extLst>
                    <a:ext uri="{9D8B030D-6E8A-4147-A177-3AD203B41FA5}">
                      <a16:colId xmlns:a16="http://schemas.microsoft.com/office/drawing/2014/main" val="84102796"/>
                    </a:ext>
                  </a:extLst>
                </a:gridCol>
                <a:gridCol w="830585">
                  <a:extLst>
                    <a:ext uri="{9D8B030D-6E8A-4147-A177-3AD203B41FA5}">
                      <a16:colId xmlns:a16="http://schemas.microsoft.com/office/drawing/2014/main" val="4044803782"/>
                    </a:ext>
                  </a:extLst>
                </a:gridCol>
                <a:gridCol w="993769">
                  <a:extLst>
                    <a:ext uri="{9D8B030D-6E8A-4147-A177-3AD203B41FA5}">
                      <a16:colId xmlns:a16="http://schemas.microsoft.com/office/drawing/2014/main" val="506472451"/>
                    </a:ext>
                  </a:extLst>
                </a:gridCol>
                <a:gridCol w="1133181">
                  <a:extLst>
                    <a:ext uri="{9D8B030D-6E8A-4147-A177-3AD203B41FA5}">
                      <a16:colId xmlns:a16="http://schemas.microsoft.com/office/drawing/2014/main" val="930990151"/>
                    </a:ext>
                  </a:extLst>
                </a:gridCol>
                <a:gridCol w="854541">
                  <a:extLst>
                    <a:ext uri="{9D8B030D-6E8A-4147-A177-3AD203B41FA5}">
                      <a16:colId xmlns:a16="http://schemas.microsoft.com/office/drawing/2014/main" val="1096424028"/>
                    </a:ext>
                  </a:extLst>
                </a:gridCol>
              </a:tblGrid>
              <a:tr h="37543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Применяемые методы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ROC-AUC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7142"/>
                  </a:ext>
                </a:extLst>
              </a:tr>
              <a:tr h="5882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Quora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Toxic Comment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Hate Speech and Offensive language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 Toxic Comments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1958277197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Лемматизация +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logreg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0.971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0.983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0.907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2807709734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Лемматизация +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CatBoost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0.978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0.870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1683981066"/>
                  </a:ext>
                </a:extLst>
              </a:tr>
              <a:tr h="3252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Лемматизация</a:t>
                      </a:r>
                      <a:r>
                        <a:rPr lang="en-US" sz="1200" dirty="0">
                          <a:effectLst/>
                        </a:rPr>
                        <a:t> +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0.981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0.892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135754267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FD0DB2E-71CE-4EF6-94B2-27C964DD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07402"/>
              </p:ext>
            </p:extLst>
          </p:nvPr>
        </p:nvGraphicFramePr>
        <p:xfrm>
          <a:off x="963830" y="1833881"/>
          <a:ext cx="5227781" cy="4204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705">
                  <a:extLst>
                    <a:ext uri="{9D8B030D-6E8A-4147-A177-3AD203B41FA5}">
                      <a16:colId xmlns:a16="http://schemas.microsoft.com/office/drawing/2014/main" val="84102796"/>
                    </a:ext>
                  </a:extLst>
                </a:gridCol>
                <a:gridCol w="830585">
                  <a:extLst>
                    <a:ext uri="{9D8B030D-6E8A-4147-A177-3AD203B41FA5}">
                      <a16:colId xmlns:a16="http://schemas.microsoft.com/office/drawing/2014/main" val="4044803782"/>
                    </a:ext>
                  </a:extLst>
                </a:gridCol>
                <a:gridCol w="993769">
                  <a:extLst>
                    <a:ext uri="{9D8B030D-6E8A-4147-A177-3AD203B41FA5}">
                      <a16:colId xmlns:a16="http://schemas.microsoft.com/office/drawing/2014/main" val="506472451"/>
                    </a:ext>
                  </a:extLst>
                </a:gridCol>
                <a:gridCol w="1133181">
                  <a:extLst>
                    <a:ext uri="{9D8B030D-6E8A-4147-A177-3AD203B41FA5}">
                      <a16:colId xmlns:a16="http://schemas.microsoft.com/office/drawing/2014/main" val="930990151"/>
                    </a:ext>
                  </a:extLst>
                </a:gridCol>
                <a:gridCol w="854541">
                  <a:extLst>
                    <a:ext uri="{9D8B030D-6E8A-4147-A177-3AD203B41FA5}">
                      <a16:colId xmlns:a16="http://schemas.microsoft.com/office/drawing/2014/main" val="1096424028"/>
                    </a:ext>
                  </a:extLst>
                </a:gridCol>
              </a:tblGrid>
              <a:tr h="37543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Применяемые методы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ROC-AUC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7142"/>
                  </a:ext>
                </a:extLst>
              </a:tr>
              <a:tr h="5882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Quora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Toxic Comment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Hate Speech and Offensive language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Ru Toxic Comments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extLst>
                  <a:ext uri="{0D108BD9-81ED-4DB2-BD59-A6C34878D82A}">
                    <a16:rowId xmlns:a16="http://schemas.microsoft.com/office/drawing/2014/main" val="1958277197"/>
                  </a:ext>
                </a:extLst>
              </a:tr>
              <a:tr h="1522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Logistic Regression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0.94</a:t>
                      </a:r>
                      <a:r>
                        <a:rPr lang="ru-RU" sz="1400" b="1" dirty="0">
                          <a:effectLst/>
                        </a:rPr>
                        <a:t>6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898000995"/>
                  </a:ext>
                </a:extLst>
              </a:tr>
              <a:tr h="1522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CatBoost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0.761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0. 644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1711520313"/>
                  </a:ext>
                </a:extLst>
              </a:tr>
              <a:tr h="1522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0.879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2013884963"/>
                  </a:ext>
                </a:extLst>
              </a:tr>
              <a:tr h="4982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CatBoost</a:t>
                      </a:r>
                      <a:r>
                        <a:rPr lang="ru-RU" sz="1200" dirty="0">
                          <a:effectLst/>
                        </a:rPr>
                        <a:t> с настройкой гиперпараметров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2126274387"/>
                  </a:ext>
                </a:extLst>
              </a:tr>
              <a:tr h="4982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en-US" sz="1200" dirty="0">
                          <a:effectLst/>
                        </a:rPr>
                        <a:t> с </a:t>
                      </a:r>
                      <a:r>
                        <a:rPr lang="en-US" sz="1200" dirty="0" err="1">
                          <a:effectLst/>
                        </a:rPr>
                        <a:t>настройкой</a:t>
                      </a:r>
                      <a:r>
                        <a:rPr lang="en-US" sz="1200" dirty="0">
                          <a:effectLst/>
                        </a:rPr>
                        <a:t> гиперпараметров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0.958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0.982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1763063407"/>
                  </a:ext>
                </a:extLst>
              </a:tr>
              <a:tr h="4982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CatBoost </a:t>
                      </a:r>
                      <a:r>
                        <a:rPr lang="ru-RU" sz="1200" dirty="0">
                          <a:effectLst/>
                        </a:rPr>
                        <a:t>с подбором итераций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4203592705"/>
                  </a:ext>
                </a:extLst>
              </a:tr>
              <a:tr h="6711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ru-RU" sz="1200" dirty="0">
                          <a:effectLst/>
                        </a:rPr>
                        <a:t> с подбором количества деревьев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0.985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0.847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474" marR="36474" marT="0" marB="0" anchor="ctr"/>
                </a:tc>
                <a:extLst>
                  <a:ext uri="{0D108BD9-81ED-4DB2-BD59-A6C34878D82A}">
                    <a16:rowId xmlns:a16="http://schemas.microsoft.com/office/drawing/2014/main" val="345463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56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2F56EB-E1B3-478B-B5DE-1830526E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Извлечение признаков. </a:t>
            </a:r>
            <a:r>
              <a:rPr lang="en-US" sz="4400" dirty="0"/>
              <a:t>Word Embedding - </a:t>
            </a:r>
            <a:r>
              <a:rPr lang="en-US" sz="4400" dirty="0" err="1"/>
              <a:t>FastText</a:t>
            </a:r>
            <a:endParaRPr lang="ru-RU" sz="4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60C81-0DB1-4A8D-9D59-3C642AE3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710" y="1845734"/>
            <a:ext cx="4523970" cy="2184229"/>
          </a:xfrm>
        </p:spPr>
        <p:txBody>
          <a:bodyPr>
            <a:normAutofit fontScale="85000" lnSpcReduction="10000"/>
          </a:bodyPr>
          <a:lstStyle/>
          <a:p>
            <a:pPr marL="0" indent="432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В модели </a:t>
            </a:r>
            <a:r>
              <a:rPr lang="ru-RU" dirty="0" err="1"/>
              <a:t>FastText</a:t>
            </a:r>
            <a:r>
              <a:rPr lang="ru-RU" dirty="0"/>
              <a:t> используется </a:t>
            </a:r>
            <a:r>
              <a:rPr lang="ru-RU" dirty="0" err="1"/>
              <a:t>skip-gram</a:t>
            </a:r>
            <a:r>
              <a:rPr lang="ru-RU" dirty="0"/>
              <a:t> с негативным </a:t>
            </a:r>
            <a:r>
              <a:rPr lang="ru-RU" dirty="0" err="1"/>
              <a:t>сэмплированием</a:t>
            </a:r>
            <a:r>
              <a:rPr lang="ru-RU" dirty="0"/>
              <a:t>. </a:t>
            </a:r>
          </a:p>
          <a:p>
            <a:pPr marL="0" indent="432000" algn="just">
              <a:lnSpc>
                <a:spcPct val="11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432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Для фиксирования размерности признаков применяется </a:t>
            </a:r>
            <a:r>
              <a:rPr lang="ru-RU" dirty="0" err="1"/>
              <a:t>хэширование</a:t>
            </a:r>
            <a:r>
              <a:rPr lang="ru-RU" dirty="0"/>
              <a:t> признаков.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D0B15F-9473-42CB-8983-355E2E57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304FC-267A-4555-9969-6FCD70BD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59" y="1845734"/>
            <a:ext cx="4055919" cy="41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2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497E3-7EFF-4C12-A9CF-02737A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экспериментов. Базовые модели + </a:t>
            </a:r>
            <a:r>
              <a:rPr lang="en-US" dirty="0" err="1"/>
              <a:t>FastText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46AAE-0A53-44D8-99E6-4F6D9FEE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0" y="1845734"/>
            <a:ext cx="3519055" cy="2643139"/>
          </a:xfrm>
        </p:spPr>
        <p:txBody>
          <a:bodyPr>
            <a:normAutofit fontScale="85000" lnSpcReduction="10000"/>
          </a:bodyPr>
          <a:lstStyle/>
          <a:p>
            <a:pPr marL="0" indent="450000" algn="just">
              <a:spcBef>
                <a:spcPts val="600"/>
              </a:spcBef>
            </a:pPr>
            <a:r>
              <a:rPr lang="ru-RU" sz="1800" dirty="0"/>
              <a:t>В качестве векторного преобразования текста использован метод </a:t>
            </a:r>
            <a:r>
              <a:rPr lang="en-US" sz="1800" dirty="0" err="1"/>
              <a:t>FastText</a:t>
            </a:r>
            <a:r>
              <a:rPr lang="ru-RU" sz="1800" dirty="0"/>
              <a:t> с размерностью выходного вектора – 300</a:t>
            </a:r>
            <a:r>
              <a:rPr lang="en-US" sz="1800" dirty="0"/>
              <a:t>.</a:t>
            </a:r>
            <a:endParaRPr lang="ru-RU" sz="1800" dirty="0"/>
          </a:p>
          <a:p>
            <a:pPr marL="0" indent="450000" algn="just">
              <a:spcBef>
                <a:spcPts val="600"/>
              </a:spcBef>
            </a:pPr>
            <a:r>
              <a:rPr lang="ru-RU" sz="1800" b="1" dirty="0"/>
              <a:t>Промежуточный вывод:</a:t>
            </a:r>
          </a:p>
          <a:p>
            <a:pPr marL="0" indent="450000" algn="just">
              <a:spcBef>
                <a:spcPts val="600"/>
              </a:spcBef>
            </a:pPr>
            <a:r>
              <a:rPr lang="ru-RU" sz="1800" dirty="0"/>
              <a:t>Мера качества с использованием </a:t>
            </a:r>
            <a:r>
              <a:rPr lang="en-US" sz="1800" dirty="0" err="1"/>
              <a:t>FastText</a:t>
            </a:r>
            <a:r>
              <a:rPr lang="en-US" sz="1800" dirty="0"/>
              <a:t> </a:t>
            </a:r>
            <a:r>
              <a:rPr lang="ru-RU" sz="1800" dirty="0"/>
              <a:t>стала хуже на </a:t>
            </a:r>
            <a:r>
              <a:rPr lang="en-US" sz="1800" dirty="0"/>
              <a:t>~</a:t>
            </a:r>
            <a:r>
              <a:rPr lang="ru-RU" sz="1800" dirty="0"/>
              <a:t>20% относительно первых экспериментов.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E2BA97-0099-4570-9139-28C11836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300BB02-69CC-4188-B8BE-7CE03B3BC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16907"/>
              </p:ext>
            </p:extLst>
          </p:nvPr>
        </p:nvGraphicFramePr>
        <p:xfrm>
          <a:off x="1097280" y="1845734"/>
          <a:ext cx="6466041" cy="4167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1869">
                  <a:extLst>
                    <a:ext uri="{9D8B030D-6E8A-4147-A177-3AD203B41FA5}">
                      <a16:colId xmlns:a16="http://schemas.microsoft.com/office/drawing/2014/main" val="4111015448"/>
                    </a:ext>
                  </a:extLst>
                </a:gridCol>
                <a:gridCol w="810219">
                  <a:extLst>
                    <a:ext uri="{9D8B030D-6E8A-4147-A177-3AD203B41FA5}">
                      <a16:colId xmlns:a16="http://schemas.microsoft.com/office/drawing/2014/main" val="1975902380"/>
                    </a:ext>
                  </a:extLst>
                </a:gridCol>
                <a:gridCol w="1362885">
                  <a:extLst>
                    <a:ext uri="{9D8B030D-6E8A-4147-A177-3AD203B41FA5}">
                      <a16:colId xmlns:a16="http://schemas.microsoft.com/office/drawing/2014/main" val="3087476174"/>
                    </a:ext>
                  </a:extLst>
                </a:gridCol>
                <a:gridCol w="1362885">
                  <a:extLst>
                    <a:ext uri="{9D8B030D-6E8A-4147-A177-3AD203B41FA5}">
                      <a16:colId xmlns:a16="http://schemas.microsoft.com/office/drawing/2014/main" val="1272482080"/>
                    </a:ext>
                  </a:extLst>
                </a:gridCol>
                <a:gridCol w="1022461">
                  <a:extLst>
                    <a:ext uri="{9D8B030D-6E8A-4147-A177-3AD203B41FA5}">
                      <a16:colId xmlns:a16="http://schemas.microsoft.com/office/drawing/2014/main" val="3909940098"/>
                    </a:ext>
                  </a:extLst>
                </a:gridCol>
                <a:gridCol w="135722">
                  <a:extLst>
                    <a:ext uri="{9D8B030D-6E8A-4147-A177-3AD203B41FA5}">
                      <a16:colId xmlns:a16="http://schemas.microsoft.com/office/drawing/2014/main" val="1770989131"/>
                    </a:ext>
                  </a:extLst>
                </a:gridCol>
              </a:tblGrid>
              <a:tr h="31024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Применяемые методы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ROC-AUC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1250"/>
                  </a:ext>
                </a:extLst>
              </a:tr>
              <a:tr h="7072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Quora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Toxic Comment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Hate Speech and Offensive language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 Toxic Comments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097544"/>
                  </a:ext>
                </a:extLst>
              </a:tr>
              <a:tr h="2822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668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744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803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70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6023623"/>
                  </a:ext>
                </a:extLst>
              </a:tr>
              <a:tr h="2822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CatBoost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697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763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808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 </a:t>
                      </a:r>
                      <a:r>
                        <a:rPr lang="ru-RU" sz="1400">
                          <a:effectLst/>
                        </a:rPr>
                        <a:t>687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0767361"/>
                  </a:ext>
                </a:extLst>
              </a:tr>
              <a:tr h="2822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XGBoost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746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796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852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8052229"/>
                  </a:ext>
                </a:extLst>
              </a:tr>
              <a:tr h="69733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CatBoost</a:t>
                      </a:r>
                      <a:r>
                        <a:rPr lang="ru-RU" sz="1400" dirty="0">
                          <a:effectLst/>
                        </a:rPr>
                        <a:t> с настройкой гиперпараметров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710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767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823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697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1839419"/>
                  </a:ext>
                </a:extLst>
              </a:tr>
              <a:tr h="6650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XGBoost</a:t>
                      </a:r>
                      <a:r>
                        <a:rPr lang="en-US" sz="1400" dirty="0">
                          <a:effectLst/>
                        </a:rPr>
                        <a:t> с </a:t>
                      </a:r>
                      <a:r>
                        <a:rPr lang="en-US" sz="1400" dirty="0" err="1">
                          <a:effectLst/>
                        </a:rPr>
                        <a:t>настройкой</a:t>
                      </a:r>
                      <a:r>
                        <a:rPr lang="en-US" sz="1400" dirty="0">
                          <a:effectLst/>
                        </a:rPr>
                        <a:t> гиперпараметров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754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859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721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5048836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CatBoost </a:t>
                      </a:r>
                      <a:r>
                        <a:rPr lang="ru-RU" sz="1400" dirty="0">
                          <a:effectLst/>
                        </a:rPr>
                        <a:t>с подбором итераций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733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825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695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383485"/>
                  </a:ext>
                </a:extLst>
              </a:tr>
              <a:tr h="46859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XGBoost</a:t>
                      </a:r>
                      <a:r>
                        <a:rPr lang="ru-RU" sz="1400" dirty="0">
                          <a:effectLst/>
                        </a:rPr>
                        <a:t> с подбором количества деревьев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754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0.</a:t>
                      </a:r>
                      <a:r>
                        <a:rPr lang="ru-RU" sz="1400" b="0" dirty="0">
                          <a:effectLst/>
                        </a:rPr>
                        <a:t>786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862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726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69" marR="6696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783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85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BBF3B-832A-4B0E-8F7B-B487B01D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EE9F98-814B-4083-96B7-9D4015A88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79" y="275585"/>
            <a:ext cx="3774536" cy="287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3A4F28-59AA-4EB4-833A-B25BA91983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26" y="307167"/>
            <a:ext cx="3774536" cy="280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7618C8-2782-49CB-8276-674B04C2B69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71" y="3199202"/>
            <a:ext cx="3774536" cy="2656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5E6582-E432-448F-BA90-0240A869D50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79" y="3141780"/>
            <a:ext cx="3959263" cy="2807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83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3DD3DE9-755A-45CF-898B-F3FD37EB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нейронной сети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968F9F-B114-459E-933E-7031B095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764" y="1903518"/>
            <a:ext cx="7665719" cy="365125"/>
          </a:xfrm>
        </p:spPr>
        <p:txBody>
          <a:bodyPr>
            <a:normAutofit fontScale="85000" lnSpcReduction="10000"/>
          </a:bodyPr>
          <a:lstStyle/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/>
              <a:t>Input Layer – </a:t>
            </a:r>
            <a:r>
              <a:rPr lang="ru-RU" dirty="0"/>
              <a:t>входной слой, задает входной формат данных</a:t>
            </a:r>
            <a:r>
              <a:rPr lang="en-US" dirty="0"/>
              <a:t>;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9C3C0D-4D2F-43D1-911F-EE79C01A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19</a:t>
            </a:fld>
            <a:endParaRPr lang="ru-RU" sz="1600" dirty="0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F249703D-6218-4671-A104-C225998D4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0"/>
          <a:stretch/>
        </p:blipFill>
        <p:spPr>
          <a:xfrm>
            <a:off x="1036321" y="1789815"/>
            <a:ext cx="2510443" cy="4398549"/>
          </a:xfrm>
          <a:prstGeom prst="rect">
            <a:avLst/>
          </a:prstGeom>
        </p:spPr>
      </p:pic>
      <p:sp>
        <p:nvSpPr>
          <p:cNvPr id="8" name="Объект 3">
            <a:extLst>
              <a:ext uri="{FF2B5EF4-FFF2-40B4-BE49-F238E27FC236}">
                <a16:creationId xmlns:a16="http://schemas.microsoft.com/office/drawing/2014/main" id="{56D862F4-02F7-4540-A73D-9B5F31D6C07D}"/>
              </a:ext>
            </a:extLst>
          </p:cNvPr>
          <p:cNvSpPr txBox="1">
            <a:spLocks/>
          </p:cNvSpPr>
          <p:nvPr/>
        </p:nvSpPr>
        <p:spPr>
          <a:xfrm>
            <a:off x="3564543" y="2414048"/>
            <a:ext cx="7665719" cy="60036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/>
              <a:t>Embedding – </a:t>
            </a:r>
            <a:r>
              <a:rPr lang="ru-RU" dirty="0"/>
              <a:t>векторное преобразование текста в вектор размерностью 300;</a:t>
            </a:r>
            <a:endParaRPr lang="en-US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0BDDFB1-1572-4CD6-AAB7-D2B77A8682E8}"/>
              </a:ext>
            </a:extLst>
          </p:cNvPr>
          <p:cNvSpPr txBox="1">
            <a:spLocks/>
          </p:cNvSpPr>
          <p:nvPr/>
        </p:nvSpPr>
        <p:spPr>
          <a:xfrm>
            <a:off x="3546762" y="3026329"/>
            <a:ext cx="7665719" cy="5112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 err="1"/>
              <a:t>SpatialDropout</a:t>
            </a:r>
            <a:r>
              <a:rPr lang="ru-RU" dirty="0"/>
              <a:t> - слой исключения нейронов, удаляющий целые карты объектов</a:t>
            </a:r>
            <a:r>
              <a:rPr lang="en-US" dirty="0"/>
              <a:t>;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3F1D9F8B-3CA7-48A0-9CAC-63936312AF56}"/>
              </a:ext>
            </a:extLst>
          </p:cNvPr>
          <p:cNvSpPr txBox="1">
            <a:spLocks/>
          </p:cNvSpPr>
          <p:nvPr/>
        </p:nvSpPr>
        <p:spPr>
          <a:xfrm>
            <a:off x="3564543" y="3566449"/>
            <a:ext cx="7665719" cy="53567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  <a:r>
              <a:rPr lang="ru-RU" dirty="0"/>
              <a:t> (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Short-Term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) </a:t>
            </a:r>
            <a:r>
              <a:rPr lang="en-US" dirty="0"/>
              <a:t>–</a:t>
            </a:r>
            <a:r>
              <a:rPr lang="ru-RU" dirty="0"/>
              <a:t> разновидность архитектуры рекуррентных нейронных сетей</a:t>
            </a:r>
            <a:r>
              <a:rPr lang="en-US" dirty="0"/>
              <a:t>;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C146CD0-BAA9-4260-B920-7411269AFF49}"/>
              </a:ext>
            </a:extLst>
          </p:cNvPr>
          <p:cNvSpPr txBox="1">
            <a:spLocks/>
          </p:cNvSpPr>
          <p:nvPr/>
        </p:nvSpPr>
        <p:spPr>
          <a:xfrm>
            <a:off x="3564543" y="4102121"/>
            <a:ext cx="7665719" cy="5102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 err="1"/>
              <a:t>GlobalMaxPoollng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слой, используемый для уменьшения размерности векторов</a:t>
            </a:r>
            <a:r>
              <a:rPr lang="en-US" dirty="0"/>
              <a:t>;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7F9C65F-565D-4694-895A-CEE20963672C}"/>
              </a:ext>
            </a:extLst>
          </p:cNvPr>
          <p:cNvSpPr txBox="1">
            <a:spLocks/>
          </p:cNvSpPr>
          <p:nvPr/>
        </p:nvSpPr>
        <p:spPr>
          <a:xfrm>
            <a:off x="3564543" y="4618808"/>
            <a:ext cx="7665719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/>
              <a:t>Dense –</a:t>
            </a:r>
            <a:r>
              <a:rPr lang="ru-RU" dirty="0"/>
              <a:t> </a:t>
            </a:r>
            <a:r>
              <a:rPr lang="ru-RU" dirty="0" err="1"/>
              <a:t>полносвязный</a:t>
            </a:r>
            <a:r>
              <a:rPr lang="ru-RU" dirty="0"/>
              <a:t> слой</a:t>
            </a:r>
            <a:r>
              <a:rPr lang="en-US" dirty="0"/>
              <a:t>;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0A379955-B138-4D5A-95A3-304C69C7C836}"/>
              </a:ext>
            </a:extLst>
          </p:cNvPr>
          <p:cNvSpPr txBox="1">
            <a:spLocks/>
          </p:cNvSpPr>
          <p:nvPr/>
        </p:nvSpPr>
        <p:spPr>
          <a:xfrm>
            <a:off x="3546763" y="5135495"/>
            <a:ext cx="7665719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/>
              <a:t>Dropout –</a:t>
            </a:r>
            <a:r>
              <a:rPr lang="ru-RU" dirty="0"/>
              <a:t> слой исключения нейронов</a:t>
            </a:r>
            <a:r>
              <a:rPr lang="en-US" dirty="0"/>
              <a:t>;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00ACFD2D-E6AE-42FB-99EF-8B3337D431CC}"/>
              </a:ext>
            </a:extLst>
          </p:cNvPr>
          <p:cNvSpPr txBox="1">
            <a:spLocks/>
          </p:cNvSpPr>
          <p:nvPr/>
        </p:nvSpPr>
        <p:spPr>
          <a:xfrm>
            <a:off x="3564543" y="5665890"/>
            <a:ext cx="7665719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 algn="just">
              <a:buFont typeface="Arial" panose="020B0604020202020204" pitchFamily="34" charset="0"/>
              <a:buChar char="•"/>
            </a:pPr>
            <a:r>
              <a:rPr lang="en-US" dirty="0"/>
              <a:t>Output Layer –</a:t>
            </a:r>
            <a:r>
              <a:rPr lang="ru-RU" dirty="0"/>
              <a:t> выходной слой.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4" y="291114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900" y="1099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Площадь поверхности Мирового океана, в состав которого входят океаны и моря, составляет около 71 % поверхности Земли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9" y="1099667"/>
            <a:ext cx="4237429" cy="4178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00" y="231213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 1 </a:t>
            </a:r>
            <a:r>
              <a:rPr lang="ru-RU" dirty="0"/>
              <a:t>апреля 2015 года насчитывалось </a:t>
            </a:r>
            <a:r>
              <a:rPr lang="ru-RU" dirty="0" smtClean="0"/>
              <a:t> </a:t>
            </a:r>
            <a:r>
              <a:rPr lang="ru-RU" dirty="0"/>
              <a:t>87 тыс. </a:t>
            </a:r>
            <a:r>
              <a:rPr lang="ru-RU" dirty="0" smtClean="0"/>
              <a:t>только торговых судов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BBF3B-832A-4B0E-8F7B-B487B01D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20</a:t>
            </a:fld>
            <a:endParaRPr lang="ru-RU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594A4F-F80E-4239-8603-03D84E30470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/>
          <a:stretch/>
        </p:blipFill>
        <p:spPr bwMode="auto">
          <a:xfrm>
            <a:off x="2457067" y="525766"/>
            <a:ext cx="3638933" cy="261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A3F02C-64A8-44D2-B8F6-362375BF3D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73" y="525766"/>
            <a:ext cx="3596732" cy="26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A803AB-1654-4DA6-8052-70D25DC951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88" y="3068436"/>
            <a:ext cx="3709265" cy="277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FAA8D5-AE50-4C81-ABA1-4D195E770AC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/>
          <a:stretch/>
        </p:blipFill>
        <p:spPr bwMode="auto">
          <a:xfrm>
            <a:off x="6081668" y="3068435"/>
            <a:ext cx="3550076" cy="2773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5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a typeface="Times New Roman" panose="02020603050405020304" pitchFamily="18" charset="0"/>
              </a:rPr>
              <a:t>Эффект переобучения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21</a:t>
            </a:fld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C02CE-5DD9-45B5-9B58-68A138E1DD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37" y="1845733"/>
            <a:ext cx="5860183" cy="423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54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a typeface="Times New Roman" panose="02020603050405020304" pitchFamily="18" charset="0"/>
              </a:rPr>
              <a:t>Применение регуляризации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22</a:t>
            </a:fld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3F50D8-4EE4-4FB2-AA72-462F828968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7019" y="1845733"/>
            <a:ext cx="6206836" cy="42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9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BBF3B-832A-4B0E-8F7B-B487B01D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781C7F-0D14-411E-B086-A0F5489B35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11" y="498057"/>
            <a:ext cx="3685588" cy="26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8B0D1E-6B56-4ECB-81FF-8A3279B9E8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4631"/>
            <a:ext cx="3597275" cy="253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1F8316-7B99-416F-990F-76E12068A6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24" y="3118042"/>
            <a:ext cx="3597275" cy="253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831D7A-5C3E-43B4-BAF0-4E66A7F089E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-1"/>
          <a:stretch/>
        </p:blipFill>
        <p:spPr bwMode="auto">
          <a:xfrm>
            <a:off x="6108382" y="3202360"/>
            <a:ext cx="3572510" cy="2447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449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497E3-7EFF-4C12-A9CF-02737A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результатов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E2BA97-0099-4570-9139-28C11836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24</a:t>
            </a:fld>
            <a:endParaRPr lang="ru-RU" sz="16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A451BAB-EF71-4AA1-B5BF-018A4796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0008"/>
              </p:ext>
            </p:extLst>
          </p:nvPr>
        </p:nvGraphicFramePr>
        <p:xfrm>
          <a:off x="3156989" y="1938098"/>
          <a:ext cx="6132335" cy="3751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4814">
                  <a:extLst>
                    <a:ext uri="{9D8B030D-6E8A-4147-A177-3AD203B41FA5}">
                      <a16:colId xmlns:a16="http://schemas.microsoft.com/office/drawing/2014/main" val="3157081599"/>
                    </a:ext>
                  </a:extLst>
                </a:gridCol>
                <a:gridCol w="718757">
                  <a:extLst>
                    <a:ext uri="{9D8B030D-6E8A-4147-A177-3AD203B41FA5}">
                      <a16:colId xmlns:a16="http://schemas.microsoft.com/office/drawing/2014/main" val="3524322112"/>
                    </a:ext>
                  </a:extLst>
                </a:gridCol>
                <a:gridCol w="1209036">
                  <a:extLst>
                    <a:ext uri="{9D8B030D-6E8A-4147-A177-3AD203B41FA5}">
                      <a16:colId xmlns:a16="http://schemas.microsoft.com/office/drawing/2014/main" val="4243195401"/>
                    </a:ext>
                  </a:extLst>
                </a:gridCol>
                <a:gridCol w="1209036">
                  <a:extLst>
                    <a:ext uri="{9D8B030D-6E8A-4147-A177-3AD203B41FA5}">
                      <a16:colId xmlns:a16="http://schemas.microsoft.com/office/drawing/2014/main" val="1525985691"/>
                    </a:ext>
                  </a:extLst>
                </a:gridCol>
                <a:gridCol w="907041">
                  <a:extLst>
                    <a:ext uri="{9D8B030D-6E8A-4147-A177-3AD203B41FA5}">
                      <a16:colId xmlns:a16="http://schemas.microsoft.com/office/drawing/2014/main" val="1778128567"/>
                    </a:ext>
                  </a:extLst>
                </a:gridCol>
                <a:gridCol w="123651">
                  <a:extLst>
                    <a:ext uri="{9D8B030D-6E8A-4147-A177-3AD203B41FA5}">
                      <a16:colId xmlns:a16="http://schemas.microsoft.com/office/drawing/2014/main" val="541193285"/>
                    </a:ext>
                  </a:extLst>
                </a:gridCol>
              </a:tblGrid>
              <a:tr h="30848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Применяемые методы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ROC-AUC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49260"/>
                  </a:ext>
                </a:extLst>
              </a:tr>
              <a:tr h="860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Quora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Toxic Comment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Hate Speech and Offensive language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Ru Toxic Comments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560831"/>
                  </a:ext>
                </a:extLst>
              </a:tr>
              <a:tr h="73744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Лучшие результаты базовых моделей с использованием </a:t>
                      </a:r>
                      <a:r>
                        <a:rPr lang="en-US" sz="1300" dirty="0">
                          <a:effectLst/>
                        </a:rPr>
                        <a:t>TF</a:t>
                      </a:r>
                      <a:r>
                        <a:rPr lang="ru-RU" sz="1300" dirty="0">
                          <a:effectLst/>
                        </a:rPr>
                        <a:t>-</a:t>
                      </a:r>
                      <a:r>
                        <a:rPr lang="en-US" sz="1300" dirty="0">
                          <a:effectLst/>
                        </a:rPr>
                        <a:t>IDF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0.94</a:t>
                      </a:r>
                      <a:r>
                        <a:rPr lang="ru-RU" sz="1200" dirty="0">
                          <a:effectLst/>
                        </a:rPr>
                        <a:t>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0.971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0.985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0.907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6129929"/>
                  </a:ext>
                </a:extLst>
              </a:tr>
              <a:tr h="78573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Лучшие результаты базовых моделей с использованием </a:t>
                      </a:r>
                      <a:r>
                        <a:rPr lang="en-US" sz="1300" dirty="0" err="1">
                          <a:effectLst/>
                        </a:rPr>
                        <a:t>FastText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</a:t>
                      </a:r>
                      <a:r>
                        <a:rPr lang="ru-RU" sz="1200" dirty="0">
                          <a:effectLst/>
                        </a:rPr>
                        <a:t>754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</a:t>
                      </a:r>
                      <a:r>
                        <a:rPr lang="ru-RU" sz="1200" dirty="0">
                          <a:effectLst/>
                        </a:rPr>
                        <a:t>796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</a:t>
                      </a:r>
                      <a:r>
                        <a:rPr lang="ru-RU" sz="1200" dirty="0">
                          <a:effectLst/>
                        </a:rPr>
                        <a:t>862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</a:t>
                      </a:r>
                      <a:r>
                        <a:rPr lang="ru-RU" sz="1200" dirty="0">
                          <a:effectLst/>
                        </a:rPr>
                        <a:t>726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4119823"/>
                  </a:ext>
                </a:extLst>
              </a:tr>
              <a:tr h="105982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Результаты нейронной сети без переобучения*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* - Для </a:t>
                      </a:r>
                      <a:r>
                        <a:rPr lang="en-US" sz="1300" dirty="0">
                          <a:effectLst/>
                        </a:rPr>
                        <a:t>Quora </a:t>
                      </a:r>
                      <a:r>
                        <a:rPr lang="ru-RU" sz="1300" dirty="0">
                          <a:effectLst/>
                        </a:rPr>
                        <a:t>с </a:t>
                      </a:r>
                      <a:r>
                        <a:rPr lang="ru-RU" sz="1300" dirty="0" err="1">
                          <a:effectLst/>
                        </a:rPr>
                        <a:t>предобученным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FastText</a:t>
                      </a:r>
                      <a:r>
                        <a:rPr lang="ru-RU" sz="1300" dirty="0">
                          <a:effectLst/>
                        </a:rPr>
                        <a:t>.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0.955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0.959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0.984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0.883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002" marR="51002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29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5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ea typeface="Times New Roman" panose="02020603050405020304" pitchFamily="18" charset="0"/>
              </a:rPr>
              <a:t>В данной работе была решена задача бинарной классификации текстов, где 1 – тексты, размеченные как токсичные, а 0 – как не токсичные</a:t>
            </a:r>
            <a:r>
              <a:rPr lang="en-US" sz="2400" dirty="0"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/>
              <a:t>Входные данные: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Hate Speech and Offensive Language</a:t>
            </a:r>
            <a:r>
              <a:rPr lang="ru-RU" sz="2400" dirty="0"/>
              <a:t>, 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Quora Insincere Questions Classification</a:t>
            </a:r>
            <a:r>
              <a:rPr lang="ru-RU" sz="2400" dirty="0"/>
              <a:t>, 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Jigsaw Toxic Comment Classification</a:t>
            </a:r>
            <a:r>
              <a:rPr lang="ru-RU" sz="2400" dirty="0"/>
              <a:t>,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Russian Language Toxic Comments</a:t>
            </a:r>
            <a:r>
              <a:rPr lang="ru-RU" sz="2400" dirty="0"/>
              <a:t>.</a:t>
            </a:r>
          </a:p>
          <a:p>
            <a:r>
              <a:rPr lang="ru-RU" dirty="0"/>
              <a:t>Для некоторых наборах данных базовые подходы ведут себя более увереннее, нежели более сложные модели. Для текстовой коллекции </a:t>
            </a:r>
            <a:r>
              <a:rPr lang="en-US" dirty="0"/>
              <a:t>Quora</a:t>
            </a:r>
            <a:r>
              <a:rPr lang="ru-RU" dirty="0"/>
              <a:t> лучшим подходом классификации текстов. Относительно базовых моделей значение меры качества возросло на </a:t>
            </a:r>
            <a:r>
              <a:rPr lang="en-US" dirty="0"/>
              <a:t>~</a:t>
            </a:r>
            <a:r>
              <a:rPr lang="ru-RU" dirty="0"/>
              <a:t>1%.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7629"/>
            <a:ext cx="10018713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26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/>
          <a:lstStyle/>
          <a:p>
            <a:pPr marL="0" indent="450000"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алгоритма, позволяющий зафиксировать морское судно на изображении, а также определить его точное местоположение на фотографии.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писание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метрик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используемых моделей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равнение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6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</a:t>
            </a:r>
            <a:r>
              <a:rPr lang="ru-RU" sz="4400" dirty="0" smtClean="0"/>
              <a:t>данных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image3.png"/>
          <p:cNvPicPr/>
          <p:nvPr/>
        </p:nvPicPr>
        <p:blipFill rotWithShape="1">
          <a:blip r:embed="rId2" cstate="print"/>
          <a:srcRect b="42301"/>
          <a:stretch/>
        </p:blipFill>
        <p:spPr>
          <a:xfrm>
            <a:off x="773907" y="1507067"/>
            <a:ext cx="2437392" cy="386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57" y="5372573"/>
            <a:ext cx="3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табличных данных</a:t>
            </a:r>
            <a:endParaRPr lang="ru-RU" dirty="0"/>
          </a:p>
        </p:txBody>
      </p:sp>
      <p:pic>
        <p:nvPicPr>
          <p:cNvPr id="10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/>
          <a:stretch/>
        </p:blipFill>
        <p:spPr>
          <a:xfrm>
            <a:off x="4731593" y="1507067"/>
            <a:ext cx="1716609" cy="3865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2932" y="5393809"/>
            <a:ext cx="30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изображений</a:t>
            </a:r>
            <a:endParaRPr lang="ru-RU" dirty="0"/>
          </a:p>
        </p:txBody>
      </p:sp>
      <p:pic>
        <p:nvPicPr>
          <p:cNvPr id="12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/>
          <a:stretch/>
        </p:blipFill>
        <p:spPr>
          <a:xfrm>
            <a:off x="8659661" y="1507067"/>
            <a:ext cx="1703539" cy="3865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7518" y="5372573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с помеченными пикселями истинных ответов из табличных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</a:t>
            </a:r>
            <a:r>
              <a:rPr lang="ru-RU" dirty="0"/>
              <a:t>данных после предобработки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93" y="1932662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95" y="4325945"/>
            <a:ext cx="284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после предобработки данных для задачи классификации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153216" y="1932662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39094" y="4460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Образец истинных ответов </a:t>
            </a:r>
            <a:r>
              <a:rPr lang="ru-RU" dirty="0"/>
              <a:t>после предобработки данных для </a:t>
            </a:r>
            <a:r>
              <a:rPr lang="ru-RU" dirty="0" smtClean="0"/>
              <a:t>одного изображения задачи семантической сегментации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метрик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Точность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98053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171" y="3443840"/>
            <a:ext cx="3551095" cy="27767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502501" y="5163680"/>
                <a:ext cx="5235879" cy="749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/>
                      <m:t>𝐷𝐼𝐶𝐸</m:t>
                    </m:r>
                    <m:r>
                      <a:rPr lang="ru-RU" i="1" smtClean="0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2|</m:t>
                        </m:r>
                        <m:r>
                          <a:rPr lang="ru-RU" i="1"/>
                          <m:t>𝐴</m:t>
                        </m:r>
                        <m:r>
                          <a:rPr lang="ru-RU" i="1"/>
                          <m:t>∩</m:t>
                        </m:r>
                        <m:r>
                          <a:rPr lang="ru-RU" i="1"/>
                          <m:t>𝐵</m:t>
                        </m:r>
                        <m:r>
                          <a:rPr lang="ru-RU" i="1"/>
                          <m:t>|</m:t>
                        </m:r>
                      </m:num>
                      <m:den>
                        <m:r>
                          <a:rPr lang="ru-RU" i="1"/>
                          <m:t>|</m:t>
                        </m:r>
                        <m:r>
                          <a:rPr lang="ru-RU" i="1"/>
                          <m:t>𝐴</m:t>
                        </m:r>
                        <m:r>
                          <a:rPr lang="ru-RU" i="1"/>
                          <m:t>∪</m:t>
                        </m:r>
                        <m:r>
                          <a:rPr lang="ru-RU" i="1"/>
                          <m:t>𝐵</m:t>
                        </m:r>
                        <m:r>
                          <a:rPr lang="ru-RU" i="1"/>
                          <m:t>|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1" y="5163680"/>
                <a:ext cx="5235879" cy="749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20B24-3BA4-4A7A-B226-3AD9963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Извлечение признаков. Векторное модель текста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39C62DFD-7EEE-4C0E-A8FD-992631436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3770" y="2004291"/>
                <a:ext cx="10018713" cy="4239492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	(2)</a:t>
                </a:r>
              </a:p>
              <a:p>
                <a:pPr marL="0" indent="0">
                  <a:buNone/>
                </a:pPr>
                <a:r>
                  <a:rPr lang="ru-RU" sz="2400" dirty="0"/>
                  <a:t>Здесь:</a:t>
                </a:r>
              </a:p>
              <a:p>
                <a:pPr marL="895350" indent="-495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 - векторное представление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400" dirty="0"/>
                  <a:t>-го текста</a:t>
                </a:r>
                <a:r>
                  <a:rPr lang="en-US" sz="2400" dirty="0"/>
                  <a:t>;</a:t>
                </a:r>
              </a:p>
              <a:p>
                <a:pPr marL="895350" indent="-495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 - общее количество различных слов во всех текстах коллекции</a:t>
                </a:r>
                <a:r>
                  <a:rPr lang="en-US" sz="2400" dirty="0"/>
                  <a:t>;</a:t>
                </a:r>
                <a:endParaRPr lang="ru-RU" sz="2400" dirty="0"/>
              </a:p>
              <a:p>
                <a:pPr marL="895350" indent="-4953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dirty="0"/>
                  <a:t> - вес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-го слова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400" dirty="0"/>
                  <a:t>-м тексте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ru-RU" sz="2400" dirty="0"/>
                  <a:t>Вес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sz="2400"/>
                      <m:t>где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множество слов,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при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1,∞</m:t>
                        </m:r>
                      </m:e>
                    </m:acc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– множество всевозможных </a:t>
                </a:r>
                <a:r>
                  <a:rPr lang="en-US" sz="2400" dirty="0"/>
                  <a:t>n</a:t>
                </a:r>
                <a:r>
                  <a:rPr lang="ru-RU" sz="2400" dirty="0"/>
                  <a:t>-грамм.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39C62DFD-7EEE-4C0E-A8FD-992631436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3770" y="2004291"/>
                <a:ext cx="10018713" cy="4239492"/>
              </a:xfrm>
              <a:blipFill>
                <a:blip r:embed="rId2"/>
                <a:stretch>
                  <a:fillRect l="-974" t="-4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FA6DBF-EA44-44DB-9CCA-4A50D180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453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34C4C-BCD2-42C5-9FA2-BB16EBE0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Предварительная 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8A6EB-06E8-4524-95E1-21A4433D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8739"/>
          </a:xfrm>
        </p:spPr>
        <p:txBody>
          <a:bodyPr/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800" dirty="0"/>
              <a:t>Основные приближения модели:</a:t>
            </a:r>
          </a:p>
          <a:p>
            <a:pPr marL="534988" lvl="1" indent="-3349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удаление ссылок;</a:t>
            </a:r>
          </a:p>
          <a:p>
            <a:pPr marL="534988" lvl="1" indent="-3349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удаление всех не буквенных символов и замена их на пробелы;</a:t>
            </a:r>
          </a:p>
          <a:p>
            <a:pPr marL="534988" lvl="1" indent="-3349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конвертация слов в нижний регистр;</a:t>
            </a:r>
          </a:p>
          <a:p>
            <a:pPr marL="534988" lvl="1" indent="-3349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удаление стоп-слов,  таких как «a», «</a:t>
            </a:r>
            <a:r>
              <a:rPr lang="ru-RU" sz="2000" dirty="0" err="1"/>
              <a:t>and</a:t>
            </a:r>
            <a:r>
              <a:rPr lang="ru-RU" sz="2000" dirty="0"/>
              <a:t>», «</a:t>
            </a:r>
            <a:r>
              <a:rPr lang="ru-RU" sz="2000" dirty="0" err="1"/>
              <a:t>is</a:t>
            </a:r>
            <a:r>
              <a:rPr lang="ru-RU" sz="2000" dirty="0"/>
              <a:t>» или «и», «кстати», «вот» и т.д.;</a:t>
            </a:r>
          </a:p>
          <a:p>
            <a:pPr marL="534988" lvl="1" indent="-3349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замена буквы «ё» на «е»;</a:t>
            </a:r>
          </a:p>
          <a:p>
            <a:pPr marL="534988" lvl="1" indent="-3349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err="1"/>
              <a:t>лемматизация</a:t>
            </a:r>
            <a:r>
              <a:rPr lang="ru-RU" sz="2000" dirty="0"/>
              <a:t>.</a:t>
            </a:r>
            <a:r>
              <a:rPr lang="en-US" sz="2000" dirty="0"/>
              <a:t> </a:t>
            </a:r>
          </a:p>
          <a:p>
            <a:pPr marL="0" lvl="1" indent="0">
              <a:buNone/>
            </a:pPr>
            <a:r>
              <a:rPr lang="ru-RU" sz="2000" dirty="0"/>
              <a:t>Исправление опечаток в тексте не было использовано.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04A7B1-D6C4-4429-8063-6F8FBEC0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55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B7C0D-6002-4B3F-99AF-25A9AFDC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Предварительная обработка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DB99C-EAF7-40A1-B21F-2FAF8B7C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92CC811-BA7E-42D3-AD09-FBDE5C3AD99A}"/>
              </a:ext>
            </a:extLst>
          </p:cNvPr>
          <p:cNvSpPr txBox="1">
            <a:spLocks/>
          </p:cNvSpPr>
          <p:nvPr/>
        </p:nvSpPr>
        <p:spPr>
          <a:xfrm>
            <a:off x="1169375" y="1921164"/>
            <a:ext cx="5342619" cy="41872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ru-RU" b="1" dirty="0"/>
              <a:t>Исходный текст: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u-RU" dirty="0"/>
              <a:t>«</a:t>
            </a:r>
            <a:r>
              <a:rPr lang="en-US" dirty="0"/>
              <a:t>" proposal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you're just jealous.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i'm</a:t>
            </a:r>
            <a:r>
              <a:rPr lang="en-US" dirty="0"/>
              <a:t> young, unmarried, and you can say fit.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i</a:t>
            </a:r>
            <a:r>
              <a:rPr lang="en-US" dirty="0"/>
              <a:t> don't have a job but </a:t>
            </a:r>
            <a:r>
              <a:rPr lang="en-US" dirty="0" err="1"/>
              <a:t>i'm</a:t>
            </a:r>
            <a:r>
              <a:rPr lang="en-US" dirty="0"/>
              <a:t> of good </a:t>
            </a:r>
            <a:r>
              <a:rPr lang="en-US" dirty="0" err="1"/>
              <a:t>facuties</a:t>
            </a:r>
            <a:r>
              <a:rPr lang="en-US" dirty="0"/>
              <a:t>.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i</a:t>
            </a:r>
            <a:r>
              <a:rPr lang="en-US" dirty="0"/>
              <a:t> ask your daughter's hand in marriage, </a:t>
            </a:r>
            <a:r>
              <a:rPr lang="en-US" dirty="0" err="1"/>
              <a:t>i'll</a:t>
            </a:r>
            <a:r>
              <a:rPr lang="en-US" dirty="0"/>
              <a:t> keep her happy...aah...whatever...</a:t>
            </a:r>
            <a:r>
              <a:rPr lang="en-US" dirty="0" err="1"/>
              <a:t>i'll</a:t>
            </a:r>
            <a:r>
              <a:rPr lang="en-US" dirty="0"/>
              <a:t> try...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what do you say, old man...give it a thought..</a:t>
            </a:r>
            <a:r>
              <a:rPr lang="en-US" dirty="0" err="1"/>
              <a:t>i</a:t>
            </a:r>
            <a:r>
              <a:rPr lang="en-US" dirty="0"/>
              <a:t> might just conquer the world one day..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Don't say ""get out of here""...</a:t>
            </a:r>
            <a:r>
              <a:rPr lang="en-US" dirty="0" err="1"/>
              <a:t>i've</a:t>
            </a:r>
            <a:r>
              <a:rPr lang="en-US" dirty="0"/>
              <a:t> heard that like a million times...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say something different...surprise me...:)))</a:t>
            </a:r>
            <a:r>
              <a:rPr lang="ru-RU" dirty="0"/>
              <a:t>»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D42C0F1-B62B-4742-AC83-19E0AF36809E}"/>
              </a:ext>
            </a:extLst>
          </p:cNvPr>
          <p:cNvSpPr txBox="1">
            <a:spLocks/>
          </p:cNvSpPr>
          <p:nvPr/>
        </p:nvSpPr>
        <p:spPr>
          <a:xfrm>
            <a:off x="6590812" y="1831070"/>
            <a:ext cx="4621671" cy="226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Полученный текст: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proposal jealous young unmarried say fit job good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facuties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ask daughter hand marriage keep happy aah whatever try say old man give thought might conquer world one day say get heard like million time say something different surprise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297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8017</TotalTime>
  <Words>1160</Words>
  <Application>Microsoft Office PowerPoint</Application>
  <PresentationFormat>Широкоэкранный</PresentationFormat>
  <Paragraphs>356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Times New Roman</vt:lpstr>
      <vt:lpstr>Wingdings 3</vt:lpstr>
      <vt:lpstr>Сектор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Извлечение признаков. Векторное модель текста</vt:lpstr>
      <vt:lpstr>Предварительная обработка данных</vt:lpstr>
      <vt:lpstr>Предварительная обработка данных</vt:lpstr>
      <vt:lpstr>Математическая постановка задачи</vt:lpstr>
      <vt:lpstr>Проведение экспериментов. Базовые модели +  TF-IDF</vt:lpstr>
      <vt:lpstr>Презентация PowerPoint</vt:lpstr>
      <vt:lpstr>Проведение экспериментов. Базовые модели + TF-IDF</vt:lpstr>
      <vt:lpstr>Презентация PowerPoint</vt:lpstr>
      <vt:lpstr>Проведение экспериментов. Базовые модели + TF-IDF</vt:lpstr>
      <vt:lpstr>Извлечение признаков. Word Embedding - FastText</vt:lpstr>
      <vt:lpstr>Проведение экспериментов. Базовые модели + FastText</vt:lpstr>
      <vt:lpstr>Презентация PowerPoint</vt:lpstr>
      <vt:lpstr>Архитектура нейронной сети</vt:lpstr>
      <vt:lpstr>Презентация PowerPoint</vt:lpstr>
      <vt:lpstr>Эффект переобучения</vt:lpstr>
      <vt:lpstr>Применение регуляризации</vt:lpstr>
      <vt:lpstr>Презентация PowerPoint</vt:lpstr>
      <vt:lpstr>Сравнение результатов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109</cp:revision>
  <dcterms:created xsi:type="dcterms:W3CDTF">2020-05-13T15:59:47Z</dcterms:created>
  <dcterms:modified xsi:type="dcterms:W3CDTF">2021-06-14T10:09:17Z</dcterms:modified>
</cp:coreProperties>
</file>