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95" r:id="rId2"/>
  </p:sldMasterIdLst>
  <p:notesMasterIdLst>
    <p:notesMasterId r:id="rId24"/>
  </p:notesMasterIdLst>
  <p:sldIdLst>
    <p:sldId id="256" r:id="rId3"/>
    <p:sldId id="271" r:id="rId4"/>
    <p:sldId id="272" r:id="rId5"/>
    <p:sldId id="273" r:id="rId6"/>
    <p:sldId id="275" r:id="rId7"/>
    <p:sldId id="274"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6" r:id="rId23"/>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Кирилл Фейзуллин" initials="КФ" lastIdx="1" clrIdx="0">
    <p:extLst>
      <p:ext uri="{19B8F6BF-5375-455C-9EA6-DF929625EA0E}">
        <p15:presenceInfo xmlns:p15="http://schemas.microsoft.com/office/powerpoint/2012/main" userId="c517405c0660087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488" autoAdjust="0"/>
    <p:restoredTop sz="94660"/>
  </p:normalViewPr>
  <p:slideViewPr>
    <p:cSldViewPr snapToGrid="0">
      <p:cViewPr varScale="1">
        <p:scale>
          <a:sx n="83" d="100"/>
          <a:sy n="83" d="100"/>
        </p:scale>
        <p:origin x="480"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commentAuthors" Target="commentAuthor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AAD17F-EC82-4E73-ACE5-F6A5BF4F6D48}" type="datetimeFigureOut">
              <a:rPr lang="ru-RU" smtClean="0"/>
              <a:t>25.10.2021</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459368A-7D83-46E4-A4C6-5F8878038604}" type="slidenum">
              <a:rPr lang="ru-RU" smtClean="0"/>
              <a:t>‹#›</a:t>
            </a:fld>
            <a:endParaRPr lang="ru-RU"/>
          </a:p>
        </p:txBody>
      </p:sp>
    </p:spTree>
    <p:extLst>
      <p:ext uri="{BB962C8B-B14F-4D97-AF65-F5344CB8AC3E}">
        <p14:creationId xmlns:p14="http://schemas.microsoft.com/office/powerpoint/2010/main" val="275947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В нашем случае этот этап уже исполнен</a:t>
            </a:r>
          </a:p>
        </p:txBody>
      </p:sp>
      <p:sp>
        <p:nvSpPr>
          <p:cNvPr id="4" name="Номер слайда 3"/>
          <p:cNvSpPr>
            <a:spLocks noGrp="1"/>
          </p:cNvSpPr>
          <p:nvPr>
            <p:ph type="sldNum" sz="quarter" idx="5"/>
          </p:nvPr>
        </p:nvSpPr>
        <p:spPr/>
        <p:txBody>
          <a:bodyPr/>
          <a:lstStyle/>
          <a:p>
            <a:fld id="{6470B260-DFB7-4B8A-BC9C-F2153D2357DA}" type="slidenum">
              <a:rPr lang="ru-RU" smtClean="0"/>
              <a:t>17</a:t>
            </a:fld>
            <a:endParaRPr lang="ru-RU"/>
          </a:p>
        </p:txBody>
      </p:sp>
    </p:spTree>
    <p:extLst>
      <p:ext uri="{BB962C8B-B14F-4D97-AF65-F5344CB8AC3E}">
        <p14:creationId xmlns:p14="http://schemas.microsoft.com/office/powerpoint/2010/main" val="11472806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6470B260-DFB7-4B8A-BC9C-F2153D2357DA}" type="slidenum">
              <a:rPr lang="ru-RU" smtClean="0"/>
              <a:t>19</a:t>
            </a:fld>
            <a:endParaRPr lang="ru-RU"/>
          </a:p>
        </p:txBody>
      </p:sp>
    </p:spTree>
    <p:extLst>
      <p:ext uri="{BB962C8B-B14F-4D97-AF65-F5344CB8AC3E}">
        <p14:creationId xmlns:p14="http://schemas.microsoft.com/office/powerpoint/2010/main" val="8547565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1122363"/>
            <a:ext cx="9144000" cy="2387600"/>
          </a:xfrm>
        </p:spPr>
        <p:txBody>
          <a:bodyPr anchor="b"/>
          <a:lstStyle>
            <a:lvl1pPr algn="ctr">
              <a:defRPr sz="6000"/>
            </a:lvl1pPr>
          </a:lstStyle>
          <a:p>
            <a:r>
              <a:rPr lang="ru-RU" smtClean="0"/>
              <a:t>Образец заголовка</a:t>
            </a:r>
            <a:endParaRPr lang="ru-RU"/>
          </a:p>
        </p:txBody>
      </p:sp>
      <p:sp>
        <p:nvSpPr>
          <p:cNvPr id="3" name="Подзаголовок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p>
            <a:fld id="{F9C361DE-35E1-4205-8FA9-EF21A31B4F16}" type="datetime1">
              <a:rPr lang="ru-RU" smtClean="0"/>
              <a:t>25.10.2021</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06BECE3D-8C74-4CC2-8E33-183DD2933EA7}" type="slidenum">
              <a:rPr lang="ru-RU" smtClean="0"/>
              <a:t>‹#›</a:t>
            </a:fld>
            <a:endParaRPr lang="ru-RU"/>
          </a:p>
        </p:txBody>
      </p:sp>
    </p:spTree>
    <p:extLst>
      <p:ext uri="{BB962C8B-B14F-4D97-AF65-F5344CB8AC3E}">
        <p14:creationId xmlns:p14="http://schemas.microsoft.com/office/powerpoint/2010/main" val="34681120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E2F6F8FE-60D4-4113-A033-E286D72B9370}" type="datetime1">
              <a:rPr lang="ru-RU" smtClean="0"/>
              <a:t>25.10.2021</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06BECE3D-8C74-4CC2-8E33-183DD2933EA7}" type="slidenum">
              <a:rPr lang="ru-RU" smtClean="0"/>
              <a:t>‹#›</a:t>
            </a:fld>
            <a:endParaRPr lang="ru-RU"/>
          </a:p>
        </p:txBody>
      </p:sp>
    </p:spTree>
    <p:extLst>
      <p:ext uri="{BB962C8B-B14F-4D97-AF65-F5344CB8AC3E}">
        <p14:creationId xmlns:p14="http://schemas.microsoft.com/office/powerpoint/2010/main" val="3383018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8724900" y="365125"/>
            <a:ext cx="2628900" cy="5811838"/>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838200" y="365125"/>
            <a:ext cx="7734300" cy="5811838"/>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F60A364F-0210-450A-919F-94CA28E7B2BE}" type="datetime1">
              <a:rPr lang="ru-RU" smtClean="0"/>
              <a:t>25.10.2021</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06BECE3D-8C74-4CC2-8E33-183DD2933EA7}" type="slidenum">
              <a:rPr lang="ru-RU" smtClean="0"/>
              <a:t>‹#›</a:t>
            </a:fld>
            <a:endParaRPr lang="ru-RU"/>
          </a:p>
        </p:txBody>
      </p:sp>
    </p:spTree>
    <p:extLst>
      <p:ext uri="{BB962C8B-B14F-4D97-AF65-F5344CB8AC3E}">
        <p14:creationId xmlns:p14="http://schemas.microsoft.com/office/powerpoint/2010/main" val="9022823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ru-RU" smtClean="0"/>
              <a:t>Образец заголовка</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en-US" dirty="0"/>
          </a:p>
        </p:txBody>
      </p:sp>
      <p:sp>
        <p:nvSpPr>
          <p:cNvPr id="4" name="Date Placeholder 3"/>
          <p:cNvSpPr>
            <a:spLocks noGrp="1"/>
          </p:cNvSpPr>
          <p:nvPr>
            <p:ph type="dt" sz="half" idx="10"/>
          </p:nvPr>
        </p:nvSpPr>
        <p:spPr/>
        <p:txBody>
          <a:bodyPr/>
          <a:lstStyle/>
          <a:p>
            <a:fld id="{F9C361DE-35E1-4205-8FA9-EF21A31B4F16}" type="datetime1">
              <a:rPr lang="ru-RU" smtClean="0"/>
              <a:t>25.10.2021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06BECE3D-8C74-4CC2-8E33-183DD2933EA7}" type="slidenum">
              <a:rPr lang="ru-RU" smtClean="0"/>
              <a:t>‹#›</a:t>
            </a:fld>
            <a:endParaRPr lang="ru-RU"/>
          </a:p>
        </p:txBody>
      </p:sp>
    </p:spTree>
    <p:extLst>
      <p:ext uri="{BB962C8B-B14F-4D97-AF65-F5344CB8AC3E}">
        <p14:creationId xmlns:p14="http://schemas.microsoft.com/office/powerpoint/2010/main" val="41961104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66144CDB-C630-4951-9527-9348781842F6}" type="datetime1">
              <a:rPr lang="ru-RU" smtClean="0"/>
              <a:t>25.10.2021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06BECE3D-8C74-4CC2-8E33-183DD2933EA7}" type="slidenum">
              <a:rPr lang="ru-RU" smtClean="0"/>
              <a:t>‹#›</a:t>
            </a:fld>
            <a:endParaRPr lang="ru-RU"/>
          </a:p>
        </p:txBody>
      </p:sp>
    </p:spTree>
    <p:extLst>
      <p:ext uri="{BB962C8B-B14F-4D97-AF65-F5344CB8AC3E}">
        <p14:creationId xmlns:p14="http://schemas.microsoft.com/office/powerpoint/2010/main" val="23699158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ru-RU" smtClean="0"/>
              <a:t>Образец заголовка</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B2588237-A11F-4A90-AF4A-EE653F6236F7}" type="datetime1">
              <a:rPr lang="ru-RU" smtClean="0"/>
              <a:t>25.10.2021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06BECE3D-8C74-4CC2-8E33-183DD2933EA7}" type="slidenum">
              <a:rPr lang="ru-RU" smtClean="0"/>
              <a:t>‹#›</a:t>
            </a:fld>
            <a:endParaRPr lang="ru-RU"/>
          </a:p>
        </p:txBody>
      </p:sp>
    </p:spTree>
    <p:extLst>
      <p:ext uri="{BB962C8B-B14F-4D97-AF65-F5344CB8AC3E}">
        <p14:creationId xmlns:p14="http://schemas.microsoft.com/office/powerpoint/2010/main" val="21673045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Date Placeholder 4"/>
          <p:cNvSpPr>
            <a:spLocks noGrp="1"/>
          </p:cNvSpPr>
          <p:nvPr>
            <p:ph type="dt" sz="half" idx="10"/>
          </p:nvPr>
        </p:nvSpPr>
        <p:spPr/>
        <p:txBody>
          <a:bodyPr/>
          <a:lstStyle/>
          <a:p>
            <a:fld id="{E348C90C-091E-468A-92E6-9286B1B3FE0E}" type="datetime1">
              <a:rPr lang="ru-RU" smtClean="0"/>
              <a:t>25.10.2021</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06BECE3D-8C74-4CC2-8E33-183DD2933EA7}" type="slidenum">
              <a:rPr lang="ru-RU" smtClean="0"/>
              <a:t>‹#›</a:t>
            </a:fld>
            <a:endParaRPr lang="ru-RU"/>
          </a:p>
        </p:txBody>
      </p:sp>
    </p:spTree>
    <p:extLst>
      <p:ext uri="{BB962C8B-B14F-4D97-AF65-F5344CB8AC3E}">
        <p14:creationId xmlns:p14="http://schemas.microsoft.com/office/powerpoint/2010/main" val="28472831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ru-RU" smtClean="0"/>
              <a:t>Образец заголовка</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6"/>
          <p:cNvSpPr>
            <a:spLocks noGrp="1"/>
          </p:cNvSpPr>
          <p:nvPr>
            <p:ph type="dt" sz="half" idx="10"/>
          </p:nvPr>
        </p:nvSpPr>
        <p:spPr/>
        <p:txBody>
          <a:bodyPr/>
          <a:lstStyle/>
          <a:p>
            <a:fld id="{C9BD1EB2-53DD-4A70-9383-2A66AD020C67}" type="datetime1">
              <a:rPr lang="ru-RU" smtClean="0"/>
              <a:t>25.10.2021</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06BECE3D-8C74-4CC2-8E33-183DD2933EA7}" type="slidenum">
              <a:rPr lang="ru-RU" smtClean="0"/>
              <a:t>‹#›</a:t>
            </a:fld>
            <a:endParaRPr lang="ru-RU"/>
          </a:p>
        </p:txBody>
      </p:sp>
    </p:spTree>
    <p:extLst>
      <p:ext uri="{BB962C8B-B14F-4D97-AF65-F5344CB8AC3E}">
        <p14:creationId xmlns:p14="http://schemas.microsoft.com/office/powerpoint/2010/main" val="31826039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ru-RU" smtClean="0"/>
              <a:t>Образец заголовка</a:t>
            </a:r>
            <a:endParaRPr lang="en-US" dirty="0"/>
          </a:p>
        </p:txBody>
      </p:sp>
      <p:sp>
        <p:nvSpPr>
          <p:cNvPr id="3" name="Date Placeholder 2"/>
          <p:cNvSpPr>
            <a:spLocks noGrp="1"/>
          </p:cNvSpPr>
          <p:nvPr>
            <p:ph type="dt" sz="half" idx="10"/>
          </p:nvPr>
        </p:nvSpPr>
        <p:spPr/>
        <p:txBody>
          <a:bodyPr/>
          <a:lstStyle/>
          <a:p>
            <a:fld id="{69152A20-731C-4D82-B7BA-C3C5AF77A3BE}" type="datetime1">
              <a:rPr lang="ru-RU" smtClean="0"/>
              <a:t>25.10.2021</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06BECE3D-8C74-4CC2-8E33-183DD2933EA7}" type="slidenum">
              <a:rPr lang="ru-RU" smtClean="0"/>
              <a:t>‹#›</a:t>
            </a:fld>
            <a:endParaRPr lang="ru-RU"/>
          </a:p>
        </p:txBody>
      </p:sp>
    </p:spTree>
    <p:extLst>
      <p:ext uri="{BB962C8B-B14F-4D97-AF65-F5344CB8AC3E}">
        <p14:creationId xmlns:p14="http://schemas.microsoft.com/office/powerpoint/2010/main" val="180682763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221EB94-1651-4EA0-9EDB-651594E645EC}" type="datetime1">
              <a:rPr lang="ru-RU" smtClean="0"/>
              <a:t>25.10.2021</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06BECE3D-8C74-4CC2-8E33-183DD2933EA7}" type="slidenum">
              <a:rPr lang="ru-RU" smtClean="0"/>
              <a:t>‹#›</a:t>
            </a:fld>
            <a:endParaRPr lang="ru-RU"/>
          </a:p>
        </p:txBody>
      </p:sp>
    </p:spTree>
    <p:extLst>
      <p:ext uri="{BB962C8B-B14F-4D97-AF65-F5344CB8AC3E}">
        <p14:creationId xmlns:p14="http://schemas.microsoft.com/office/powerpoint/2010/main" val="117299271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ru-RU" smtClean="0"/>
              <a:t>Образец заголовка</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ru-RU" smtClean="0"/>
              <a:t>Образец текста</a:t>
            </a:r>
          </a:p>
        </p:txBody>
      </p:sp>
      <p:sp>
        <p:nvSpPr>
          <p:cNvPr id="5" name="Date Placeholder 4"/>
          <p:cNvSpPr>
            <a:spLocks noGrp="1"/>
          </p:cNvSpPr>
          <p:nvPr>
            <p:ph type="dt" sz="half" idx="10"/>
          </p:nvPr>
        </p:nvSpPr>
        <p:spPr/>
        <p:txBody>
          <a:bodyPr/>
          <a:lstStyle/>
          <a:p>
            <a:fld id="{75C695F0-C857-412A-992E-D4562C921F88}" type="datetime1">
              <a:rPr lang="ru-RU" smtClean="0"/>
              <a:t>25.10.2021</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06BECE3D-8C74-4CC2-8E33-183DD2933EA7}" type="slidenum">
              <a:rPr lang="ru-RU" smtClean="0"/>
              <a:t>‹#›</a:t>
            </a:fld>
            <a:endParaRPr lang="ru-RU"/>
          </a:p>
        </p:txBody>
      </p:sp>
    </p:spTree>
    <p:extLst>
      <p:ext uri="{BB962C8B-B14F-4D97-AF65-F5344CB8AC3E}">
        <p14:creationId xmlns:p14="http://schemas.microsoft.com/office/powerpoint/2010/main" val="32770526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66144CDB-C630-4951-9527-9348781842F6}" type="datetime1">
              <a:rPr lang="ru-RU" smtClean="0"/>
              <a:t>25.10.2021</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06BECE3D-8C74-4CC2-8E33-183DD2933EA7}" type="slidenum">
              <a:rPr lang="ru-RU" smtClean="0"/>
              <a:t>‹#›</a:t>
            </a:fld>
            <a:endParaRPr lang="ru-RU"/>
          </a:p>
        </p:txBody>
      </p:sp>
    </p:spTree>
    <p:extLst>
      <p:ext uri="{BB962C8B-B14F-4D97-AF65-F5344CB8AC3E}">
        <p14:creationId xmlns:p14="http://schemas.microsoft.com/office/powerpoint/2010/main" val="54950960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ru-RU" smtClean="0"/>
              <a:t>Образец заголовка</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smtClean="0"/>
              <a:t>Вставка рисунка</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06BECE3D-8C74-4CC2-8E33-183DD2933EA7}" type="slidenum">
              <a:rPr lang="ru-RU" smtClean="0"/>
              <a:t>‹#›</a:t>
            </a:fld>
            <a:endParaRPr lang="ru-RU"/>
          </a:p>
        </p:txBody>
      </p:sp>
      <p:sp>
        <p:nvSpPr>
          <p:cNvPr id="5" name="Date Placeholder 4"/>
          <p:cNvSpPr>
            <a:spLocks noGrp="1"/>
          </p:cNvSpPr>
          <p:nvPr>
            <p:ph type="dt" sz="half" idx="10"/>
          </p:nvPr>
        </p:nvSpPr>
        <p:spPr/>
        <p:txBody>
          <a:bodyPr/>
          <a:lstStyle/>
          <a:p>
            <a:fld id="{961EA29E-5773-496D-903F-A692A6514966}" type="datetime1">
              <a:rPr lang="ru-RU" smtClean="0"/>
              <a:t>25.10.2021</a:t>
            </a:fld>
            <a:endParaRPr lang="ru-RU"/>
          </a:p>
        </p:txBody>
      </p:sp>
    </p:spTree>
    <p:extLst>
      <p:ext uri="{BB962C8B-B14F-4D97-AF65-F5344CB8AC3E}">
        <p14:creationId xmlns:p14="http://schemas.microsoft.com/office/powerpoint/2010/main" val="306915778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Заголовок и подпись">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ru-RU" smtClean="0"/>
              <a:t>Образец заголовка</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DB63AB0C-BBEA-4F9E-9D3D-2C21E891875E}" type="datetime1">
              <a:rPr lang="ru-RU" smtClean="0"/>
              <a:t>25.10.2021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06BECE3D-8C74-4CC2-8E33-183DD2933EA7}" type="slidenum">
              <a:rPr lang="ru-RU" smtClean="0"/>
              <a:t>‹#›</a:t>
            </a:fld>
            <a:endParaRPr lang="ru-RU"/>
          </a:p>
        </p:txBody>
      </p:sp>
    </p:spTree>
    <p:extLst>
      <p:ext uri="{BB962C8B-B14F-4D97-AF65-F5344CB8AC3E}">
        <p14:creationId xmlns:p14="http://schemas.microsoft.com/office/powerpoint/2010/main" val="2125092119"/>
      </p:ext>
    </p:extLst>
  </p:cSld>
  <p:clrMapOvr>
    <a:masterClrMapping/>
  </p:clrMapOvr>
  <p:hf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Цитата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ru-RU" smtClean="0"/>
              <a:t>Образец заголовка</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smtClean="0"/>
              <a:t>Образец текста</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DB63AB0C-BBEA-4F9E-9D3D-2C21E891875E}" type="datetime1">
              <a:rPr lang="ru-RU" smtClean="0"/>
              <a:t>25.10.2021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06BECE3D-8C74-4CC2-8E33-183DD2933EA7}" type="slidenum">
              <a:rPr lang="ru-RU" smtClean="0"/>
              <a:t>‹#›</a:t>
            </a:fld>
            <a:endParaRPr lang="ru-RU"/>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201394612"/>
      </p:ext>
    </p:extLst>
  </p:cSld>
  <p:clrMapOvr>
    <a:masterClrMapping/>
  </p:clrMapOvr>
  <p:hf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Карточка имени">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ru-RU" smtClean="0"/>
              <a:t>Образец заголовка</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DB63AB0C-BBEA-4F9E-9D3D-2C21E891875E}" type="datetime1">
              <a:rPr lang="ru-RU" smtClean="0"/>
              <a:t>25.10.2021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06BECE3D-8C74-4CC2-8E33-183DD2933EA7}" type="slidenum">
              <a:rPr lang="ru-RU" smtClean="0"/>
              <a:t>‹#›</a:t>
            </a:fld>
            <a:endParaRPr lang="ru-RU"/>
          </a:p>
        </p:txBody>
      </p:sp>
    </p:spTree>
    <p:extLst>
      <p:ext uri="{BB962C8B-B14F-4D97-AF65-F5344CB8AC3E}">
        <p14:creationId xmlns:p14="http://schemas.microsoft.com/office/powerpoint/2010/main" val="4147321076"/>
      </p:ext>
    </p:extLst>
  </p:cSld>
  <p:clrMapOvr>
    <a:masterClrMapping/>
  </p:clrMapOvr>
  <p:hf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Цитата карточки имени">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ru-RU" smtClean="0"/>
              <a:t>Образец заголовка</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smtClean="0"/>
              <a:t>Образец текста</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DB63AB0C-BBEA-4F9E-9D3D-2C21E891875E}" type="datetime1">
              <a:rPr lang="ru-RU" smtClean="0"/>
              <a:t>25.10.2021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06BECE3D-8C74-4CC2-8E33-183DD2933EA7}" type="slidenum">
              <a:rPr lang="ru-RU" smtClean="0"/>
              <a:t>‹#›</a:t>
            </a:fld>
            <a:endParaRPr lang="ru-RU"/>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388133569"/>
      </p:ext>
    </p:extLst>
  </p:cSld>
  <p:clrMapOvr>
    <a:masterClrMapping/>
  </p:clrMapOvr>
  <p:hf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Истина или ложь">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ru-RU" smtClean="0"/>
              <a:t>Образец заголовка</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smtClean="0"/>
              <a:t>Образец текста</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DB63AB0C-BBEA-4F9E-9D3D-2C21E891875E}" type="datetime1">
              <a:rPr lang="ru-RU" smtClean="0"/>
              <a:t>25.10.2021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06BECE3D-8C74-4CC2-8E33-183DD2933EA7}" type="slidenum">
              <a:rPr lang="ru-RU" smtClean="0"/>
              <a:t>‹#›</a:t>
            </a:fld>
            <a:endParaRPr lang="ru-RU"/>
          </a:p>
        </p:txBody>
      </p:sp>
    </p:spTree>
    <p:extLst>
      <p:ext uri="{BB962C8B-B14F-4D97-AF65-F5344CB8AC3E}">
        <p14:creationId xmlns:p14="http://schemas.microsoft.com/office/powerpoint/2010/main" val="3012146394"/>
      </p:ext>
    </p:extLst>
  </p:cSld>
  <p:clrMapOvr>
    <a:masterClrMapping/>
  </p:clrMapOvr>
  <p:hf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E2F6F8FE-60D4-4113-A033-E286D72B9370}" type="datetime1">
              <a:rPr lang="ru-RU" smtClean="0"/>
              <a:t>25.10.2021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06BECE3D-8C74-4CC2-8E33-183DD2933EA7}" type="slidenum">
              <a:rPr lang="ru-RU" smtClean="0"/>
              <a:t>‹#›</a:t>
            </a:fld>
            <a:endParaRPr lang="ru-RU"/>
          </a:p>
        </p:txBody>
      </p:sp>
    </p:spTree>
    <p:extLst>
      <p:ext uri="{BB962C8B-B14F-4D97-AF65-F5344CB8AC3E}">
        <p14:creationId xmlns:p14="http://schemas.microsoft.com/office/powerpoint/2010/main" val="353113973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F60A364F-0210-450A-919F-94CA28E7B2BE}" type="datetime1">
              <a:rPr lang="ru-RU" smtClean="0"/>
              <a:t>25.10.2021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06BECE3D-8C74-4CC2-8E33-183DD2933EA7}" type="slidenum">
              <a:rPr lang="ru-RU" smtClean="0"/>
              <a:t>‹#›</a:t>
            </a:fld>
            <a:endParaRPr lang="ru-RU"/>
          </a:p>
        </p:txBody>
      </p:sp>
    </p:spTree>
    <p:extLst>
      <p:ext uri="{BB962C8B-B14F-4D97-AF65-F5344CB8AC3E}">
        <p14:creationId xmlns:p14="http://schemas.microsoft.com/office/powerpoint/2010/main" val="40037342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1850" y="1709738"/>
            <a:ext cx="10515600" cy="2852737"/>
          </a:xfrm>
        </p:spPr>
        <p:txBody>
          <a:bodyPr anchor="b"/>
          <a:lstStyle>
            <a:lvl1pPr>
              <a:defRPr sz="6000"/>
            </a:lvl1pPr>
          </a:lstStyle>
          <a:p>
            <a:r>
              <a:rPr lang="ru-RU" smtClean="0"/>
              <a:t>Образец заголовка</a:t>
            </a:r>
            <a:endParaRPr lang="ru-RU"/>
          </a:p>
        </p:txBody>
      </p:sp>
      <p:sp>
        <p:nvSpPr>
          <p:cNvPr id="3" name="Текст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B2588237-A11F-4A90-AF4A-EE653F6236F7}" type="datetime1">
              <a:rPr lang="ru-RU" smtClean="0"/>
              <a:t>25.10.2021</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06BECE3D-8C74-4CC2-8E33-183DD2933EA7}" type="slidenum">
              <a:rPr lang="ru-RU" smtClean="0"/>
              <a:t>‹#›</a:t>
            </a:fld>
            <a:endParaRPr lang="ru-RU"/>
          </a:p>
        </p:txBody>
      </p:sp>
    </p:spTree>
    <p:extLst>
      <p:ext uri="{BB962C8B-B14F-4D97-AF65-F5344CB8AC3E}">
        <p14:creationId xmlns:p14="http://schemas.microsoft.com/office/powerpoint/2010/main" val="9770639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sz="half" idx="1"/>
          </p:nvPr>
        </p:nvSpPr>
        <p:spPr>
          <a:xfrm>
            <a:off x="838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Объект 3"/>
          <p:cNvSpPr>
            <a:spLocks noGrp="1"/>
          </p:cNvSpPr>
          <p:nvPr>
            <p:ph sz="half" idx="2"/>
          </p:nvPr>
        </p:nvSpPr>
        <p:spPr>
          <a:xfrm>
            <a:off x="6172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p>
            <a:fld id="{E348C90C-091E-468A-92E6-9286B1B3FE0E}" type="datetime1">
              <a:rPr lang="ru-RU" smtClean="0"/>
              <a:t>25.10.2021</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06BECE3D-8C74-4CC2-8E33-183DD2933EA7}" type="slidenum">
              <a:rPr lang="ru-RU" smtClean="0"/>
              <a:t>‹#›</a:t>
            </a:fld>
            <a:endParaRPr lang="ru-RU"/>
          </a:p>
        </p:txBody>
      </p:sp>
    </p:spTree>
    <p:extLst>
      <p:ext uri="{BB962C8B-B14F-4D97-AF65-F5344CB8AC3E}">
        <p14:creationId xmlns:p14="http://schemas.microsoft.com/office/powerpoint/2010/main" val="11568999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365125"/>
            <a:ext cx="10515600" cy="1325563"/>
          </a:xfrm>
        </p:spPr>
        <p:txBody>
          <a:bodyPr/>
          <a:lstStyle/>
          <a:p>
            <a:r>
              <a:rPr lang="ru-RU" smtClean="0"/>
              <a:t>Образец заголовка</a:t>
            </a:r>
            <a:endParaRPr lang="ru-RU"/>
          </a:p>
        </p:txBody>
      </p:sp>
      <p:sp>
        <p:nvSpPr>
          <p:cNvPr id="3" name="Текст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Объект 3"/>
          <p:cNvSpPr>
            <a:spLocks noGrp="1"/>
          </p:cNvSpPr>
          <p:nvPr>
            <p:ph sz="half" idx="2"/>
          </p:nvPr>
        </p:nvSpPr>
        <p:spPr>
          <a:xfrm>
            <a:off x="839788" y="2505075"/>
            <a:ext cx="5157787"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Объект 5"/>
          <p:cNvSpPr>
            <a:spLocks noGrp="1"/>
          </p:cNvSpPr>
          <p:nvPr>
            <p:ph sz="quarter" idx="4"/>
          </p:nvPr>
        </p:nvSpPr>
        <p:spPr>
          <a:xfrm>
            <a:off x="6172200" y="2505075"/>
            <a:ext cx="5183188"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p>
            <a:fld id="{C9BD1EB2-53DD-4A70-9383-2A66AD020C67}" type="datetime1">
              <a:rPr lang="ru-RU" smtClean="0"/>
              <a:t>25.10.2021</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06BECE3D-8C74-4CC2-8E33-183DD2933EA7}" type="slidenum">
              <a:rPr lang="ru-RU" smtClean="0"/>
              <a:t>‹#›</a:t>
            </a:fld>
            <a:endParaRPr lang="ru-RU"/>
          </a:p>
        </p:txBody>
      </p:sp>
    </p:spTree>
    <p:extLst>
      <p:ext uri="{BB962C8B-B14F-4D97-AF65-F5344CB8AC3E}">
        <p14:creationId xmlns:p14="http://schemas.microsoft.com/office/powerpoint/2010/main" val="241263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p>
            <a:fld id="{69152A20-731C-4D82-B7BA-C3C5AF77A3BE}" type="datetime1">
              <a:rPr lang="ru-RU" smtClean="0"/>
              <a:t>25.10.2021</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06BECE3D-8C74-4CC2-8E33-183DD2933EA7}" type="slidenum">
              <a:rPr lang="ru-RU" smtClean="0"/>
              <a:t>‹#›</a:t>
            </a:fld>
            <a:endParaRPr lang="ru-RU"/>
          </a:p>
        </p:txBody>
      </p:sp>
    </p:spTree>
    <p:extLst>
      <p:ext uri="{BB962C8B-B14F-4D97-AF65-F5344CB8AC3E}">
        <p14:creationId xmlns:p14="http://schemas.microsoft.com/office/powerpoint/2010/main" val="24249857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1221EB94-1651-4EA0-9EDB-651594E645EC}" type="datetime1">
              <a:rPr lang="ru-RU" smtClean="0"/>
              <a:t>25.10.2021</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06BECE3D-8C74-4CC2-8E33-183DD2933EA7}" type="slidenum">
              <a:rPr lang="ru-RU" smtClean="0"/>
              <a:t>‹#›</a:t>
            </a:fld>
            <a:endParaRPr lang="ru-RU"/>
          </a:p>
        </p:txBody>
      </p:sp>
    </p:spTree>
    <p:extLst>
      <p:ext uri="{BB962C8B-B14F-4D97-AF65-F5344CB8AC3E}">
        <p14:creationId xmlns:p14="http://schemas.microsoft.com/office/powerpoint/2010/main" val="35756768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ru-RU"/>
          </a:p>
        </p:txBody>
      </p:sp>
      <p:sp>
        <p:nvSpPr>
          <p:cNvPr id="3" name="Объект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75C695F0-C857-412A-992E-D4562C921F88}" type="datetime1">
              <a:rPr lang="ru-RU" smtClean="0"/>
              <a:t>25.10.2021</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06BECE3D-8C74-4CC2-8E33-183DD2933EA7}" type="slidenum">
              <a:rPr lang="ru-RU" smtClean="0"/>
              <a:t>‹#›</a:t>
            </a:fld>
            <a:endParaRPr lang="ru-RU"/>
          </a:p>
        </p:txBody>
      </p:sp>
    </p:spTree>
    <p:extLst>
      <p:ext uri="{BB962C8B-B14F-4D97-AF65-F5344CB8AC3E}">
        <p14:creationId xmlns:p14="http://schemas.microsoft.com/office/powerpoint/2010/main" val="1725977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ru-RU"/>
          </a:p>
        </p:txBody>
      </p:sp>
      <p:sp>
        <p:nvSpPr>
          <p:cNvPr id="3" name="Рисунок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961EA29E-5773-496D-903F-A692A6514966}" type="datetime1">
              <a:rPr lang="ru-RU" smtClean="0"/>
              <a:t>25.10.2021</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06BECE3D-8C74-4CC2-8E33-183DD2933EA7}" type="slidenum">
              <a:rPr lang="ru-RU" smtClean="0"/>
              <a:t>‹#›</a:t>
            </a:fld>
            <a:endParaRPr lang="ru-RU"/>
          </a:p>
        </p:txBody>
      </p:sp>
    </p:spTree>
    <p:extLst>
      <p:ext uri="{BB962C8B-B14F-4D97-AF65-F5344CB8AC3E}">
        <p14:creationId xmlns:p14="http://schemas.microsoft.com/office/powerpoint/2010/main" val="25829431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theme" Target="../theme/theme2.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smtClean="0"/>
              <a:t>Образец заголовка</a:t>
            </a:r>
            <a:endParaRPr lang="ru-RU"/>
          </a:p>
        </p:txBody>
      </p:sp>
      <p:sp>
        <p:nvSpPr>
          <p:cNvPr id="3" name="Текст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B63AB0C-BBEA-4F9E-9D3D-2C21E891875E}" type="datetime1">
              <a:rPr lang="ru-RU" smtClean="0"/>
              <a:t>25.10.2021</a:t>
            </a:fld>
            <a:endParaRPr lang="ru-RU"/>
          </a:p>
        </p:txBody>
      </p:sp>
      <p:sp>
        <p:nvSpPr>
          <p:cNvPr id="5" name="Нижний колонтитул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BECE3D-8C74-4CC2-8E33-183DD2933EA7}" type="slidenum">
              <a:rPr lang="ru-RU" smtClean="0"/>
              <a:t>‹#›</a:t>
            </a:fld>
            <a:endParaRPr lang="ru-RU"/>
          </a:p>
        </p:txBody>
      </p:sp>
    </p:spTree>
    <p:extLst>
      <p:ext uri="{BB962C8B-B14F-4D97-AF65-F5344CB8AC3E}">
        <p14:creationId xmlns:p14="http://schemas.microsoft.com/office/powerpoint/2010/main" val="3012358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ru-RU" smtClean="0"/>
              <a:t>Образец заголовка</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B63AB0C-BBEA-4F9E-9D3D-2C21E891875E}" type="datetime1">
              <a:rPr lang="ru-RU" smtClean="0"/>
              <a:t>25.10.2021</a:t>
            </a:fld>
            <a:endParaRPr lang="ru-RU"/>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ru-RU"/>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06BECE3D-8C74-4CC2-8E33-183DD2933EA7}" type="slidenum">
              <a:rPr lang="ru-RU" smtClean="0"/>
              <a:t>‹#›</a:t>
            </a:fld>
            <a:endParaRPr lang="ru-RU"/>
          </a:p>
        </p:txBody>
      </p:sp>
    </p:spTree>
    <p:extLst>
      <p:ext uri="{BB962C8B-B14F-4D97-AF65-F5344CB8AC3E}">
        <p14:creationId xmlns:p14="http://schemas.microsoft.com/office/powerpoint/2010/main" val="1015365005"/>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 id="2147483707" r:id="rId12"/>
    <p:sldLayoutId id="2147483708" r:id="rId13"/>
    <p:sldLayoutId id="2147483709" r:id="rId14"/>
    <p:sldLayoutId id="2147483710" r:id="rId15"/>
    <p:sldLayoutId id="2147483711" r:id="rId16"/>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0.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095375" y="2790825"/>
            <a:ext cx="8429624" cy="1676400"/>
          </a:xfrm>
        </p:spPr>
        <p:txBody>
          <a:bodyPr/>
          <a:lstStyle/>
          <a:p>
            <a:pPr algn="ctr"/>
            <a:r>
              <a:rPr lang="en-US" dirty="0" smtClean="0">
                <a:solidFill>
                  <a:schemeClr val="tx1"/>
                </a:solidFill>
              </a:rPr>
              <a:t>AB – </a:t>
            </a:r>
            <a:r>
              <a:rPr lang="ru-RU" dirty="0" smtClean="0">
                <a:solidFill>
                  <a:schemeClr val="tx1"/>
                </a:solidFill>
              </a:rPr>
              <a:t>тестирование для </a:t>
            </a:r>
            <a:r>
              <a:rPr lang="en-US" dirty="0" err="1" smtClean="0">
                <a:solidFill>
                  <a:schemeClr val="tx1"/>
                </a:solidFill>
              </a:rPr>
              <a:t>Udacity</a:t>
            </a:r>
            <a:endParaRPr lang="ru-RU" dirty="0">
              <a:solidFill>
                <a:schemeClr val="tx1"/>
              </a:solidFill>
            </a:endParaRPr>
          </a:p>
        </p:txBody>
      </p:sp>
      <p:sp>
        <p:nvSpPr>
          <p:cNvPr id="3" name="Подзаголовок 2"/>
          <p:cNvSpPr>
            <a:spLocks noGrp="1"/>
          </p:cNvSpPr>
          <p:nvPr>
            <p:ph type="subTitle" idx="1"/>
          </p:nvPr>
        </p:nvSpPr>
        <p:spPr>
          <a:xfrm>
            <a:off x="8696325" y="6077744"/>
            <a:ext cx="2152650" cy="950912"/>
          </a:xfrm>
        </p:spPr>
        <p:txBody>
          <a:bodyPr/>
          <a:lstStyle/>
          <a:p>
            <a:r>
              <a:rPr lang="ru-RU" dirty="0" smtClean="0">
                <a:solidFill>
                  <a:schemeClr val="tx1"/>
                </a:solidFill>
              </a:rPr>
              <a:t>М80-101М-21</a:t>
            </a:r>
          </a:p>
          <a:p>
            <a:r>
              <a:rPr lang="ru-RU" dirty="0" smtClean="0">
                <a:solidFill>
                  <a:schemeClr val="tx1"/>
                </a:solidFill>
              </a:rPr>
              <a:t>ТО</a:t>
            </a:r>
            <a:r>
              <a:rPr lang="en-US" dirty="0" smtClean="0">
                <a:solidFill>
                  <a:schemeClr val="tx1"/>
                </a:solidFill>
              </a:rPr>
              <a:t>: </a:t>
            </a:r>
            <a:r>
              <a:rPr lang="en-US" dirty="0" err="1" smtClean="0">
                <a:solidFill>
                  <a:schemeClr val="tx1"/>
                </a:solidFill>
              </a:rPr>
              <a:t>PenGuans</a:t>
            </a:r>
            <a:endParaRPr lang="ru-RU" dirty="0">
              <a:solidFill>
                <a:schemeClr val="tx1"/>
              </a:solidFill>
            </a:endParaRPr>
          </a:p>
        </p:txBody>
      </p:sp>
    </p:spTree>
    <p:extLst>
      <p:ext uri="{BB962C8B-B14F-4D97-AF65-F5344CB8AC3E}">
        <p14:creationId xmlns:p14="http://schemas.microsoft.com/office/powerpoint/2010/main" val="63465138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b="1" i="1" u="sng" dirty="0" smtClean="0"/>
              <a:t>Enrollments</a:t>
            </a:r>
            <a:endParaRPr lang="ru-RU" b="1" i="1" u="sng" dirty="0"/>
          </a:p>
        </p:txBody>
      </p:sp>
      <p:pic>
        <p:nvPicPr>
          <p:cNvPr id="4" name="Объект 3"/>
          <p:cNvPicPr>
            <a:picLocks noGrp="1" noChangeAspect="1"/>
          </p:cNvPicPr>
          <p:nvPr>
            <p:ph idx="1"/>
          </p:nvPr>
        </p:nvPicPr>
        <p:blipFill>
          <a:blip r:embed="rId2"/>
          <a:stretch>
            <a:fillRect/>
          </a:stretch>
        </p:blipFill>
        <p:spPr>
          <a:xfrm>
            <a:off x="422564" y="2159364"/>
            <a:ext cx="6120000" cy="4200579"/>
          </a:xfrm>
          <a:prstGeom prst="rect">
            <a:avLst/>
          </a:prstGeom>
        </p:spPr>
      </p:pic>
      <p:sp>
        <p:nvSpPr>
          <p:cNvPr id="6" name="Номер слайда 5"/>
          <p:cNvSpPr>
            <a:spLocks noGrp="1"/>
          </p:cNvSpPr>
          <p:nvPr>
            <p:ph type="sldNum" sz="quarter" idx="12"/>
          </p:nvPr>
        </p:nvSpPr>
        <p:spPr/>
        <p:txBody>
          <a:bodyPr/>
          <a:lstStyle/>
          <a:p>
            <a:fld id="{03CF747F-1DD4-42B0-ADD2-D1D3501CD3BD}" type="slidenum">
              <a:rPr lang="ru-RU" smtClean="0"/>
              <a:t>10</a:t>
            </a:fld>
            <a:endParaRPr lang="ru-RU"/>
          </a:p>
        </p:txBody>
      </p:sp>
      <p:sp>
        <p:nvSpPr>
          <p:cNvPr id="7" name="Прямоугольник 6"/>
          <p:cNvSpPr/>
          <p:nvPr/>
        </p:nvSpPr>
        <p:spPr>
          <a:xfrm>
            <a:off x="3152449" y="6171684"/>
            <a:ext cx="1324337" cy="369332"/>
          </a:xfrm>
          <a:prstGeom prst="rect">
            <a:avLst/>
          </a:prstGeom>
        </p:spPr>
        <p:txBody>
          <a:bodyPr wrap="none">
            <a:spAutoFit/>
          </a:bodyPr>
          <a:lstStyle/>
          <a:p>
            <a:r>
              <a:rPr lang="en-US" dirty="0" smtClean="0"/>
              <a:t>Enrollments</a:t>
            </a:r>
            <a:endParaRPr lang="ru-RU" dirty="0"/>
          </a:p>
        </p:txBody>
      </p:sp>
      <p:graphicFrame>
        <p:nvGraphicFramePr>
          <p:cNvPr id="8" name="Таблица 7"/>
          <p:cNvGraphicFramePr>
            <a:graphicFrameLocks noGrp="1"/>
          </p:cNvGraphicFramePr>
          <p:nvPr>
            <p:extLst>
              <p:ext uri="{D42A27DB-BD31-4B8C-83A1-F6EECF244321}">
                <p14:modId xmlns:p14="http://schemas.microsoft.com/office/powerpoint/2010/main" val="3532215705"/>
              </p:ext>
            </p:extLst>
          </p:nvPr>
        </p:nvGraphicFramePr>
        <p:xfrm>
          <a:off x="5695585" y="815782"/>
          <a:ext cx="5658215" cy="3708400"/>
        </p:xfrm>
        <a:graphic>
          <a:graphicData uri="http://schemas.openxmlformats.org/drawingml/2006/table">
            <a:tbl>
              <a:tblPr firstCol="1" bandRow="1">
                <a:tableStyleId>{5C22544A-7EE6-4342-B048-85BDC9FD1C3A}</a:tableStyleId>
              </a:tblPr>
              <a:tblGrid>
                <a:gridCol w="2739524">
                  <a:extLst>
                    <a:ext uri="{9D8B030D-6E8A-4147-A177-3AD203B41FA5}">
                      <a16:colId xmlns:a16="http://schemas.microsoft.com/office/drawing/2014/main" val="547710953"/>
                    </a:ext>
                  </a:extLst>
                </a:gridCol>
                <a:gridCol w="2918691">
                  <a:extLst>
                    <a:ext uri="{9D8B030D-6E8A-4147-A177-3AD203B41FA5}">
                      <a16:colId xmlns:a16="http://schemas.microsoft.com/office/drawing/2014/main" val="3695751328"/>
                    </a:ext>
                  </a:extLst>
                </a:gridCol>
              </a:tblGrid>
              <a:tr h="370840">
                <a:tc>
                  <a:txBody>
                    <a:bodyPr/>
                    <a:lstStyle/>
                    <a:p>
                      <a:r>
                        <a:rPr lang="en-US" dirty="0" smtClean="0"/>
                        <a:t>Minimum</a:t>
                      </a:r>
                      <a:endParaRPr lang="ru-RU"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ru-RU" dirty="0" smtClean="0"/>
                        <a:t>110</a:t>
                      </a:r>
                      <a:endParaRPr lang="ru-RU"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4045528400"/>
                  </a:ext>
                </a:extLst>
              </a:tr>
              <a:tr h="370840">
                <a:tc>
                  <a:txBody>
                    <a:bodyPr/>
                    <a:lstStyle/>
                    <a:p>
                      <a:r>
                        <a:rPr lang="en-US" dirty="0" smtClean="0"/>
                        <a:t>5-th percentile</a:t>
                      </a:r>
                      <a:endParaRPr lang="ru-RU" dirty="0"/>
                    </a:p>
                  </a:txBody>
                  <a:tcPr>
                    <a:lnL w="12700" cap="flat" cmpd="sng" algn="ctr">
                      <a:solidFill>
                        <a:schemeClr val="tx1"/>
                      </a:solidFill>
                      <a:prstDash val="solid"/>
                      <a:round/>
                      <a:headEnd type="none" w="med" len="med"/>
                      <a:tailEnd type="none" w="med" len="med"/>
                    </a:lnL>
                  </a:tcPr>
                </a:tc>
                <a:tc>
                  <a:txBody>
                    <a:bodyPr/>
                    <a:lstStyle/>
                    <a:p>
                      <a:pPr algn="ctr"/>
                      <a:r>
                        <a:rPr lang="ru-RU" dirty="0" smtClean="0"/>
                        <a:t>127</a:t>
                      </a:r>
                      <a:endParaRPr lang="ru-RU" dirty="0"/>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690805848"/>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25-th percentile</a:t>
                      </a:r>
                      <a:endParaRPr lang="ru-RU" dirty="0" smtClean="0"/>
                    </a:p>
                  </a:txBody>
                  <a:tcPr>
                    <a:lnL w="12700" cap="flat" cmpd="sng" algn="ctr">
                      <a:solidFill>
                        <a:schemeClr val="tx1"/>
                      </a:solidFill>
                      <a:prstDash val="solid"/>
                      <a:round/>
                      <a:headEnd type="none" w="med" len="med"/>
                      <a:tailEnd type="none" w="med" len="med"/>
                    </a:lnL>
                  </a:tcPr>
                </a:tc>
                <a:tc>
                  <a:txBody>
                    <a:bodyPr/>
                    <a:lstStyle/>
                    <a:p>
                      <a:pPr algn="ctr"/>
                      <a:r>
                        <a:rPr lang="ru-RU" dirty="0" smtClean="0"/>
                        <a:t>147</a:t>
                      </a:r>
                      <a:endParaRPr lang="ru-RU" dirty="0"/>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7384684"/>
                  </a:ext>
                </a:extLst>
              </a:tr>
              <a:tr h="370840">
                <a:tc>
                  <a:txBody>
                    <a:bodyPr/>
                    <a:lstStyle/>
                    <a:p>
                      <a:r>
                        <a:rPr lang="en-US" dirty="0" smtClean="0"/>
                        <a:t>median</a:t>
                      </a:r>
                      <a:endParaRPr lang="ru-RU" dirty="0"/>
                    </a:p>
                  </a:txBody>
                  <a:tcPr>
                    <a:lnL w="12700" cap="flat" cmpd="sng" algn="ctr">
                      <a:solidFill>
                        <a:schemeClr val="tx1"/>
                      </a:solidFill>
                      <a:prstDash val="solid"/>
                      <a:round/>
                      <a:headEnd type="none" w="med" len="med"/>
                      <a:tailEnd type="none" w="med" len="med"/>
                    </a:lnL>
                  </a:tcPr>
                </a:tc>
                <a:tc>
                  <a:txBody>
                    <a:bodyPr/>
                    <a:lstStyle/>
                    <a:p>
                      <a:pPr algn="ctr"/>
                      <a:r>
                        <a:rPr lang="ru-RU" dirty="0" smtClean="0"/>
                        <a:t>162</a:t>
                      </a:r>
                      <a:endParaRPr lang="ru-RU" dirty="0"/>
                    </a:p>
                  </a:txBody>
                  <a:tcPr>
                    <a:lnR w="12700" cap="flat" cmpd="sng" algn="ctr">
                      <a:solidFill>
                        <a:schemeClr val="tx1"/>
                      </a:solidFill>
                      <a:prstDash val="solid"/>
                      <a:round/>
                      <a:headEnd type="none" w="med" len="med"/>
                      <a:tailEnd type="none" w="med" len="med"/>
                    </a:lnR>
                    <a:lnB w="12700" cmpd="sng">
                      <a:noFill/>
                    </a:lnB>
                  </a:tcPr>
                </a:tc>
                <a:extLst>
                  <a:ext uri="{0D108BD9-81ED-4DB2-BD59-A6C34878D82A}">
                    <a16:rowId xmlns:a16="http://schemas.microsoft.com/office/drawing/2014/main" val="30368749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75-th percentile</a:t>
                      </a:r>
                      <a:endParaRPr lang="ru-RU" dirty="0" smtClean="0"/>
                    </a:p>
                  </a:txBody>
                  <a:tcPr>
                    <a:lnL w="12700" cap="flat" cmpd="sng" algn="ctr">
                      <a:solidFill>
                        <a:schemeClr val="tx1"/>
                      </a:solidFill>
                      <a:prstDash val="solid"/>
                      <a:round/>
                      <a:headEnd type="none" w="med" len="med"/>
                      <a:tailEnd type="none" w="med" len="med"/>
                    </a:lnL>
                    <a:lnR w="12700" cmpd="sng">
                      <a:noFill/>
                    </a:lnR>
                  </a:tcPr>
                </a:tc>
                <a:tc>
                  <a:txBody>
                    <a:bodyPr/>
                    <a:lstStyle/>
                    <a:p>
                      <a:pPr algn="ctr"/>
                      <a:r>
                        <a:rPr lang="ru-RU" dirty="0" smtClean="0"/>
                        <a:t>175</a:t>
                      </a:r>
                      <a:endParaRPr lang="ru-RU" dirty="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034422644"/>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95-th percentile</a:t>
                      </a:r>
                      <a:endParaRPr lang="ru-RU" dirty="0" smtClean="0"/>
                    </a:p>
                  </a:txBody>
                  <a:tcPr>
                    <a:lnL w="12700" cap="flat" cmpd="sng" algn="ctr">
                      <a:solidFill>
                        <a:schemeClr val="tx1"/>
                      </a:solidFill>
                      <a:prstDash val="solid"/>
                      <a:round/>
                      <a:headEnd type="none" w="med" len="med"/>
                      <a:tailEnd type="none" w="med" len="med"/>
                    </a:lnL>
                  </a:tcPr>
                </a:tc>
                <a:tc>
                  <a:txBody>
                    <a:bodyPr/>
                    <a:lstStyle/>
                    <a:p>
                      <a:pPr algn="ctr"/>
                      <a:r>
                        <a:rPr lang="ru-RU" dirty="0" smtClean="0"/>
                        <a:t>219</a:t>
                      </a:r>
                      <a:endParaRPr lang="ru-RU" dirty="0"/>
                    </a:p>
                  </a:txBody>
                  <a:tcPr>
                    <a:lnR w="12700" cap="flat" cmpd="sng" algn="ctr">
                      <a:solidFill>
                        <a:schemeClr val="tx1"/>
                      </a:solidFill>
                      <a:prstDash val="solid"/>
                      <a:round/>
                      <a:headEnd type="none" w="med" len="med"/>
                      <a:tailEnd type="none" w="med" len="med"/>
                    </a:lnR>
                    <a:lnT w="12700" cmpd="sng">
                      <a:noFill/>
                    </a:lnT>
                  </a:tcPr>
                </a:tc>
                <a:extLst>
                  <a:ext uri="{0D108BD9-81ED-4DB2-BD59-A6C34878D82A}">
                    <a16:rowId xmlns:a16="http://schemas.microsoft.com/office/drawing/2014/main" val="3314244717"/>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Maximum</a:t>
                      </a:r>
                      <a:endParaRPr lang="ru-RU" dirty="0" smtClean="0"/>
                    </a:p>
                  </a:txBody>
                  <a:tcPr>
                    <a:lnL w="12700" cap="flat" cmpd="sng" algn="ctr">
                      <a:solidFill>
                        <a:schemeClr val="tx1"/>
                      </a:solidFill>
                      <a:prstDash val="solid"/>
                      <a:round/>
                      <a:headEnd type="none" w="med" len="med"/>
                      <a:tailEnd type="none" w="med" len="med"/>
                    </a:ln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ru-RU" dirty="0" smtClean="0"/>
                        <a:t>233</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63588442"/>
                  </a:ext>
                </a:extLst>
              </a:tr>
              <a:tr h="370840">
                <a:tc>
                  <a:txBody>
                    <a:bodyPr/>
                    <a:lstStyle/>
                    <a:p>
                      <a:r>
                        <a:rPr lang="en-US" dirty="0" smtClean="0"/>
                        <a:t>Interquartile range</a:t>
                      </a:r>
                      <a:endParaRPr lang="ru-RU" dirty="0"/>
                    </a:p>
                  </a:txBody>
                  <a:tcPr>
                    <a:lnL w="12700" cap="flat" cmpd="sng" algn="ctr">
                      <a:solidFill>
                        <a:schemeClr val="tx1"/>
                      </a:solidFill>
                      <a:prstDash val="solid"/>
                      <a:round/>
                      <a:headEnd type="none" w="med" len="med"/>
                      <a:tailEnd type="none" w="med" len="med"/>
                    </a:lnL>
                  </a:tcPr>
                </a:tc>
                <a:tc>
                  <a:txBody>
                    <a:bodyPr/>
                    <a:lstStyle/>
                    <a:p>
                      <a:pPr algn="ctr"/>
                      <a:r>
                        <a:rPr lang="ru-RU" dirty="0" smtClean="0"/>
                        <a:t>28</a:t>
                      </a:r>
                      <a:endParaRPr lang="ru-RU" dirty="0"/>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716089334"/>
                  </a:ext>
                </a:extLst>
              </a:tr>
              <a:tr h="370840">
                <a:tc>
                  <a:txBody>
                    <a:bodyPr/>
                    <a:lstStyle/>
                    <a:p>
                      <a:r>
                        <a:rPr lang="en-US" dirty="0" smtClean="0"/>
                        <a:t>mean</a:t>
                      </a:r>
                      <a:endParaRPr lang="ru-RU" dirty="0"/>
                    </a:p>
                  </a:txBody>
                  <a:tcPr>
                    <a:lnL w="12700" cap="flat" cmpd="sng" algn="ctr">
                      <a:solidFill>
                        <a:schemeClr val="tx1"/>
                      </a:solidFill>
                      <a:prstDash val="solid"/>
                      <a:round/>
                      <a:headEnd type="none" w="med" len="med"/>
                      <a:tailEnd type="none" w="med" len="med"/>
                    </a:lnL>
                  </a:tcPr>
                </a:tc>
                <a:tc>
                  <a:txBody>
                    <a:bodyPr/>
                    <a:lstStyle/>
                    <a:p>
                      <a:pPr algn="ctr"/>
                      <a:r>
                        <a:rPr lang="ru-RU" dirty="0" smtClean="0"/>
                        <a:t>165</a:t>
                      </a:r>
                      <a:endParaRPr lang="ru-RU" dirty="0"/>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920501396"/>
                  </a:ext>
                </a:extLst>
              </a:tr>
              <a:tr h="370840">
                <a:tc>
                  <a:txBody>
                    <a:bodyPr/>
                    <a:lstStyle/>
                    <a:p>
                      <a:r>
                        <a:rPr lang="en-US" dirty="0" smtClean="0"/>
                        <a:t>Standard</a:t>
                      </a:r>
                      <a:r>
                        <a:rPr lang="en-US" baseline="0" dirty="0" smtClean="0"/>
                        <a:t> deviation</a:t>
                      </a:r>
                      <a:endParaRPr lang="ru-RU"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r>
                        <a:rPr lang="ru-RU" dirty="0" smtClean="0"/>
                        <a:t>30</a:t>
                      </a:r>
                      <a:endParaRPr lang="ru-RU" dirty="0"/>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75069099"/>
                  </a:ext>
                </a:extLst>
              </a:tr>
            </a:tbl>
          </a:graphicData>
        </a:graphic>
      </p:graphicFrame>
    </p:spTree>
    <p:extLst>
      <p:ext uri="{BB962C8B-B14F-4D97-AF65-F5344CB8AC3E}">
        <p14:creationId xmlns:p14="http://schemas.microsoft.com/office/powerpoint/2010/main" val="276456308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b="1" i="1" u="sng" dirty="0" smtClean="0"/>
              <a:t>Payments</a:t>
            </a:r>
            <a:endParaRPr lang="ru-RU" b="1" i="1" u="sng" dirty="0"/>
          </a:p>
        </p:txBody>
      </p:sp>
      <p:pic>
        <p:nvPicPr>
          <p:cNvPr id="4" name="Объект 3"/>
          <p:cNvPicPr>
            <a:picLocks noGrp="1" noChangeAspect="1"/>
          </p:cNvPicPr>
          <p:nvPr>
            <p:ph idx="1"/>
          </p:nvPr>
        </p:nvPicPr>
        <p:blipFill>
          <a:blip r:embed="rId2"/>
          <a:stretch>
            <a:fillRect/>
          </a:stretch>
        </p:blipFill>
        <p:spPr>
          <a:xfrm>
            <a:off x="437070" y="2287444"/>
            <a:ext cx="6120000" cy="3974845"/>
          </a:xfrm>
          <a:prstGeom prst="rect">
            <a:avLst/>
          </a:prstGeom>
        </p:spPr>
      </p:pic>
      <p:sp>
        <p:nvSpPr>
          <p:cNvPr id="6" name="Номер слайда 5"/>
          <p:cNvSpPr>
            <a:spLocks noGrp="1"/>
          </p:cNvSpPr>
          <p:nvPr>
            <p:ph type="sldNum" sz="quarter" idx="12"/>
          </p:nvPr>
        </p:nvSpPr>
        <p:spPr/>
        <p:txBody>
          <a:bodyPr/>
          <a:lstStyle/>
          <a:p>
            <a:fld id="{03CF747F-1DD4-42B0-ADD2-D1D3501CD3BD}" type="slidenum">
              <a:rPr lang="ru-RU" smtClean="0"/>
              <a:t>11</a:t>
            </a:fld>
            <a:endParaRPr lang="ru-RU" dirty="0"/>
          </a:p>
        </p:txBody>
      </p:sp>
      <p:sp>
        <p:nvSpPr>
          <p:cNvPr id="7" name="Прямоугольник 6"/>
          <p:cNvSpPr/>
          <p:nvPr/>
        </p:nvSpPr>
        <p:spPr>
          <a:xfrm>
            <a:off x="3260399" y="6077623"/>
            <a:ext cx="1126912" cy="369332"/>
          </a:xfrm>
          <a:prstGeom prst="rect">
            <a:avLst/>
          </a:prstGeom>
        </p:spPr>
        <p:txBody>
          <a:bodyPr wrap="none">
            <a:spAutoFit/>
          </a:bodyPr>
          <a:lstStyle/>
          <a:p>
            <a:r>
              <a:rPr lang="en-US" dirty="0" smtClean="0"/>
              <a:t>Payments</a:t>
            </a:r>
            <a:endParaRPr lang="ru-RU" dirty="0"/>
          </a:p>
        </p:txBody>
      </p:sp>
      <p:graphicFrame>
        <p:nvGraphicFramePr>
          <p:cNvPr id="8" name="Таблица 7"/>
          <p:cNvGraphicFramePr>
            <a:graphicFrameLocks noGrp="1"/>
          </p:cNvGraphicFramePr>
          <p:nvPr>
            <p:extLst>
              <p:ext uri="{D42A27DB-BD31-4B8C-83A1-F6EECF244321}">
                <p14:modId xmlns:p14="http://schemas.microsoft.com/office/powerpoint/2010/main" val="3493807570"/>
              </p:ext>
            </p:extLst>
          </p:nvPr>
        </p:nvGraphicFramePr>
        <p:xfrm>
          <a:off x="6175877" y="566466"/>
          <a:ext cx="5658215" cy="3708400"/>
        </p:xfrm>
        <a:graphic>
          <a:graphicData uri="http://schemas.openxmlformats.org/drawingml/2006/table">
            <a:tbl>
              <a:tblPr firstCol="1" bandRow="1">
                <a:tableStyleId>{5C22544A-7EE6-4342-B048-85BDC9FD1C3A}</a:tableStyleId>
              </a:tblPr>
              <a:tblGrid>
                <a:gridCol w="2739524">
                  <a:extLst>
                    <a:ext uri="{9D8B030D-6E8A-4147-A177-3AD203B41FA5}">
                      <a16:colId xmlns:a16="http://schemas.microsoft.com/office/drawing/2014/main" val="547710953"/>
                    </a:ext>
                  </a:extLst>
                </a:gridCol>
                <a:gridCol w="2918691">
                  <a:extLst>
                    <a:ext uri="{9D8B030D-6E8A-4147-A177-3AD203B41FA5}">
                      <a16:colId xmlns:a16="http://schemas.microsoft.com/office/drawing/2014/main" val="3695751328"/>
                    </a:ext>
                  </a:extLst>
                </a:gridCol>
              </a:tblGrid>
              <a:tr h="370840">
                <a:tc>
                  <a:txBody>
                    <a:bodyPr/>
                    <a:lstStyle/>
                    <a:p>
                      <a:r>
                        <a:rPr lang="en-US" dirty="0" smtClean="0"/>
                        <a:t>Minimum</a:t>
                      </a:r>
                      <a:endParaRPr lang="ru-RU"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ru-RU" dirty="0" smtClean="0"/>
                        <a:t>56</a:t>
                      </a:r>
                      <a:endParaRPr lang="ru-RU"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4045528400"/>
                  </a:ext>
                </a:extLst>
              </a:tr>
              <a:tr h="370840">
                <a:tc>
                  <a:txBody>
                    <a:bodyPr/>
                    <a:lstStyle/>
                    <a:p>
                      <a:r>
                        <a:rPr lang="en-US" dirty="0" smtClean="0"/>
                        <a:t>5-th percentile</a:t>
                      </a:r>
                      <a:endParaRPr lang="ru-RU" dirty="0"/>
                    </a:p>
                  </a:txBody>
                  <a:tcPr>
                    <a:lnL w="12700" cap="flat" cmpd="sng" algn="ctr">
                      <a:solidFill>
                        <a:schemeClr val="tx1"/>
                      </a:solidFill>
                      <a:prstDash val="solid"/>
                      <a:round/>
                      <a:headEnd type="none" w="med" len="med"/>
                      <a:tailEnd type="none" w="med" len="med"/>
                    </a:lnL>
                  </a:tcPr>
                </a:tc>
                <a:tc>
                  <a:txBody>
                    <a:bodyPr/>
                    <a:lstStyle/>
                    <a:p>
                      <a:pPr algn="ctr"/>
                      <a:r>
                        <a:rPr lang="ru-RU" dirty="0" smtClean="0"/>
                        <a:t>60</a:t>
                      </a:r>
                      <a:endParaRPr lang="ru-RU" dirty="0"/>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690805848"/>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25-th percentile</a:t>
                      </a:r>
                      <a:endParaRPr lang="ru-RU" dirty="0" smtClean="0"/>
                    </a:p>
                  </a:txBody>
                  <a:tcPr>
                    <a:lnL w="12700" cap="flat" cmpd="sng" algn="ctr">
                      <a:solidFill>
                        <a:schemeClr val="tx1"/>
                      </a:solidFill>
                      <a:prstDash val="solid"/>
                      <a:round/>
                      <a:headEnd type="none" w="med" len="med"/>
                      <a:tailEnd type="none" w="med" len="med"/>
                    </a:lnL>
                  </a:tcPr>
                </a:tc>
                <a:tc>
                  <a:txBody>
                    <a:bodyPr/>
                    <a:lstStyle/>
                    <a:p>
                      <a:pPr algn="ctr"/>
                      <a:r>
                        <a:rPr lang="ru-RU" dirty="0" smtClean="0"/>
                        <a:t>70</a:t>
                      </a:r>
                      <a:endParaRPr lang="ru-RU" dirty="0"/>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7384684"/>
                  </a:ext>
                </a:extLst>
              </a:tr>
              <a:tr h="370840">
                <a:tc>
                  <a:txBody>
                    <a:bodyPr/>
                    <a:lstStyle/>
                    <a:p>
                      <a:r>
                        <a:rPr lang="en-US" dirty="0" smtClean="0"/>
                        <a:t>median</a:t>
                      </a:r>
                      <a:endParaRPr lang="ru-RU" dirty="0"/>
                    </a:p>
                  </a:txBody>
                  <a:tcPr>
                    <a:lnL w="12700" cap="flat" cmpd="sng" algn="ctr">
                      <a:solidFill>
                        <a:schemeClr val="tx1"/>
                      </a:solidFill>
                      <a:prstDash val="solid"/>
                      <a:round/>
                      <a:headEnd type="none" w="med" len="med"/>
                      <a:tailEnd type="none" w="med" len="med"/>
                    </a:lnL>
                  </a:tcPr>
                </a:tc>
                <a:tc>
                  <a:txBody>
                    <a:bodyPr/>
                    <a:lstStyle/>
                    <a:p>
                      <a:pPr algn="ctr"/>
                      <a:r>
                        <a:rPr lang="ru-RU" dirty="0" smtClean="0"/>
                        <a:t>91</a:t>
                      </a:r>
                      <a:endParaRPr lang="ru-RU" dirty="0"/>
                    </a:p>
                  </a:txBody>
                  <a:tcPr>
                    <a:lnR w="12700" cap="flat" cmpd="sng" algn="ctr">
                      <a:solidFill>
                        <a:schemeClr val="tx1"/>
                      </a:solidFill>
                      <a:prstDash val="solid"/>
                      <a:round/>
                      <a:headEnd type="none" w="med" len="med"/>
                      <a:tailEnd type="none" w="med" len="med"/>
                    </a:lnR>
                    <a:lnB w="12700" cmpd="sng">
                      <a:noFill/>
                    </a:lnB>
                  </a:tcPr>
                </a:tc>
                <a:extLst>
                  <a:ext uri="{0D108BD9-81ED-4DB2-BD59-A6C34878D82A}">
                    <a16:rowId xmlns:a16="http://schemas.microsoft.com/office/drawing/2014/main" val="30368749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75-th percentile</a:t>
                      </a:r>
                      <a:endParaRPr lang="ru-RU" dirty="0" smtClean="0"/>
                    </a:p>
                  </a:txBody>
                  <a:tcPr>
                    <a:lnL w="12700" cap="flat" cmpd="sng" algn="ctr">
                      <a:solidFill>
                        <a:schemeClr val="tx1"/>
                      </a:solidFill>
                      <a:prstDash val="solid"/>
                      <a:round/>
                      <a:headEnd type="none" w="med" len="med"/>
                      <a:tailEnd type="none" w="med" len="med"/>
                    </a:lnL>
                    <a:lnR w="12700" cmpd="sng">
                      <a:noFill/>
                    </a:lnR>
                  </a:tcPr>
                </a:tc>
                <a:tc>
                  <a:txBody>
                    <a:bodyPr/>
                    <a:lstStyle/>
                    <a:p>
                      <a:pPr algn="ctr"/>
                      <a:r>
                        <a:rPr lang="ru-RU" dirty="0" smtClean="0"/>
                        <a:t>103</a:t>
                      </a:r>
                      <a:endParaRPr lang="ru-RU" dirty="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034422644"/>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95-th percentile</a:t>
                      </a:r>
                      <a:endParaRPr lang="ru-RU" dirty="0" smtClean="0"/>
                    </a:p>
                  </a:txBody>
                  <a:tcPr>
                    <a:lnL w="12700" cap="flat" cmpd="sng" algn="ctr">
                      <a:solidFill>
                        <a:schemeClr val="tx1"/>
                      </a:solidFill>
                      <a:prstDash val="solid"/>
                      <a:round/>
                      <a:headEnd type="none" w="med" len="med"/>
                      <a:tailEnd type="none" w="med" len="med"/>
                    </a:lnL>
                  </a:tcPr>
                </a:tc>
                <a:tc>
                  <a:txBody>
                    <a:bodyPr/>
                    <a:lstStyle/>
                    <a:p>
                      <a:pPr algn="ctr"/>
                      <a:r>
                        <a:rPr lang="ru-RU" dirty="0" smtClean="0"/>
                        <a:t>124</a:t>
                      </a:r>
                      <a:endParaRPr lang="ru-RU" dirty="0"/>
                    </a:p>
                  </a:txBody>
                  <a:tcPr>
                    <a:lnR w="12700" cap="flat" cmpd="sng" algn="ctr">
                      <a:solidFill>
                        <a:schemeClr val="tx1"/>
                      </a:solidFill>
                      <a:prstDash val="solid"/>
                      <a:round/>
                      <a:headEnd type="none" w="med" len="med"/>
                      <a:tailEnd type="none" w="med" len="med"/>
                    </a:lnR>
                    <a:lnT w="12700" cmpd="sng">
                      <a:noFill/>
                    </a:lnT>
                  </a:tcPr>
                </a:tc>
                <a:extLst>
                  <a:ext uri="{0D108BD9-81ED-4DB2-BD59-A6C34878D82A}">
                    <a16:rowId xmlns:a16="http://schemas.microsoft.com/office/drawing/2014/main" val="3314244717"/>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Maximum</a:t>
                      </a:r>
                      <a:endParaRPr lang="ru-RU" dirty="0" smtClean="0"/>
                    </a:p>
                  </a:txBody>
                  <a:tcPr>
                    <a:lnL w="12700" cap="flat" cmpd="sng" algn="ctr">
                      <a:solidFill>
                        <a:schemeClr val="tx1"/>
                      </a:solidFill>
                      <a:prstDash val="solid"/>
                      <a:round/>
                      <a:headEnd type="none" w="med" len="med"/>
                      <a:tailEnd type="none" w="med" len="med"/>
                    </a:ln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ru-RU" dirty="0" smtClean="0"/>
                        <a:t>128</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63588442"/>
                  </a:ext>
                </a:extLst>
              </a:tr>
              <a:tr h="370840">
                <a:tc>
                  <a:txBody>
                    <a:bodyPr/>
                    <a:lstStyle/>
                    <a:p>
                      <a:r>
                        <a:rPr lang="en-US" dirty="0" smtClean="0"/>
                        <a:t>Interquartile range</a:t>
                      </a:r>
                      <a:endParaRPr lang="ru-RU" dirty="0"/>
                    </a:p>
                  </a:txBody>
                  <a:tcPr>
                    <a:lnL w="12700" cap="flat" cmpd="sng" algn="ctr">
                      <a:solidFill>
                        <a:schemeClr val="tx1"/>
                      </a:solidFill>
                      <a:prstDash val="solid"/>
                      <a:round/>
                      <a:headEnd type="none" w="med" len="med"/>
                      <a:tailEnd type="none" w="med" len="med"/>
                    </a:lnL>
                  </a:tcPr>
                </a:tc>
                <a:tc>
                  <a:txBody>
                    <a:bodyPr/>
                    <a:lstStyle/>
                    <a:p>
                      <a:pPr algn="ctr"/>
                      <a:r>
                        <a:rPr lang="ru-RU" dirty="0" smtClean="0"/>
                        <a:t>33</a:t>
                      </a:r>
                      <a:endParaRPr lang="ru-RU" dirty="0"/>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716089334"/>
                  </a:ext>
                </a:extLst>
              </a:tr>
              <a:tr h="370840">
                <a:tc>
                  <a:txBody>
                    <a:bodyPr/>
                    <a:lstStyle/>
                    <a:p>
                      <a:r>
                        <a:rPr lang="en-US" dirty="0" smtClean="0"/>
                        <a:t>mean</a:t>
                      </a:r>
                      <a:endParaRPr lang="ru-RU" dirty="0"/>
                    </a:p>
                  </a:txBody>
                  <a:tcPr>
                    <a:lnL w="12700" cap="flat" cmpd="sng" algn="ctr">
                      <a:solidFill>
                        <a:schemeClr val="tx1"/>
                      </a:solidFill>
                      <a:prstDash val="solid"/>
                      <a:round/>
                      <a:headEnd type="none" w="med" len="med"/>
                      <a:tailEnd type="none" w="med" len="med"/>
                    </a:lnL>
                  </a:tcPr>
                </a:tc>
                <a:tc>
                  <a:txBody>
                    <a:bodyPr/>
                    <a:lstStyle/>
                    <a:p>
                      <a:pPr algn="ctr"/>
                      <a:r>
                        <a:rPr lang="ru-RU" dirty="0" smtClean="0"/>
                        <a:t>88</a:t>
                      </a:r>
                      <a:endParaRPr lang="ru-RU" dirty="0"/>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920501396"/>
                  </a:ext>
                </a:extLst>
              </a:tr>
              <a:tr h="370840">
                <a:tc>
                  <a:txBody>
                    <a:bodyPr/>
                    <a:lstStyle/>
                    <a:p>
                      <a:r>
                        <a:rPr lang="en-US" dirty="0" smtClean="0"/>
                        <a:t>Standard</a:t>
                      </a:r>
                      <a:r>
                        <a:rPr lang="en-US" baseline="0" dirty="0" smtClean="0"/>
                        <a:t> deviation</a:t>
                      </a:r>
                      <a:endParaRPr lang="ru-RU"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r>
                        <a:rPr lang="ru-RU" dirty="0" smtClean="0"/>
                        <a:t>21</a:t>
                      </a:r>
                      <a:endParaRPr lang="ru-RU" dirty="0"/>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75069099"/>
                  </a:ext>
                </a:extLst>
              </a:tr>
            </a:tbl>
          </a:graphicData>
        </a:graphic>
      </p:graphicFrame>
    </p:spTree>
    <p:extLst>
      <p:ext uri="{BB962C8B-B14F-4D97-AF65-F5344CB8AC3E}">
        <p14:creationId xmlns:p14="http://schemas.microsoft.com/office/powerpoint/2010/main" val="65591733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b="1" dirty="0" smtClean="0"/>
              <a:t>Полезные метрики</a:t>
            </a:r>
            <a:endParaRPr lang="ru-RU" b="1" dirty="0"/>
          </a:p>
        </p:txBody>
      </p:sp>
      <p:sp>
        <p:nvSpPr>
          <p:cNvPr id="3" name="Объект 2"/>
          <p:cNvSpPr>
            <a:spLocks noGrp="1"/>
          </p:cNvSpPr>
          <p:nvPr>
            <p:ph idx="1"/>
          </p:nvPr>
        </p:nvSpPr>
        <p:spPr>
          <a:xfrm>
            <a:off x="496454" y="1796425"/>
            <a:ext cx="7843982" cy="4482811"/>
          </a:xfrm>
        </p:spPr>
        <p:txBody>
          <a:bodyPr>
            <a:normAutofit fontScale="85000" lnSpcReduction="10000"/>
          </a:bodyPr>
          <a:lstStyle/>
          <a:p>
            <a:r>
              <a:rPr lang="en-US" dirty="0" smtClean="0"/>
              <a:t>Click-Through-Probability (</a:t>
            </a:r>
            <a:r>
              <a:rPr lang="ru-RU" b="1" dirty="0" smtClean="0"/>
              <a:t>С</a:t>
            </a:r>
            <a:r>
              <a:rPr lang="en-US" b="1" dirty="0" smtClean="0"/>
              <a:t>TP</a:t>
            </a:r>
            <a:r>
              <a:rPr lang="en-US" dirty="0" smtClean="0"/>
              <a:t>) – </a:t>
            </a:r>
            <a:r>
              <a:rPr lang="ru-RU" dirty="0" smtClean="0"/>
              <a:t>вероятность перехода на страницу регистрации на пробный период по клику</a:t>
            </a:r>
            <a:endParaRPr lang="en-US" dirty="0" smtClean="0"/>
          </a:p>
          <a:p>
            <a:r>
              <a:rPr lang="en-US" dirty="0" smtClean="0"/>
              <a:t>Gross Conversion (</a:t>
            </a:r>
            <a:r>
              <a:rPr lang="en-US" b="1" dirty="0" smtClean="0"/>
              <a:t>GC</a:t>
            </a:r>
            <a:r>
              <a:rPr lang="en-US" dirty="0" smtClean="0"/>
              <a:t>) – </a:t>
            </a:r>
            <a:r>
              <a:rPr lang="ru-RU" dirty="0" smtClean="0"/>
              <a:t>валовая конверсия (конверсия в регистрацию после клика на кнопку с пробной версией)</a:t>
            </a:r>
            <a:endParaRPr lang="en-US" dirty="0" smtClean="0"/>
          </a:p>
          <a:p>
            <a:r>
              <a:rPr lang="en-US" dirty="0" smtClean="0"/>
              <a:t>Retention (</a:t>
            </a:r>
            <a:r>
              <a:rPr lang="en-US" b="1" dirty="0" smtClean="0"/>
              <a:t>R</a:t>
            </a:r>
            <a:r>
              <a:rPr lang="en-US" dirty="0" smtClean="0"/>
              <a:t>)</a:t>
            </a:r>
            <a:r>
              <a:rPr lang="ru-RU" dirty="0" smtClean="0"/>
              <a:t> – удержание (</a:t>
            </a:r>
            <a:r>
              <a:rPr lang="ru-RU" dirty="0"/>
              <a:t>это количество платящих пользователей </a:t>
            </a:r>
            <a:r>
              <a:rPr lang="ru-RU" dirty="0" smtClean="0"/>
              <a:t>после </a:t>
            </a:r>
            <a:r>
              <a:rPr lang="ru-RU" dirty="0"/>
              <a:t>14 бесплатных </a:t>
            </a:r>
            <a:r>
              <a:rPr lang="ru-RU" dirty="0" smtClean="0"/>
              <a:t>дней, </a:t>
            </a:r>
            <a:r>
              <a:rPr lang="ru-RU" dirty="0"/>
              <a:t>деленное на общее количество зарегистрированных </a:t>
            </a:r>
            <a:r>
              <a:rPr lang="ru-RU" dirty="0" smtClean="0"/>
              <a:t>пользователей</a:t>
            </a:r>
            <a:r>
              <a:rPr lang="en-US" dirty="0" smtClean="0"/>
              <a:t>)</a:t>
            </a:r>
            <a:r>
              <a:rPr lang="ru-RU" dirty="0" smtClean="0"/>
              <a:t>.</a:t>
            </a:r>
          </a:p>
          <a:p>
            <a:r>
              <a:rPr lang="en-US" dirty="0" smtClean="0"/>
              <a:t>Net Conversion (</a:t>
            </a:r>
            <a:r>
              <a:rPr lang="en-US" b="1" dirty="0" smtClean="0"/>
              <a:t>NC</a:t>
            </a:r>
            <a:r>
              <a:rPr lang="en-US" dirty="0" smtClean="0"/>
              <a:t>)</a:t>
            </a:r>
            <a:r>
              <a:rPr lang="ru-RU" dirty="0" smtClean="0"/>
              <a:t> – чистая конверсия (конверсия в платящего пользователя от клика на кнопку с пробной версией)</a:t>
            </a:r>
            <a:endParaRPr lang="en-US" dirty="0" smtClean="0"/>
          </a:p>
          <a:p>
            <a:r>
              <a:rPr lang="en-US" dirty="0" smtClean="0"/>
              <a:t>Payment-Probability (</a:t>
            </a:r>
            <a:r>
              <a:rPr lang="en-US" b="1" dirty="0" smtClean="0"/>
              <a:t>PP</a:t>
            </a:r>
            <a:r>
              <a:rPr lang="en-US" dirty="0" smtClean="0"/>
              <a:t>) – </a:t>
            </a:r>
            <a:r>
              <a:rPr lang="ru-RU" dirty="0" smtClean="0"/>
              <a:t>вероятность того, что пользователь будет платить после просмотра страницы курса</a:t>
            </a:r>
            <a:endParaRPr lang="ru-RU" dirty="0"/>
          </a:p>
        </p:txBody>
      </p:sp>
      <mc:AlternateContent xmlns:mc="http://schemas.openxmlformats.org/markup-compatibility/2006" xmlns:a14="http://schemas.microsoft.com/office/drawing/2010/main">
        <mc:Choice Requires="a14">
          <p:sp>
            <p:nvSpPr>
              <p:cNvPr id="7" name="Прямоугольник 6"/>
              <p:cNvSpPr/>
              <p:nvPr/>
            </p:nvSpPr>
            <p:spPr>
              <a:xfrm>
                <a:off x="8613070" y="3666000"/>
                <a:ext cx="2083391" cy="610936"/>
              </a:xfrm>
              <a:prstGeom prst="rect">
                <a:avLst/>
              </a:prstGeom>
              <a:ln w="38100">
                <a:solidFill>
                  <a:schemeClr val="accent1"/>
                </a:solidFill>
              </a:ln>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𝑅</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𝑃𝑎𝑦𝑚𝑒𝑛𝑡𝑠</m:t>
                          </m:r>
                        </m:num>
                        <m:den>
                          <m:r>
                            <a:rPr lang="en-US" b="0" i="1" smtClean="0">
                              <a:latin typeface="Cambria Math" panose="02040503050406030204" pitchFamily="18" charset="0"/>
                            </a:rPr>
                            <m:t>𝐸𝑛𝑟𝑜𝑙𝑙𝑚𝑒𝑛𝑡𝑠</m:t>
                          </m:r>
                        </m:den>
                      </m:f>
                    </m:oMath>
                  </m:oMathPara>
                </a14:m>
                <a:endParaRPr lang="ru-RU" dirty="0"/>
              </a:p>
            </p:txBody>
          </p:sp>
        </mc:Choice>
        <mc:Fallback xmlns="">
          <p:sp>
            <p:nvSpPr>
              <p:cNvPr id="7" name="Прямоугольник 6"/>
              <p:cNvSpPr>
                <a:spLocks noRot="1" noChangeAspect="1" noMove="1" noResize="1" noEditPoints="1" noAdjustHandles="1" noChangeArrowheads="1" noChangeShapeType="1" noTextEdit="1"/>
              </p:cNvSpPr>
              <p:nvPr/>
            </p:nvSpPr>
            <p:spPr>
              <a:xfrm>
                <a:off x="8613070" y="3666000"/>
                <a:ext cx="2083391" cy="610936"/>
              </a:xfrm>
              <a:prstGeom prst="rect">
                <a:avLst/>
              </a:prstGeom>
              <a:blipFill>
                <a:blip r:embed="rId2"/>
                <a:stretch>
                  <a:fillRect/>
                </a:stretch>
              </a:blipFill>
              <a:ln w="38100">
                <a:solidFill>
                  <a:schemeClr val="accent1"/>
                </a:solidFill>
              </a:ln>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8" name="Прямоугольник 7"/>
              <p:cNvSpPr/>
              <p:nvPr/>
            </p:nvSpPr>
            <p:spPr>
              <a:xfrm>
                <a:off x="8613069" y="1538249"/>
                <a:ext cx="2083391" cy="685188"/>
              </a:xfrm>
              <a:prstGeom prst="rect">
                <a:avLst/>
              </a:prstGeom>
              <a:ln w="38100">
                <a:solidFill>
                  <a:schemeClr val="accent1"/>
                </a:solidFill>
              </a:ln>
            </p:spPr>
            <p:txBody>
              <a:bodyPr wrap="non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𝐶𝑇𝑃</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𝐶𝑙𝑖𝑐𝑘𝑠</m:t>
                          </m:r>
                        </m:num>
                        <m:den>
                          <m:r>
                            <a:rPr lang="en-US" b="0" i="1" smtClean="0">
                              <a:latin typeface="Cambria Math" panose="02040503050406030204" pitchFamily="18" charset="0"/>
                            </a:rPr>
                            <m:t>𝑃𝑎𝑔𝑒𝑣𝑖𝑒𝑤𝑠</m:t>
                          </m:r>
                        </m:den>
                      </m:f>
                    </m:oMath>
                  </m:oMathPara>
                </a14:m>
                <a:endParaRPr lang="ru-RU" dirty="0"/>
              </a:p>
            </p:txBody>
          </p:sp>
        </mc:Choice>
        <mc:Fallback xmlns="">
          <p:sp>
            <p:nvSpPr>
              <p:cNvPr id="8" name="Прямоугольник 7"/>
              <p:cNvSpPr>
                <a:spLocks noRot="1" noChangeAspect="1" noMove="1" noResize="1" noEditPoints="1" noAdjustHandles="1" noChangeArrowheads="1" noChangeShapeType="1" noTextEdit="1"/>
              </p:cNvSpPr>
              <p:nvPr/>
            </p:nvSpPr>
            <p:spPr>
              <a:xfrm>
                <a:off x="8613069" y="1538249"/>
                <a:ext cx="2083391" cy="685188"/>
              </a:xfrm>
              <a:prstGeom prst="rect">
                <a:avLst/>
              </a:prstGeom>
              <a:blipFill>
                <a:blip r:embed="rId3"/>
                <a:stretch>
                  <a:fillRect/>
                </a:stretch>
              </a:blipFill>
              <a:ln w="38100">
                <a:solidFill>
                  <a:schemeClr val="accent1"/>
                </a:solidFill>
              </a:ln>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9" name="Прямоугольник 8"/>
              <p:cNvSpPr/>
              <p:nvPr/>
            </p:nvSpPr>
            <p:spPr>
              <a:xfrm>
                <a:off x="8613068" y="4689062"/>
                <a:ext cx="2083391" cy="610936"/>
              </a:xfrm>
              <a:prstGeom prst="rect">
                <a:avLst/>
              </a:prstGeom>
              <a:ln w="38100">
                <a:solidFill>
                  <a:schemeClr val="accent1"/>
                </a:solidFill>
              </a:ln>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𝑁𝐶</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𝑃𝑎𝑦𝑚𝑒𝑛𝑡𝑠</m:t>
                          </m:r>
                        </m:num>
                        <m:den>
                          <m:r>
                            <a:rPr lang="en-US" b="0" i="1" smtClean="0">
                              <a:latin typeface="Cambria Math" panose="02040503050406030204" pitchFamily="18" charset="0"/>
                            </a:rPr>
                            <m:t>𝐶𝑙𝑖𝑐𝑘𝑠</m:t>
                          </m:r>
                        </m:den>
                      </m:f>
                    </m:oMath>
                  </m:oMathPara>
                </a14:m>
                <a:endParaRPr lang="ru-RU" dirty="0"/>
              </a:p>
            </p:txBody>
          </p:sp>
        </mc:Choice>
        <mc:Fallback xmlns="">
          <p:sp>
            <p:nvSpPr>
              <p:cNvPr id="9" name="Прямоугольник 8"/>
              <p:cNvSpPr>
                <a:spLocks noRot="1" noChangeAspect="1" noMove="1" noResize="1" noEditPoints="1" noAdjustHandles="1" noChangeArrowheads="1" noChangeShapeType="1" noTextEdit="1"/>
              </p:cNvSpPr>
              <p:nvPr/>
            </p:nvSpPr>
            <p:spPr>
              <a:xfrm>
                <a:off x="8613068" y="4689062"/>
                <a:ext cx="2083391" cy="610936"/>
              </a:xfrm>
              <a:prstGeom prst="rect">
                <a:avLst/>
              </a:prstGeom>
              <a:blipFill>
                <a:blip r:embed="rId4"/>
                <a:stretch>
                  <a:fillRect/>
                </a:stretch>
              </a:blipFill>
              <a:ln w="38100">
                <a:solidFill>
                  <a:schemeClr val="accent1"/>
                </a:solidFill>
              </a:ln>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10" name="Прямоугольник 9"/>
              <p:cNvSpPr/>
              <p:nvPr/>
            </p:nvSpPr>
            <p:spPr>
              <a:xfrm>
                <a:off x="8613068" y="2635563"/>
                <a:ext cx="2083391" cy="618311"/>
              </a:xfrm>
              <a:prstGeom prst="rect">
                <a:avLst/>
              </a:prstGeom>
              <a:ln w="38100">
                <a:solidFill>
                  <a:schemeClr val="accent1"/>
                </a:solidFill>
              </a:ln>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𝐺𝐶</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𝐸𝑛𝑟𝑜𝑙𝑙𝑚𝑒𝑛𝑡𝑠</m:t>
                          </m:r>
                        </m:num>
                        <m:den>
                          <m:r>
                            <a:rPr lang="en-US" b="0" i="1" smtClean="0">
                              <a:latin typeface="Cambria Math" panose="02040503050406030204" pitchFamily="18" charset="0"/>
                            </a:rPr>
                            <m:t>𝐶𝑙𝑖𝑐𝑘𝑠</m:t>
                          </m:r>
                        </m:den>
                      </m:f>
                    </m:oMath>
                  </m:oMathPara>
                </a14:m>
                <a:endParaRPr lang="ru-RU" dirty="0"/>
              </a:p>
            </p:txBody>
          </p:sp>
        </mc:Choice>
        <mc:Fallback xmlns="">
          <p:sp>
            <p:nvSpPr>
              <p:cNvPr id="10" name="Прямоугольник 9"/>
              <p:cNvSpPr>
                <a:spLocks noRot="1" noChangeAspect="1" noMove="1" noResize="1" noEditPoints="1" noAdjustHandles="1" noChangeArrowheads="1" noChangeShapeType="1" noTextEdit="1"/>
              </p:cNvSpPr>
              <p:nvPr/>
            </p:nvSpPr>
            <p:spPr>
              <a:xfrm>
                <a:off x="8613068" y="2635563"/>
                <a:ext cx="2083391" cy="618311"/>
              </a:xfrm>
              <a:prstGeom prst="rect">
                <a:avLst/>
              </a:prstGeom>
              <a:blipFill>
                <a:blip r:embed="rId5"/>
                <a:stretch>
                  <a:fillRect/>
                </a:stretch>
              </a:blipFill>
              <a:ln w="38100">
                <a:solidFill>
                  <a:schemeClr val="accent1"/>
                </a:solidFill>
              </a:ln>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11" name="Прямоугольник 10"/>
              <p:cNvSpPr/>
              <p:nvPr/>
            </p:nvSpPr>
            <p:spPr>
              <a:xfrm>
                <a:off x="8613068" y="5712124"/>
                <a:ext cx="2083391" cy="659476"/>
              </a:xfrm>
              <a:prstGeom prst="rect">
                <a:avLst/>
              </a:prstGeom>
              <a:ln w="38100">
                <a:solidFill>
                  <a:schemeClr val="accent1"/>
                </a:solidFill>
              </a:ln>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𝑃𝑃</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𝑃𝑎𝑦𝑚𝑒𝑛𝑡𝑠</m:t>
                          </m:r>
                        </m:num>
                        <m:den>
                          <m:r>
                            <a:rPr lang="en-US" b="0" i="1" smtClean="0">
                              <a:latin typeface="Cambria Math" panose="02040503050406030204" pitchFamily="18" charset="0"/>
                            </a:rPr>
                            <m:t>𝑃𝑎𝑔𝑒𝑣𝑖𝑒𝑤𝑠</m:t>
                          </m:r>
                        </m:den>
                      </m:f>
                    </m:oMath>
                  </m:oMathPara>
                </a14:m>
                <a:endParaRPr lang="ru-RU" dirty="0"/>
              </a:p>
            </p:txBody>
          </p:sp>
        </mc:Choice>
        <mc:Fallback xmlns="">
          <p:sp>
            <p:nvSpPr>
              <p:cNvPr id="11" name="Прямоугольник 10"/>
              <p:cNvSpPr>
                <a:spLocks noRot="1" noChangeAspect="1" noMove="1" noResize="1" noEditPoints="1" noAdjustHandles="1" noChangeArrowheads="1" noChangeShapeType="1" noTextEdit="1"/>
              </p:cNvSpPr>
              <p:nvPr/>
            </p:nvSpPr>
            <p:spPr>
              <a:xfrm>
                <a:off x="8613068" y="5712124"/>
                <a:ext cx="2083391" cy="659476"/>
              </a:xfrm>
              <a:prstGeom prst="rect">
                <a:avLst/>
              </a:prstGeom>
              <a:blipFill>
                <a:blip r:embed="rId6"/>
                <a:stretch>
                  <a:fillRect/>
                </a:stretch>
              </a:blipFill>
              <a:ln w="38100">
                <a:solidFill>
                  <a:schemeClr val="accent1"/>
                </a:solidFill>
              </a:ln>
            </p:spPr>
            <p:txBody>
              <a:bodyPr/>
              <a:lstStyle/>
              <a:p>
                <a:r>
                  <a:rPr lang="ru-RU">
                    <a:noFill/>
                  </a:rPr>
                  <a:t> </a:t>
                </a:r>
              </a:p>
            </p:txBody>
          </p:sp>
        </mc:Fallback>
      </mc:AlternateContent>
      <p:sp>
        <p:nvSpPr>
          <p:cNvPr id="12" name="Номер слайда 11"/>
          <p:cNvSpPr>
            <a:spLocks noGrp="1"/>
          </p:cNvSpPr>
          <p:nvPr>
            <p:ph type="sldNum" sz="quarter" idx="12"/>
          </p:nvPr>
        </p:nvSpPr>
        <p:spPr/>
        <p:txBody>
          <a:bodyPr/>
          <a:lstStyle/>
          <a:p>
            <a:fld id="{03CF747F-1DD4-42B0-ADD2-D1D3501CD3BD}" type="slidenum">
              <a:rPr lang="ru-RU" smtClean="0"/>
              <a:t>12</a:t>
            </a:fld>
            <a:endParaRPr lang="ru-RU"/>
          </a:p>
        </p:txBody>
      </p:sp>
    </p:spTree>
    <p:extLst>
      <p:ext uri="{BB962C8B-B14F-4D97-AF65-F5344CB8AC3E}">
        <p14:creationId xmlns:p14="http://schemas.microsoft.com/office/powerpoint/2010/main" val="394457821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b="1" dirty="0" smtClean="0"/>
              <a:t>Значения метрик до внесения изменений</a:t>
            </a:r>
            <a:endParaRPr lang="ru-RU" b="1" dirty="0"/>
          </a:p>
        </p:txBody>
      </p:sp>
      <p:graphicFrame>
        <p:nvGraphicFramePr>
          <p:cNvPr id="4" name="Объект 3"/>
          <p:cNvGraphicFramePr>
            <a:graphicFrameLocks noGrp="1"/>
          </p:cNvGraphicFramePr>
          <p:nvPr>
            <p:ph idx="1"/>
            <p:extLst/>
          </p:nvPr>
        </p:nvGraphicFramePr>
        <p:xfrm>
          <a:off x="838199" y="1825625"/>
          <a:ext cx="10835261" cy="2123440"/>
        </p:xfrm>
        <a:graphic>
          <a:graphicData uri="http://schemas.openxmlformats.org/drawingml/2006/table">
            <a:tbl>
              <a:tblPr firstRow="1" firstCol="1" bandRow="1">
                <a:tableStyleId>{5C22544A-7EE6-4342-B048-85BDC9FD1C3A}</a:tableStyleId>
              </a:tblPr>
              <a:tblGrid>
                <a:gridCol w="1249219">
                  <a:extLst>
                    <a:ext uri="{9D8B030D-6E8A-4147-A177-3AD203B41FA5}">
                      <a16:colId xmlns:a16="http://schemas.microsoft.com/office/drawing/2014/main" val="1844916720"/>
                    </a:ext>
                  </a:extLst>
                </a:gridCol>
                <a:gridCol w="1819564">
                  <a:extLst>
                    <a:ext uri="{9D8B030D-6E8A-4147-A177-3AD203B41FA5}">
                      <a16:colId xmlns:a16="http://schemas.microsoft.com/office/drawing/2014/main" val="1714883717"/>
                    </a:ext>
                  </a:extLst>
                </a:gridCol>
                <a:gridCol w="1662545">
                  <a:extLst>
                    <a:ext uri="{9D8B030D-6E8A-4147-A177-3AD203B41FA5}">
                      <a16:colId xmlns:a16="http://schemas.microsoft.com/office/drawing/2014/main" val="1931647167"/>
                    </a:ext>
                  </a:extLst>
                </a:gridCol>
                <a:gridCol w="2253673">
                  <a:extLst>
                    <a:ext uri="{9D8B030D-6E8A-4147-A177-3AD203B41FA5}">
                      <a16:colId xmlns:a16="http://schemas.microsoft.com/office/drawing/2014/main" val="383745164"/>
                    </a:ext>
                  </a:extLst>
                </a:gridCol>
                <a:gridCol w="1958109">
                  <a:extLst>
                    <a:ext uri="{9D8B030D-6E8A-4147-A177-3AD203B41FA5}">
                      <a16:colId xmlns:a16="http://schemas.microsoft.com/office/drawing/2014/main" val="2738690808"/>
                    </a:ext>
                  </a:extLst>
                </a:gridCol>
                <a:gridCol w="1892151">
                  <a:extLst>
                    <a:ext uri="{9D8B030D-6E8A-4147-A177-3AD203B41FA5}">
                      <a16:colId xmlns:a16="http://schemas.microsoft.com/office/drawing/2014/main" val="659042072"/>
                    </a:ext>
                  </a:extLst>
                </a:gridCol>
              </a:tblGrid>
              <a:tr h="370840">
                <a:tc>
                  <a:txBody>
                    <a:bodyPr/>
                    <a:lstStyle/>
                    <a:p>
                      <a:endParaRPr lang="ru-RU" dirty="0"/>
                    </a:p>
                  </a:txBody>
                  <a:tcPr/>
                </a:tc>
                <a:tc>
                  <a:txBody>
                    <a:bodyPr/>
                    <a:lstStyle/>
                    <a:p>
                      <a:pPr algn="ctr"/>
                      <a:r>
                        <a:rPr lang="ru-RU" i="1" dirty="0" smtClean="0"/>
                        <a:t>С</a:t>
                      </a:r>
                      <a:r>
                        <a:rPr lang="en-US" i="1" dirty="0" smtClean="0"/>
                        <a:t>TP</a:t>
                      </a:r>
                      <a:endParaRPr lang="ru-RU" i="1" dirty="0"/>
                    </a:p>
                  </a:txBody>
                  <a:tcPr anchor="ctr"/>
                </a:tc>
                <a:tc>
                  <a:txBody>
                    <a:bodyPr/>
                    <a:lstStyle/>
                    <a:p>
                      <a:pPr algn="ctr"/>
                      <a:r>
                        <a:rPr lang="en-US" i="1" dirty="0" smtClean="0"/>
                        <a:t>Gross Conversion </a:t>
                      </a:r>
                      <a:endParaRPr lang="ru-RU" i="1" dirty="0"/>
                    </a:p>
                  </a:txBody>
                  <a:tcPr anchor="ctr"/>
                </a:tc>
                <a:tc>
                  <a:txBody>
                    <a:bodyPr/>
                    <a:lstStyle/>
                    <a:p>
                      <a:pPr algn="ctr"/>
                      <a:r>
                        <a:rPr lang="en-US" i="1" dirty="0" smtClean="0"/>
                        <a:t>Retention</a:t>
                      </a:r>
                      <a:endParaRPr lang="ru-RU" i="1" dirty="0"/>
                    </a:p>
                  </a:txBody>
                  <a:tcPr anchor="ctr"/>
                </a:tc>
                <a:tc>
                  <a:txBody>
                    <a:bodyPr/>
                    <a:lstStyle/>
                    <a:p>
                      <a:pPr algn="ctr"/>
                      <a:r>
                        <a:rPr lang="en-US" i="1" dirty="0" smtClean="0"/>
                        <a:t>Net Conversion</a:t>
                      </a:r>
                      <a:endParaRPr lang="ru-RU" i="1" dirty="0"/>
                    </a:p>
                  </a:txBody>
                  <a:tcPr anchor="ctr"/>
                </a:tc>
                <a:tc>
                  <a:txBody>
                    <a:bodyPr/>
                    <a:lstStyle/>
                    <a:p>
                      <a:pPr algn="ctr"/>
                      <a:r>
                        <a:rPr lang="en-US" b="1" i="1" dirty="0" smtClean="0"/>
                        <a:t>PP</a:t>
                      </a:r>
                      <a:endParaRPr lang="ru-RU" i="1" dirty="0"/>
                    </a:p>
                  </a:txBody>
                  <a:tcPr anchor="ctr"/>
                </a:tc>
                <a:extLst>
                  <a:ext uri="{0D108BD9-81ED-4DB2-BD59-A6C34878D82A}">
                    <a16:rowId xmlns:a16="http://schemas.microsoft.com/office/drawing/2014/main" val="3814009867"/>
                  </a:ext>
                </a:extLst>
              </a:tr>
              <a:tr h="370840">
                <a:tc>
                  <a:txBody>
                    <a:bodyPr/>
                    <a:lstStyle/>
                    <a:p>
                      <a:pPr algn="ctr"/>
                      <a:r>
                        <a:rPr lang="en-US" i="1" dirty="0" smtClean="0"/>
                        <a:t>min</a:t>
                      </a:r>
                      <a:endParaRPr lang="ru-RU" i="1" dirty="0"/>
                    </a:p>
                  </a:txBody>
                  <a:tcPr/>
                </a:tc>
                <a:tc>
                  <a:txBody>
                    <a:bodyPr/>
                    <a:lstStyle/>
                    <a:p>
                      <a:pPr algn="ctr"/>
                      <a:r>
                        <a:rPr lang="en-US" dirty="0" smtClean="0"/>
                        <a:t>0.071</a:t>
                      </a:r>
                      <a:endParaRPr lang="ru-RU" dirty="0"/>
                    </a:p>
                  </a:txBody>
                  <a:tcPr/>
                </a:tc>
                <a:tc>
                  <a:txBody>
                    <a:bodyPr/>
                    <a:lstStyle/>
                    <a:p>
                      <a:pPr algn="ctr"/>
                      <a:r>
                        <a:rPr lang="en-US" dirty="0" smtClean="0"/>
                        <a:t>0.168</a:t>
                      </a:r>
                      <a:endParaRPr lang="ru-RU" dirty="0"/>
                    </a:p>
                  </a:txBody>
                  <a:tcPr/>
                </a:tc>
                <a:tc>
                  <a:txBody>
                    <a:bodyPr/>
                    <a:lstStyle/>
                    <a:p>
                      <a:pPr algn="ctr"/>
                      <a:r>
                        <a:rPr lang="ru-RU" sz="1800" b="0" i="0" kern="1200" dirty="0" smtClean="0">
                          <a:solidFill>
                            <a:schemeClr val="dk1"/>
                          </a:solidFill>
                          <a:effectLst/>
                          <a:latin typeface="+mn-lt"/>
                          <a:ea typeface="+mn-ea"/>
                          <a:cs typeface="+mn-cs"/>
                        </a:rPr>
                        <a:t>0.325</a:t>
                      </a:r>
                      <a:endParaRPr lang="ru-RU" dirty="0"/>
                    </a:p>
                  </a:txBody>
                  <a:tcPr/>
                </a:tc>
                <a:tc>
                  <a:txBody>
                    <a:bodyPr/>
                    <a:lstStyle/>
                    <a:p>
                      <a:pPr algn="ctr"/>
                      <a:r>
                        <a:rPr lang="ru-RU" sz="1800" b="0" i="0" kern="1200" dirty="0" smtClean="0">
                          <a:solidFill>
                            <a:schemeClr val="dk1"/>
                          </a:solidFill>
                          <a:effectLst/>
                          <a:latin typeface="+mn-lt"/>
                          <a:ea typeface="+mn-ea"/>
                          <a:cs typeface="+mn-cs"/>
                        </a:rPr>
                        <a:t>0.076</a:t>
                      </a:r>
                      <a:endParaRPr lang="ru-RU" dirty="0"/>
                    </a:p>
                  </a:txBody>
                  <a:tcPr/>
                </a:tc>
                <a:tc>
                  <a:txBody>
                    <a:bodyPr/>
                    <a:lstStyle/>
                    <a:p>
                      <a:pPr algn="ctr"/>
                      <a:r>
                        <a:rPr lang="ru-RU" sz="1800" b="0" i="0" kern="1200" dirty="0" smtClean="0">
                          <a:solidFill>
                            <a:schemeClr val="dk1"/>
                          </a:solidFill>
                          <a:effectLst/>
                          <a:latin typeface="+mn-lt"/>
                          <a:ea typeface="+mn-ea"/>
                          <a:cs typeface="+mn-cs"/>
                        </a:rPr>
                        <a:t>0.006</a:t>
                      </a:r>
                      <a:endParaRPr lang="ru-RU" dirty="0"/>
                    </a:p>
                  </a:txBody>
                  <a:tcPr/>
                </a:tc>
                <a:extLst>
                  <a:ext uri="{0D108BD9-81ED-4DB2-BD59-A6C34878D82A}">
                    <a16:rowId xmlns:a16="http://schemas.microsoft.com/office/drawing/2014/main" val="449721612"/>
                  </a:ext>
                </a:extLst>
              </a:tr>
              <a:tr h="370840">
                <a:tc>
                  <a:txBody>
                    <a:bodyPr/>
                    <a:lstStyle/>
                    <a:p>
                      <a:pPr algn="ctr"/>
                      <a:r>
                        <a:rPr lang="en-US" i="1" dirty="0" smtClean="0"/>
                        <a:t>max</a:t>
                      </a:r>
                      <a:endParaRPr lang="ru-RU" i="1" dirty="0"/>
                    </a:p>
                  </a:txBody>
                  <a:tcPr/>
                </a:tc>
                <a:tc>
                  <a:txBody>
                    <a:bodyPr/>
                    <a:lstStyle/>
                    <a:p>
                      <a:pPr algn="ctr"/>
                      <a:r>
                        <a:rPr lang="en-US" dirty="0" smtClean="0"/>
                        <a:t>0.089</a:t>
                      </a:r>
                      <a:endParaRPr lang="ru-RU" dirty="0"/>
                    </a:p>
                  </a:txBody>
                  <a:tcPr/>
                </a:tc>
                <a:tc>
                  <a:txBody>
                    <a:bodyPr/>
                    <a:lstStyle/>
                    <a:p>
                      <a:pPr algn="ctr"/>
                      <a:r>
                        <a:rPr lang="en-US" dirty="0" smtClean="0"/>
                        <a:t>0.327</a:t>
                      </a:r>
                      <a:endParaRPr lang="ru-RU" dirty="0"/>
                    </a:p>
                  </a:txBody>
                  <a:tcPr/>
                </a:tc>
                <a:tc>
                  <a:txBody>
                    <a:bodyPr/>
                    <a:lstStyle/>
                    <a:p>
                      <a:pPr algn="ctr"/>
                      <a:r>
                        <a:rPr lang="ru-RU" sz="1800" b="0" i="0" kern="1200" dirty="0" smtClean="0">
                          <a:solidFill>
                            <a:schemeClr val="dk1"/>
                          </a:solidFill>
                          <a:effectLst/>
                          <a:latin typeface="+mn-lt"/>
                          <a:ea typeface="+mn-ea"/>
                          <a:cs typeface="+mn-cs"/>
                        </a:rPr>
                        <a:t>0.727</a:t>
                      </a:r>
                      <a:endParaRPr lang="ru-RU" dirty="0"/>
                    </a:p>
                  </a:txBody>
                  <a:tcPr/>
                </a:tc>
                <a:tc>
                  <a:txBody>
                    <a:bodyPr/>
                    <a:lstStyle/>
                    <a:p>
                      <a:pPr algn="ctr"/>
                      <a:r>
                        <a:rPr lang="ru-RU" sz="1800" b="0" i="0" kern="1200" dirty="0" smtClean="0">
                          <a:solidFill>
                            <a:schemeClr val="dk1"/>
                          </a:solidFill>
                          <a:effectLst/>
                          <a:latin typeface="+mn-lt"/>
                          <a:ea typeface="+mn-ea"/>
                          <a:cs typeface="+mn-cs"/>
                        </a:rPr>
                        <a:t>0.185</a:t>
                      </a:r>
                      <a:endParaRPr lang="ru-RU" dirty="0"/>
                    </a:p>
                  </a:txBody>
                  <a:tcPr/>
                </a:tc>
                <a:tc>
                  <a:txBody>
                    <a:bodyPr/>
                    <a:lstStyle/>
                    <a:p>
                      <a:pPr algn="ctr"/>
                      <a:r>
                        <a:rPr lang="ru-RU" sz="1800" b="0" i="0" kern="1200" dirty="0" smtClean="0">
                          <a:solidFill>
                            <a:schemeClr val="dk1"/>
                          </a:solidFill>
                          <a:effectLst/>
                          <a:latin typeface="+mn-lt"/>
                          <a:ea typeface="+mn-ea"/>
                          <a:cs typeface="+mn-cs"/>
                        </a:rPr>
                        <a:t>0.015</a:t>
                      </a:r>
                      <a:endParaRPr lang="ru-RU" dirty="0"/>
                    </a:p>
                  </a:txBody>
                  <a:tcPr/>
                </a:tc>
                <a:extLst>
                  <a:ext uri="{0D108BD9-81ED-4DB2-BD59-A6C34878D82A}">
                    <a16:rowId xmlns:a16="http://schemas.microsoft.com/office/drawing/2014/main" val="516301754"/>
                  </a:ext>
                </a:extLst>
              </a:tr>
              <a:tr h="370840">
                <a:tc>
                  <a:txBody>
                    <a:bodyPr/>
                    <a:lstStyle/>
                    <a:p>
                      <a:pPr algn="ctr"/>
                      <a:r>
                        <a:rPr lang="en-US" i="1" dirty="0" smtClean="0"/>
                        <a:t>mean</a:t>
                      </a:r>
                      <a:endParaRPr lang="ru-RU" i="1" dirty="0"/>
                    </a:p>
                  </a:txBody>
                  <a:tcPr/>
                </a:tc>
                <a:tc>
                  <a:txBody>
                    <a:bodyPr/>
                    <a:lstStyle/>
                    <a:p>
                      <a:pPr algn="ctr"/>
                      <a:r>
                        <a:rPr lang="en-US" dirty="0" smtClean="0"/>
                        <a:t>0.082</a:t>
                      </a:r>
                      <a:endParaRPr lang="ru-RU" dirty="0"/>
                    </a:p>
                  </a:txBody>
                  <a:tcPr/>
                </a:tc>
                <a:tc>
                  <a:txBody>
                    <a:bodyPr/>
                    <a:lstStyle/>
                    <a:p>
                      <a:pPr algn="ctr"/>
                      <a:r>
                        <a:rPr lang="en-US" dirty="0" smtClean="0"/>
                        <a:t>0.220</a:t>
                      </a:r>
                      <a:endParaRPr lang="ru-RU" dirty="0"/>
                    </a:p>
                  </a:txBody>
                  <a:tcPr/>
                </a:tc>
                <a:tc>
                  <a:txBody>
                    <a:bodyPr/>
                    <a:lstStyle/>
                    <a:p>
                      <a:pPr algn="ctr"/>
                      <a:r>
                        <a:rPr lang="ru-RU" sz="1800" b="0" i="0" kern="1200" dirty="0" smtClean="0">
                          <a:solidFill>
                            <a:schemeClr val="dk1"/>
                          </a:solidFill>
                          <a:effectLst/>
                          <a:latin typeface="+mn-lt"/>
                          <a:ea typeface="+mn-ea"/>
                          <a:cs typeface="+mn-cs"/>
                        </a:rPr>
                        <a:t>0.5</a:t>
                      </a:r>
                      <a:r>
                        <a:rPr lang="en-US" sz="1800" b="0" i="0" kern="1200" dirty="0" smtClean="0">
                          <a:solidFill>
                            <a:schemeClr val="dk1"/>
                          </a:solidFill>
                          <a:effectLst/>
                          <a:latin typeface="+mn-lt"/>
                          <a:ea typeface="+mn-ea"/>
                          <a:cs typeface="+mn-cs"/>
                        </a:rPr>
                        <a:t>40</a:t>
                      </a:r>
                      <a:endParaRPr lang="ru-RU" dirty="0"/>
                    </a:p>
                  </a:txBody>
                  <a:tcPr/>
                </a:tc>
                <a:tc>
                  <a:txBody>
                    <a:bodyPr/>
                    <a:lstStyle/>
                    <a:p>
                      <a:pPr algn="ctr"/>
                      <a:r>
                        <a:rPr lang="ru-RU" sz="1800" b="0" i="0" kern="1200" dirty="0" smtClean="0">
                          <a:solidFill>
                            <a:schemeClr val="dk1"/>
                          </a:solidFill>
                          <a:effectLst/>
                          <a:latin typeface="+mn-lt"/>
                          <a:ea typeface="+mn-ea"/>
                          <a:cs typeface="+mn-cs"/>
                        </a:rPr>
                        <a:t>0.118</a:t>
                      </a:r>
                      <a:endParaRPr lang="ru-RU" dirty="0"/>
                    </a:p>
                  </a:txBody>
                  <a:tcPr/>
                </a:tc>
                <a:tc>
                  <a:txBody>
                    <a:bodyPr/>
                    <a:lstStyle/>
                    <a:p>
                      <a:pPr algn="ctr"/>
                      <a:r>
                        <a:rPr lang="ru-RU" sz="1800" b="0" i="0" kern="1200" dirty="0" smtClean="0">
                          <a:solidFill>
                            <a:schemeClr val="dk1"/>
                          </a:solidFill>
                          <a:effectLst/>
                          <a:latin typeface="+mn-lt"/>
                          <a:ea typeface="+mn-ea"/>
                          <a:cs typeface="+mn-cs"/>
                        </a:rPr>
                        <a:t>0.0</a:t>
                      </a:r>
                      <a:r>
                        <a:rPr lang="en-US" sz="1800" b="0" i="0" kern="1200" dirty="0" smtClean="0">
                          <a:solidFill>
                            <a:schemeClr val="dk1"/>
                          </a:solidFill>
                          <a:effectLst/>
                          <a:latin typeface="+mn-lt"/>
                          <a:ea typeface="+mn-ea"/>
                          <a:cs typeface="+mn-cs"/>
                        </a:rPr>
                        <a:t>10</a:t>
                      </a:r>
                      <a:endParaRPr lang="ru-RU" dirty="0"/>
                    </a:p>
                  </a:txBody>
                  <a:tcPr/>
                </a:tc>
                <a:extLst>
                  <a:ext uri="{0D108BD9-81ED-4DB2-BD59-A6C34878D82A}">
                    <a16:rowId xmlns:a16="http://schemas.microsoft.com/office/drawing/2014/main" val="3329296531"/>
                  </a:ext>
                </a:extLst>
              </a:tr>
              <a:tr h="370840">
                <a:tc>
                  <a:txBody>
                    <a:bodyPr/>
                    <a:lstStyle/>
                    <a:p>
                      <a:pPr algn="ctr"/>
                      <a:r>
                        <a:rPr lang="en-US" i="1" dirty="0" smtClean="0"/>
                        <a:t>SEM</a:t>
                      </a:r>
                      <a:endParaRPr lang="ru-RU" i="1" dirty="0"/>
                    </a:p>
                  </a:txBody>
                  <a:tcPr/>
                </a:tc>
                <a:tc>
                  <a:txBody>
                    <a:bodyPr/>
                    <a:lstStyle/>
                    <a:p>
                      <a:pPr algn="ctr"/>
                      <a:r>
                        <a:rPr lang="ru-RU" sz="1800" b="0" i="0" kern="1200" dirty="0" smtClean="0">
                          <a:solidFill>
                            <a:schemeClr val="dk1"/>
                          </a:solidFill>
                          <a:effectLst/>
                          <a:latin typeface="+mn-lt"/>
                          <a:ea typeface="+mn-ea"/>
                          <a:cs typeface="+mn-cs"/>
                        </a:rPr>
                        <a:t>0.003</a:t>
                      </a:r>
                      <a:endParaRPr lang="ru-RU" dirty="0"/>
                    </a:p>
                  </a:txBody>
                  <a:tcPr/>
                </a:tc>
                <a:tc>
                  <a:txBody>
                    <a:bodyPr/>
                    <a:lstStyle/>
                    <a:p>
                      <a:pPr algn="ctr"/>
                      <a:r>
                        <a:rPr lang="ru-RU" sz="1800" b="0" i="0" kern="1200" dirty="0" smtClean="0">
                          <a:solidFill>
                            <a:schemeClr val="dk1"/>
                          </a:solidFill>
                          <a:effectLst/>
                          <a:latin typeface="+mn-lt"/>
                          <a:ea typeface="+mn-ea"/>
                          <a:cs typeface="+mn-cs"/>
                        </a:rPr>
                        <a:t>0.04</a:t>
                      </a:r>
                      <a:r>
                        <a:rPr lang="en-US" sz="1800" b="0" i="0" kern="1200" dirty="0" smtClean="0">
                          <a:solidFill>
                            <a:schemeClr val="dk1"/>
                          </a:solidFill>
                          <a:effectLst/>
                          <a:latin typeface="+mn-lt"/>
                          <a:ea typeface="+mn-ea"/>
                          <a:cs typeface="+mn-cs"/>
                        </a:rPr>
                        <a:t>4</a:t>
                      </a:r>
                      <a:endParaRPr lang="ru-RU" dirty="0"/>
                    </a:p>
                  </a:txBody>
                  <a:tcPr/>
                </a:tc>
                <a:tc>
                  <a:txBody>
                    <a:bodyPr/>
                    <a:lstStyle/>
                    <a:p>
                      <a:pPr algn="ctr"/>
                      <a:r>
                        <a:rPr lang="ru-RU" sz="1800" b="0" i="0" kern="1200" dirty="0" smtClean="0">
                          <a:solidFill>
                            <a:schemeClr val="dk1"/>
                          </a:solidFill>
                          <a:effectLst/>
                          <a:latin typeface="+mn-lt"/>
                          <a:ea typeface="+mn-ea"/>
                          <a:cs typeface="+mn-cs"/>
                        </a:rPr>
                        <a:t>0.094</a:t>
                      </a:r>
                      <a:endParaRPr lang="ru-RU" dirty="0"/>
                    </a:p>
                  </a:txBody>
                  <a:tcPr/>
                </a:tc>
                <a:tc>
                  <a:txBody>
                    <a:bodyPr/>
                    <a:lstStyle/>
                    <a:p>
                      <a:pPr algn="ctr"/>
                      <a:r>
                        <a:rPr lang="ru-RU" sz="1800" b="0" i="0" kern="1200" dirty="0" smtClean="0">
                          <a:solidFill>
                            <a:schemeClr val="dk1"/>
                          </a:solidFill>
                          <a:effectLst/>
                          <a:latin typeface="+mn-lt"/>
                          <a:ea typeface="+mn-ea"/>
                          <a:cs typeface="+mn-cs"/>
                        </a:rPr>
                        <a:t>0.029</a:t>
                      </a:r>
                      <a:endParaRPr lang="ru-RU" dirty="0"/>
                    </a:p>
                  </a:txBody>
                  <a:tcPr/>
                </a:tc>
                <a:tc>
                  <a:txBody>
                    <a:bodyPr/>
                    <a:lstStyle/>
                    <a:p>
                      <a:pPr algn="ctr"/>
                      <a:r>
                        <a:rPr lang="ru-RU" sz="1800" b="0" i="0" kern="1200" dirty="0" smtClean="0">
                          <a:solidFill>
                            <a:schemeClr val="dk1"/>
                          </a:solidFill>
                          <a:effectLst/>
                          <a:latin typeface="+mn-lt"/>
                          <a:ea typeface="+mn-ea"/>
                          <a:cs typeface="+mn-cs"/>
                        </a:rPr>
                        <a:t>0.002</a:t>
                      </a:r>
                      <a:endParaRPr lang="ru-RU" dirty="0"/>
                    </a:p>
                  </a:txBody>
                  <a:tcPr/>
                </a:tc>
                <a:extLst>
                  <a:ext uri="{0D108BD9-81ED-4DB2-BD59-A6C34878D82A}">
                    <a16:rowId xmlns:a16="http://schemas.microsoft.com/office/drawing/2014/main" val="653944075"/>
                  </a:ext>
                </a:extLst>
              </a:tr>
            </a:tbl>
          </a:graphicData>
        </a:graphic>
      </p:graphicFrame>
      <p:sp>
        <p:nvSpPr>
          <p:cNvPr id="5" name="TextBox 4"/>
          <p:cNvSpPr txBox="1"/>
          <p:nvPr/>
        </p:nvSpPr>
        <p:spPr>
          <a:xfrm>
            <a:off x="589746" y="4822753"/>
            <a:ext cx="1653309" cy="1477328"/>
          </a:xfrm>
          <a:prstGeom prst="rect">
            <a:avLst/>
          </a:prstGeom>
          <a:noFill/>
          <a:ln>
            <a:solidFill>
              <a:schemeClr val="tx1"/>
            </a:solidFill>
          </a:ln>
        </p:spPr>
        <p:txBody>
          <a:bodyPr wrap="square" rtlCol="0">
            <a:spAutoFit/>
          </a:bodyPr>
          <a:lstStyle/>
          <a:p>
            <a:pPr algn="just"/>
            <a:r>
              <a:rPr lang="en-US" b="1" dirty="0" smtClean="0"/>
              <a:t>~</a:t>
            </a:r>
            <a:r>
              <a:rPr lang="ru-RU" b="1" dirty="0" smtClean="0"/>
              <a:t>8% </a:t>
            </a:r>
            <a:r>
              <a:rPr lang="ru-RU" dirty="0" smtClean="0"/>
              <a:t>пользователей переходят на вкладку с регистрацией</a:t>
            </a:r>
            <a:endParaRPr lang="ru-RU" dirty="0"/>
          </a:p>
        </p:txBody>
      </p:sp>
      <p:sp>
        <p:nvSpPr>
          <p:cNvPr id="6" name="TextBox 5"/>
          <p:cNvSpPr txBox="1"/>
          <p:nvPr/>
        </p:nvSpPr>
        <p:spPr>
          <a:xfrm>
            <a:off x="2889872" y="5099752"/>
            <a:ext cx="2013526" cy="923330"/>
          </a:xfrm>
          <a:prstGeom prst="rect">
            <a:avLst/>
          </a:prstGeom>
          <a:noFill/>
          <a:ln>
            <a:solidFill>
              <a:schemeClr val="tx1"/>
            </a:solidFill>
          </a:ln>
        </p:spPr>
        <p:txBody>
          <a:bodyPr wrap="square" rtlCol="0">
            <a:spAutoFit/>
          </a:bodyPr>
          <a:lstStyle/>
          <a:p>
            <a:pPr algn="just"/>
            <a:r>
              <a:rPr lang="en-US" b="1" dirty="0" smtClean="0"/>
              <a:t>~</a:t>
            </a:r>
            <a:r>
              <a:rPr lang="ru-RU" b="1" dirty="0" smtClean="0"/>
              <a:t>22% </a:t>
            </a:r>
            <a:r>
              <a:rPr lang="ru-RU" dirty="0" smtClean="0"/>
              <a:t>из них заканчивают регистрацию</a:t>
            </a:r>
            <a:endParaRPr lang="ru-RU" dirty="0"/>
          </a:p>
        </p:txBody>
      </p:sp>
      <p:sp>
        <p:nvSpPr>
          <p:cNvPr id="7" name="TextBox 6"/>
          <p:cNvSpPr txBox="1"/>
          <p:nvPr/>
        </p:nvSpPr>
        <p:spPr>
          <a:xfrm>
            <a:off x="5629378" y="5099752"/>
            <a:ext cx="2013526" cy="923330"/>
          </a:xfrm>
          <a:prstGeom prst="rect">
            <a:avLst/>
          </a:prstGeom>
          <a:noFill/>
          <a:ln>
            <a:solidFill>
              <a:schemeClr val="tx1"/>
            </a:solidFill>
          </a:ln>
        </p:spPr>
        <p:txBody>
          <a:bodyPr wrap="square" rtlCol="0">
            <a:spAutoFit/>
          </a:bodyPr>
          <a:lstStyle/>
          <a:p>
            <a:pPr algn="just"/>
            <a:r>
              <a:rPr lang="en-US" b="1" dirty="0" smtClean="0"/>
              <a:t>~</a:t>
            </a:r>
            <a:r>
              <a:rPr lang="ru-RU" b="1" dirty="0" smtClean="0"/>
              <a:t>54% </a:t>
            </a:r>
            <a:r>
              <a:rPr lang="ru-RU" dirty="0" smtClean="0"/>
              <a:t>из них платят после пробного периода</a:t>
            </a:r>
            <a:endParaRPr lang="ru-RU" dirty="0"/>
          </a:p>
        </p:txBody>
      </p:sp>
      <p:sp>
        <p:nvSpPr>
          <p:cNvPr id="9" name="Стрелка вправо 8"/>
          <p:cNvSpPr/>
          <p:nvPr/>
        </p:nvSpPr>
        <p:spPr>
          <a:xfrm>
            <a:off x="2359529" y="5278736"/>
            <a:ext cx="471054" cy="56536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0" name="Стрелка вправо 9"/>
          <p:cNvSpPr/>
          <p:nvPr/>
        </p:nvSpPr>
        <p:spPr>
          <a:xfrm>
            <a:off x="5030861" y="5278736"/>
            <a:ext cx="471054" cy="56536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1" name="Стрелка вправо 10"/>
          <p:cNvSpPr/>
          <p:nvPr/>
        </p:nvSpPr>
        <p:spPr>
          <a:xfrm rot="8832888">
            <a:off x="3982958" y="4333807"/>
            <a:ext cx="1337497" cy="29596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2" name="Стрелка вправо 11"/>
          <p:cNvSpPr/>
          <p:nvPr/>
        </p:nvSpPr>
        <p:spPr>
          <a:xfrm rot="6539166">
            <a:off x="6364331" y="4375431"/>
            <a:ext cx="839178" cy="29596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3" name="TextBox 12"/>
          <p:cNvSpPr txBox="1"/>
          <p:nvPr/>
        </p:nvSpPr>
        <p:spPr>
          <a:xfrm>
            <a:off x="7869655" y="4552510"/>
            <a:ext cx="1800909" cy="1754326"/>
          </a:xfrm>
          <a:prstGeom prst="rect">
            <a:avLst/>
          </a:prstGeom>
          <a:noFill/>
          <a:ln>
            <a:solidFill>
              <a:schemeClr val="tx1"/>
            </a:solidFill>
          </a:ln>
        </p:spPr>
        <p:txBody>
          <a:bodyPr wrap="square" rtlCol="0">
            <a:spAutoFit/>
          </a:bodyPr>
          <a:lstStyle/>
          <a:p>
            <a:pPr algn="just"/>
            <a:r>
              <a:rPr lang="en-US" b="1" dirty="0" smtClean="0"/>
              <a:t>~12</a:t>
            </a:r>
            <a:r>
              <a:rPr lang="ru-RU" b="1" dirty="0" smtClean="0"/>
              <a:t>% </a:t>
            </a:r>
            <a:r>
              <a:rPr lang="ru-RU" dirty="0" smtClean="0"/>
              <a:t>пользователей конвертируются в платящих после клика по пробной версии</a:t>
            </a:r>
            <a:endParaRPr lang="ru-RU" dirty="0"/>
          </a:p>
        </p:txBody>
      </p:sp>
      <p:sp>
        <p:nvSpPr>
          <p:cNvPr id="14" name="Стрелка вправо 13"/>
          <p:cNvSpPr/>
          <p:nvPr/>
        </p:nvSpPr>
        <p:spPr>
          <a:xfrm rot="9789243">
            <a:off x="1614350" y="4194713"/>
            <a:ext cx="1597748" cy="29596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5" name="TextBox 14"/>
          <p:cNvSpPr txBox="1"/>
          <p:nvPr/>
        </p:nvSpPr>
        <p:spPr>
          <a:xfrm>
            <a:off x="9868303" y="4552510"/>
            <a:ext cx="1805158" cy="2031325"/>
          </a:xfrm>
          <a:prstGeom prst="rect">
            <a:avLst/>
          </a:prstGeom>
          <a:noFill/>
          <a:ln>
            <a:solidFill>
              <a:schemeClr val="tx1"/>
            </a:solidFill>
          </a:ln>
        </p:spPr>
        <p:txBody>
          <a:bodyPr wrap="square" rtlCol="0">
            <a:spAutoFit/>
          </a:bodyPr>
          <a:lstStyle/>
          <a:p>
            <a:pPr algn="just"/>
            <a:r>
              <a:rPr lang="en-US" b="1" dirty="0" smtClean="0"/>
              <a:t>~</a:t>
            </a:r>
            <a:r>
              <a:rPr lang="ru-RU" b="1" dirty="0" smtClean="0"/>
              <a:t>1% </a:t>
            </a:r>
            <a:r>
              <a:rPr lang="ru-RU" dirty="0" smtClean="0"/>
              <a:t>пользователей конвертируются в платящих после просмотра страницы курса</a:t>
            </a:r>
            <a:endParaRPr lang="ru-RU" dirty="0"/>
          </a:p>
        </p:txBody>
      </p:sp>
      <p:sp>
        <p:nvSpPr>
          <p:cNvPr id="17" name="Стрелка вправо 16"/>
          <p:cNvSpPr/>
          <p:nvPr/>
        </p:nvSpPr>
        <p:spPr>
          <a:xfrm rot="5400000">
            <a:off x="8534582" y="3968106"/>
            <a:ext cx="471054" cy="56536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8" name="Стрелка вправо 17"/>
          <p:cNvSpPr/>
          <p:nvPr/>
        </p:nvSpPr>
        <p:spPr>
          <a:xfrm rot="5400000">
            <a:off x="10535355" y="3963579"/>
            <a:ext cx="471054" cy="56536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9" name="Номер слайда 18"/>
          <p:cNvSpPr>
            <a:spLocks noGrp="1"/>
          </p:cNvSpPr>
          <p:nvPr>
            <p:ph type="sldNum" sz="quarter" idx="12"/>
          </p:nvPr>
        </p:nvSpPr>
        <p:spPr>
          <a:xfrm>
            <a:off x="9275618" y="6373032"/>
            <a:ext cx="2743200" cy="365125"/>
          </a:xfrm>
        </p:spPr>
        <p:txBody>
          <a:bodyPr/>
          <a:lstStyle/>
          <a:p>
            <a:fld id="{03CF747F-1DD4-42B0-ADD2-D1D3501CD3BD}" type="slidenum">
              <a:rPr lang="ru-RU" smtClean="0"/>
              <a:t>13</a:t>
            </a:fld>
            <a:endParaRPr lang="ru-RU" dirty="0"/>
          </a:p>
        </p:txBody>
      </p:sp>
    </p:spTree>
    <p:extLst>
      <p:ext uri="{BB962C8B-B14F-4D97-AF65-F5344CB8AC3E}">
        <p14:creationId xmlns:p14="http://schemas.microsoft.com/office/powerpoint/2010/main" val="409579422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b="1" dirty="0" smtClean="0"/>
              <a:t>Аномалии</a:t>
            </a:r>
            <a:endParaRPr lang="ru-RU" b="1" dirty="0"/>
          </a:p>
        </p:txBody>
      </p:sp>
      <p:sp>
        <p:nvSpPr>
          <p:cNvPr id="7" name="TextBox 6"/>
          <p:cNvSpPr txBox="1"/>
          <p:nvPr/>
        </p:nvSpPr>
        <p:spPr>
          <a:xfrm>
            <a:off x="5943519" y="5820179"/>
            <a:ext cx="2507754" cy="646331"/>
          </a:xfrm>
          <a:prstGeom prst="rect">
            <a:avLst/>
          </a:prstGeom>
          <a:noFill/>
          <a:ln w="38100">
            <a:solidFill>
              <a:srgbClr val="C00000"/>
            </a:solidFill>
          </a:ln>
        </p:spPr>
        <p:txBody>
          <a:bodyPr wrap="square" rtlCol="0">
            <a:spAutoFit/>
          </a:bodyPr>
          <a:lstStyle/>
          <a:p>
            <a:pPr algn="ctr"/>
            <a:r>
              <a:rPr lang="en-US" dirty="0" smtClean="0"/>
              <a:t>C 3 </a:t>
            </a:r>
            <a:r>
              <a:rPr lang="ru-RU" dirty="0" smtClean="0"/>
              <a:t>ноября данные перестали поступать!</a:t>
            </a:r>
            <a:endParaRPr lang="ru-RU" dirty="0"/>
          </a:p>
        </p:txBody>
      </p:sp>
      <p:pic>
        <p:nvPicPr>
          <p:cNvPr id="9" name="Объект 8"/>
          <p:cNvPicPr>
            <a:picLocks noGrp="1" noChangeAspect="1"/>
          </p:cNvPicPr>
          <p:nvPr>
            <p:ph idx="1"/>
          </p:nvPr>
        </p:nvPicPr>
        <p:blipFill>
          <a:blip r:embed="rId2"/>
          <a:stretch>
            <a:fillRect/>
          </a:stretch>
        </p:blipFill>
        <p:spPr>
          <a:xfrm>
            <a:off x="489527" y="1690688"/>
            <a:ext cx="5951859" cy="3758766"/>
          </a:xfrm>
          <a:prstGeom prst="rect">
            <a:avLst/>
          </a:prstGeom>
          <a:ln>
            <a:solidFill>
              <a:schemeClr val="tx1"/>
            </a:solidFill>
          </a:ln>
        </p:spPr>
      </p:pic>
      <p:pic>
        <p:nvPicPr>
          <p:cNvPr id="10" name="Рисунок 9"/>
          <p:cNvPicPr>
            <a:picLocks noChangeAspect="1"/>
          </p:cNvPicPr>
          <p:nvPr/>
        </p:nvPicPr>
        <p:blipFill>
          <a:blip r:embed="rId3"/>
          <a:stretch>
            <a:fillRect/>
          </a:stretch>
        </p:blipFill>
        <p:spPr>
          <a:xfrm>
            <a:off x="6775741" y="2512037"/>
            <a:ext cx="5157642" cy="2394429"/>
          </a:xfrm>
          <a:prstGeom prst="rect">
            <a:avLst/>
          </a:prstGeom>
          <a:ln>
            <a:solidFill>
              <a:schemeClr val="tx1"/>
            </a:solidFill>
          </a:ln>
        </p:spPr>
      </p:pic>
      <p:sp>
        <p:nvSpPr>
          <p:cNvPr id="11" name="Номер слайда 10"/>
          <p:cNvSpPr>
            <a:spLocks noGrp="1"/>
          </p:cNvSpPr>
          <p:nvPr>
            <p:ph type="sldNum" sz="quarter" idx="12"/>
          </p:nvPr>
        </p:nvSpPr>
        <p:spPr/>
        <p:txBody>
          <a:bodyPr/>
          <a:lstStyle/>
          <a:p>
            <a:fld id="{03CF747F-1DD4-42B0-ADD2-D1D3501CD3BD}" type="slidenum">
              <a:rPr lang="ru-RU" smtClean="0"/>
              <a:t>14</a:t>
            </a:fld>
            <a:endParaRPr lang="ru-RU" dirty="0"/>
          </a:p>
        </p:txBody>
      </p:sp>
    </p:spTree>
    <p:extLst>
      <p:ext uri="{BB962C8B-B14F-4D97-AF65-F5344CB8AC3E}">
        <p14:creationId xmlns:p14="http://schemas.microsoft.com/office/powerpoint/2010/main" val="97487043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E9BA78B-DCAF-418D-ABBD-950D965E96E3}"/>
              </a:ext>
            </a:extLst>
          </p:cNvPr>
          <p:cNvSpPr>
            <a:spLocks noGrp="1"/>
          </p:cNvSpPr>
          <p:nvPr>
            <p:ph type="title"/>
          </p:nvPr>
        </p:nvSpPr>
        <p:spPr>
          <a:xfrm>
            <a:off x="915825" y="284276"/>
            <a:ext cx="10515600" cy="968148"/>
          </a:xfrm>
        </p:spPr>
        <p:txBody>
          <a:bodyPr/>
          <a:lstStyle/>
          <a:p>
            <a:r>
              <a:rPr lang="en-US" sz="4400" b="1" dirty="0" err="1"/>
              <a:t>PipeLine</a:t>
            </a:r>
            <a:endParaRPr lang="ru-RU" sz="4400" b="1" dirty="0"/>
          </a:p>
        </p:txBody>
      </p:sp>
      <p:sp>
        <p:nvSpPr>
          <p:cNvPr id="3" name="Текст 2">
            <a:extLst>
              <a:ext uri="{FF2B5EF4-FFF2-40B4-BE49-F238E27FC236}">
                <a16:creationId xmlns:a16="http://schemas.microsoft.com/office/drawing/2014/main" id="{ED9CA388-80DB-404A-BF6C-DCFDEAFD1C3B}"/>
              </a:ext>
            </a:extLst>
          </p:cNvPr>
          <p:cNvSpPr>
            <a:spLocks noGrp="1"/>
          </p:cNvSpPr>
          <p:nvPr>
            <p:ph type="body" idx="1"/>
          </p:nvPr>
        </p:nvSpPr>
        <p:spPr>
          <a:xfrm>
            <a:off x="915825" y="1351741"/>
            <a:ext cx="10515600" cy="2763059"/>
          </a:xfrm>
        </p:spPr>
        <p:txBody>
          <a:bodyPr/>
          <a:lstStyle/>
          <a:p>
            <a:pPr marL="342900" indent="-342900" algn="just">
              <a:buFont typeface="Arial" panose="020B0604020202020204" pitchFamily="34" charset="0"/>
              <a:buChar char="•"/>
            </a:pPr>
            <a:r>
              <a:rPr lang="ru-RU" dirty="0" err="1">
                <a:solidFill>
                  <a:schemeClr val="tx1"/>
                </a:solidFill>
              </a:rPr>
              <a:t>ПайпЛайн</a:t>
            </a:r>
            <a:r>
              <a:rPr lang="ru-RU" dirty="0">
                <a:solidFill>
                  <a:schemeClr val="tx1"/>
                </a:solidFill>
              </a:rPr>
              <a:t>(</a:t>
            </a:r>
            <a:r>
              <a:rPr lang="en-US" dirty="0" err="1">
                <a:solidFill>
                  <a:schemeClr val="tx1"/>
                </a:solidFill>
              </a:rPr>
              <a:t>PipeLine</a:t>
            </a:r>
            <a:r>
              <a:rPr lang="en-US" dirty="0">
                <a:solidFill>
                  <a:schemeClr val="tx1"/>
                </a:solidFill>
              </a:rPr>
              <a:t>) </a:t>
            </a:r>
            <a:r>
              <a:rPr lang="ru-RU" dirty="0">
                <a:solidFill>
                  <a:schemeClr val="tx1"/>
                </a:solidFill>
              </a:rPr>
              <a:t>для нашей задачи представляет из себя алгоритм для обработки данных, полученных из </a:t>
            </a:r>
            <a:r>
              <a:rPr lang="en-US" dirty="0">
                <a:solidFill>
                  <a:schemeClr val="tx1"/>
                </a:solidFill>
              </a:rPr>
              <a:t>A/B – </a:t>
            </a:r>
            <a:r>
              <a:rPr lang="ru-RU" dirty="0">
                <a:solidFill>
                  <a:schemeClr val="tx1"/>
                </a:solidFill>
              </a:rPr>
              <a:t>теста. Выделим пять этапов</a:t>
            </a:r>
            <a:r>
              <a:rPr lang="en-US" dirty="0">
                <a:solidFill>
                  <a:schemeClr val="tx1"/>
                </a:solidFill>
              </a:rPr>
              <a:t>:</a:t>
            </a:r>
          </a:p>
          <a:p>
            <a:pPr marL="914400" lvl="1" indent="-457200" algn="just">
              <a:buFont typeface="+mj-lt"/>
              <a:buAutoNum type="arabicPeriod"/>
            </a:pPr>
            <a:r>
              <a:rPr lang="ru-RU" dirty="0">
                <a:solidFill>
                  <a:schemeClr val="tx1"/>
                </a:solidFill>
              </a:rPr>
              <a:t>Определение дизайна </a:t>
            </a:r>
            <a:r>
              <a:rPr lang="en-US" dirty="0">
                <a:solidFill>
                  <a:schemeClr val="tx1"/>
                </a:solidFill>
              </a:rPr>
              <a:t>A</a:t>
            </a:r>
            <a:r>
              <a:rPr lang="ru-RU" dirty="0">
                <a:solidFill>
                  <a:schemeClr val="tx1"/>
                </a:solidFill>
              </a:rPr>
              <a:t>/</a:t>
            </a:r>
            <a:r>
              <a:rPr lang="en-US" dirty="0">
                <a:solidFill>
                  <a:schemeClr val="tx1"/>
                </a:solidFill>
              </a:rPr>
              <a:t>B – </a:t>
            </a:r>
            <a:r>
              <a:rPr lang="ru-RU" dirty="0">
                <a:solidFill>
                  <a:schemeClr val="tx1"/>
                </a:solidFill>
              </a:rPr>
              <a:t>теста</a:t>
            </a:r>
            <a:r>
              <a:rPr lang="en-US" dirty="0">
                <a:solidFill>
                  <a:schemeClr val="tx1"/>
                </a:solidFill>
              </a:rPr>
              <a:t>.       	</a:t>
            </a:r>
          </a:p>
          <a:p>
            <a:pPr marL="914400" lvl="1" indent="-457200">
              <a:buFont typeface="+mj-lt"/>
              <a:buAutoNum type="arabicPeriod"/>
            </a:pPr>
            <a:r>
              <a:rPr lang="ru-RU" dirty="0">
                <a:solidFill>
                  <a:schemeClr val="tx1"/>
                </a:solidFill>
              </a:rPr>
              <a:t>Извлечение</a:t>
            </a:r>
          </a:p>
          <a:p>
            <a:pPr marL="914400" lvl="1" indent="-457200">
              <a:buFont typeface="+mj-lt"/>
              <a:buAutoNum type="arabicPeriod"/>
            </a:pPr>
            <a:r>
              <a:rPr lang="ru-RU" dirty="0">
                <a:solidFill>
                  <a:schemeClr val="tx1"/>
                </a:solidFill>
              </a:rPr>
              <a:t>Очистка данных</a:t>
            </a:r>
          </a:p>
          <a:p>
            <a:pPr marL="914400" lvl="1" indent="-457200">
              <a:buFont typeface="+mj-lt"/>
              <a:buAutoNum type="arabicPeriod"/>
            </a:pPr>
            <a:r>
              <a:rPr lang="ru-RU" dirty="0">
                <a:solidFill>
                  <a:schemeClr val="tx1"/>
                </a:solidFill>
              </a:rPr>
              <a:t>Разведочный анализ данных</a:t>
            </a:r>
            <a:r>
              <a:rPr lang="en-US" dirty="0">
                <a:solidFill>
                  <a:schemeClr val="tx1"/>
                </a:solidFill>
              </a:rPr>
              <a:t>(EDA)</a:t>
            </a:r>
          </a:p>
          <a:p>
            <a:pPr marL="914400" lvl="1" indent="-457200">
              <a:buFont typeface="+mj-lt"/>
              <a:buAutoNum type="arabicPeriod"/>
            </a:pPr>
            <a:r>
              <a:rPr lang="ru-RU" dirty="0">
                <a:solidFill>
                  <a:schemeClr val="tx1"/>
                </a:solidFill>
              </a:rPr>
              <a:t>Заключение.</a:t>
            </a:r>
          </a:p>
        </p:txBody>
      </p:sp>
      <p:sp>
        <p:nvSpPr>
          <p:cNvPr id="5" name="Номер слайда 4"/>
          <p:cNvSpPr>
            <a:spLocks noGrp="1"/>
          </p:cNvSpPr>
          <p:nvPr>
            <p:ph type="sldNum" sz="quarter" idx="12"/>
          </p:nvPr>
        </p:nvSpPr>
        <p:spPr/>
        <p:txBody>
          <a:bodyPr/>
          <a:lstStyle/>
          <a:p>
            <a:fld id="{06BECE3D-8C74-4CC2-8E33-183DD2933EA7}" type="slidenum">
              <a:rPr lang="ru-RU" smtClean="0"/>
              <a:t>15</a:t>
            </a:fld>
            <a:endParaRPr lang="ru-RU"/>
          </a:p>
        </p:txBody>
      </p:sp>
    </p:spTree>
    <p:extLst>
      <p:ext uri="{BB962C8B-B14F-4D97-AF65-F5344CB8AC3E}">
        <p14:creationId xmlns:p14="http://schemas.microsoft.com/office/powerpoint/2010/main" val="216501385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428DBBE-0025-47F2-B699-EE1EEBEC8462}"/>
              </a:ext>
            </a:extLst>
          </p:cNvPr>
          <p:cNvSpPr>
            <a:spLocks noGrp="1"/>
          </p:cNvSpPr>
          <p:nvPr>
            <p:ph type="title"/>
          </p:nvPr>
        </p:nvSpPr>
        <p:spPr/>
        <p:txBody>
          <a:bodyPr/>
          <a:lstStyle/>
          <a:p>
            <a:r>
              <a:rPr lang="ru-RU" b="1" dirty="0">
                <a:solidFill>
                  <a:schemeClr val="tx1"/>
                </a:solidFill>
              </a:rPr>
              <a:t>Определение дизайна </a:t>
            </a:r>
            <a:r>
              <a:rPr lang="en-US" b="1" dirty="0">
                <a:solidFill>
                  <a:schemeClr val="tx1"/>
                </a:solidFill>
              </a:rPr>
              <a:t>A</a:t>
            </a:r>
            <a:r>
              <a:rPr lang="ru-RU" b="1" dirty="0">
                <a:solidFill>
                  <a:schemeClr val="tx1"/>
                </a:solidFill>
              </a:rPr>
              <a:t>/</a:t>
            </a:r>
            <a:r>
              <a:rPr lang="en-US" b="1" dirty="0">
                <a:solidFill>
                  <a:schemeClr val="tx1"/>
                </a:solidFill>
              </a:rPr>
              <a:t>B – </a:t>
            </a:r>
            <a:r>
              <a:rPr lang="ru-RU" b="1" dirty="0">
                <a:solidFill>
                  <a:schemeClr val="tx1"/>
                </a:solidFill>
              </a:rPr>
              <a:t>теста</a:t>
            </a:r>
            <a:r>
              <a:rPr lang="en-US" b="1" dirty="0">
                <a:solidFill>
                  <a:schemeClr val="tx1"/>
                </a:solidFill>
              </a:rPr>
              <a:t>.</a:t>
            </a:r>
            <a:endParaRPr lang="ru-RU" b="1" dirty="0"/>
          </a:p>
        </p:txBody>
      </p:sp>
      <p:sp>
        <p:nvSpPr>
          <p:cNvPr id="3" name="Объект 2">
            <a:extLst>
              <a:ext uri="{FF2B5EF4-FFF2-40B4-BE49-F238E27FC236}">
                <a16:creationId xmlns:a16="http://schemas.microsoft.com/office/drawing/2014/main" id="{21104F30-9A70-488B-9F9A-5196E5C6B515}"/>
              </a:ext>
            </a:extLst>
          </p:cNvPr>
          <p:cNvSpPr>
            <a:spLocks noGrp="1"/>
          </p:cNvSpPr>
          <p:nvPr>
            <p:ph idx="1"/>
          </p:nvPr>
        </p:nvSpPr>
        <p:spPr>
          <a:xfrm>
            <a:off x="838200" y="1478374"/>
            <a:ext cx="10515600" cy="1603375"/>
          </a:xfrm>
        </p:spPr>
        <p:txBody>
          <a:bodyPr/>
          <a:lstStyle/>
          <a:p>
            <a:r>
              <a:rPr lang="ru-RU" dirty="0"/>
              <a:t>На данном этапе определяются гипотезы, выбираются метрики и решается, сколько времени будет отведено на проведение теста.</a:t>
            </a:r>
          </a:p>
        </p:txBody>
      </p:sp>
      <p:pic>
        <p:nvPicPr>
          <p:cNvPr id="1026" name="Picture 2" descr="Что такое UX дизайн?"/>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57653" y="3081749"/>
            <a:ext cx="3785655" cy="2442358"/>
          </a:xfrm>
          <a:prstGeom prst="rect">
            <a:avLst/>
          </a:prstGeom>
          <a:noFill/>
          <a:extLst>
            <a:ext uri="{909E8E84-426E-40DD-AFC4-6F175D3DCCD1}">
              <a14:hiddenFill xmlns:a14="http://schemas.microsoft.com/office/drawing/2010/main">
                <a:solidFill>
                  <a:srgbClr val="FFFFFF"/>
                </a:solidFill>
              </a14:hiddenFill>
            </a:ext>
          </a:extLst>
        </p:spPr>
      </p:pic>
      <p:sp>
        <p:nvSpPr>
          <p:cNvPr id="4" name="Номер слайда 3"/>
          <p:cNvSpPr>
            <a:spLocks noGrp="1"/>
          </p:cNvSpPr>
          <p:nvPr>
            <p:ph type="sldNum" sz="quarter" idx="12"/>
          </p:nvPr>
        </p:nvSpPr>
        <p:spPr/>
        <p:txBody>
          <a:bodyPr/>
          <a:lstStyle/>
          <a:p>
            <a:fld id="{06BECE3D-8C74-4CC2-8E33-183DD2933EA7}" type="slidenum">
              <a:rPr lang="ru-RU" smtClean="0"/>
              <a:t>16</a:t>
            </a:fld>
            <a:endParaRPr lang="ru-RU"/>
          </a:p>
        </p:txBody>
      </p:sp>
    </p:spTree>
    <p:extLst>
      <p:ext uri="{BB962C8B-B14F-4D97-AF65-F5344CB8AC3E}">
        <p14:creationId xmlns:p14="http://schemas.microsoft.com/office/powerpoint/2010/main" val="239924879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475B6DE-F2BB-4A42-9B3B-B5A8A2BE0F3C}"/>
              </a:ext>
            </a:extLst>
          </p:cNvPr>
          <p:cNvSpPr>
            <a:spLocks noGrp="1"/>
          </p:cNvSpPr>
          <p:nvPr>
            <p:ph type="title"/>
          </p:nvPr>
        </p:nvSpPr>
        <p:spPr>
          <a:xfrm>
            <a:off x="838200" y="365124"/>
            <a:ext cx="10515600" cy="698566"/>
          </a:xfrm>
        </p:spPr>
        <p:txBody>
          <a:bodyPr>
            <a:normAutofit/>
          </a:bodyPr>
          <a:lstStyle/>
          <a:p>
            <a:r>
              <a:rPr lang="ru-RU" b="1" dirty="0"/>
              <a:t>Извлечение</a:t>
            </a:r>
          </a:p>
        </p:txBody>
      </p:sp>
      <p:sp>
        <p:nvSpPr>
          <p:cNvPr id="3" name="Объект 2">
            <a:extLst>
              <a:ext uri="{FF2B5EF4-FFF2-40B4-BE49-F238E27FC236}">
                <a16:creationId xmlns:a16="http://schemas.microsoft.com/office/drawing/2014/main" id="{C6F568D9-F47C-4AD7-9D05-0AA30A1B0C3A}"/>
              </a:ext>
            </a:extLst>
          </p:cNvPr>
          <p:cNvSpPr>
            <a:spLocks noGrp="1"/>
          </p:cNvSpPr>
          <p:nvPr>
            <p:ph idx="1"/>
          </p:nvPr>
        </p:nvSpPr>
        <p:spPr>
          <a:xfrm>
            <a:off x="754224" y="1063690"/>
            <a:ext cx="10515600" cy="4351338"/>
          </a:xfrm>
        </p:spPr>
        <p:txBody>
          <a:bodyPr/>
          <a:lstStyle/>
          <a:p>
            <a:pPr algn="just"/>
            <a:r>
              <a:rPr lang="ru-RU" dirty="0"/>
              <a:t>Этот этап подразумевает сбор данных для анализа по двум тестируемым группам и их последующая конвертация в определенные форматы, в нашем случае – таблица </a:t>
            </a:r>
            <a:r>
              <a:rPr lang="en-US" dirty="0"/>
              <a:t>csv</a:t>
            </a:r>
            <a:r>
              <a:rPr lang="ru-RU" dirty="0"/>
              <a:t> с данными о взаимодействии пользователей с </a:t>
            </a:r>
            <a:r>
              <a:rPr lang="en-US" dirty="0"/>
              <a:t>web -</a:t>
            </a:r>
            <a:r>
              <a:rPr lang="ru-RU" dirty="0"/>
              <a:t> страницей обучающего курса.</a:t>
            </a:r>
          </a:p>
        </p:txBody>
      </p:sp>
      <p:pic>
        <p:nvPicPr>
          <p:cNvPr id="5" name="Рисунок 4">
            <a:extLst>
              <a:ext uri="{FF2B5EF4-FFF2-40B4-BE49-F238E27FC236}">
                <a16:creationId xmlns:a16="http://schemas.microsoft.com/office/drawing/2014/main" id="{329D2956-3E39-4F36-9AA9-545D7EE44AB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18605" y="3054056"/>
            <a:ext cx="4933842" cy="2202608"/>
          </a:xfrm>
          <a:prstGeom prst="rect">
            <a:avLst/>
          </a:prstGeom>
        </p:spPr>
      </p:pic>
      <p:sp>
        <p:nvSpPr>
          <p:cNvPr id="4" name="Номер слайда 3"/>
          <p:cNvSpPr>
            <a:spLocks noGrp="1"/>
          </p:cNvSpPr>
          <p:nvPr>
            <p:ph type="sldNum" sz="quarter" idx="12"/>
          </p:nvPr>
        </p:nvSpPr>
        <p:spPr/>
        <p:txBody>
          <a:bodyPr/>
          <a:lstStyle/>
          <a:p>
            <a:fld id="{06BECE3D-8C74-4CC2-8E33-183DD2933EA7}" type="slidenum">
              <a:rPr lang="ru-RU" smtClean="0"/>
              <a:t>17</a:t>
            </a:fld>
            <a:endParaRPr lang="ru-RU"/>
          </a:p>
        </p:txBody>
      </p:sp>
    </p:spTree>
    <p:extLst>
      <p:ext uri="{BB962C8B-B14F-4D97-AF65-F5344CB8AC3E}">
        <p14:creationId xmlns:p14="http://schemas.microsoft.com/office/powerpoint/2010/main" val="366528282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AC66225-C14F-4F99-8FD5-3A0E16F37FE7}"/>
              </a:ext>
            </a:extLst>
          </p:cNvPr>
          <p:cNvSpPr>
            <a:spLocks noGrp="1"/>
          </p:cNvSpPr>
          <p:nvPr>
            <p:ph type="title"/>
          </p:nvPr>
        </p:nvSpPr>
        <p:spPr>
          <a:xfrm>
            <a:off x="838200" y="365125"/>
            <a:ext cx="10515600" cy="664741"/>
          </a:xfrm>
        </p:spPr>
        <p:txBody>
          <a:bodyPr>
            <a:noAutofit/>
          </a:bodyPr>
          <a:lstStyle/>
          <a:p>
            <a:r>
              <a:rPr lang="ru-RU" b="1" dirty="0"/>
              <a:t>Очистка данных</a:t>
            </a:r>
          </a:p>
        </p:txBody>
      </p:sp>
      <p:sp>
        <p:nvSpPr>
          <p:cNvPr id="3" name="Объект 2">
            <a:extLst>
              <a:ext uri="{FF2B5EF4-FFF2-40B4-BE49-F238E27FC236}">
                <a16:creationId xmlns:a16="http://schemas.microsoft.com/office/drawing/2014/main" id="{5C205038-14CA-4D36-AFD0-98274EDFDA4A}"/>
              </a:ext>
            </a:extLst>
          </p:cNvPr>
          <p:cNvSpPr>
            <a:spLocks noGrp="1"/>
          </p:cNvSpPr>
          <p:nvPr>
            <p:ph idx="1"/>
          </p:nvPr>
        </p:nvSpPr>
        <p:spPr>
          <a:xfrm>
            <a:off x="838200" y="1029865"/>
            <a:ext cx="10601065" cy="1180676"/>
          </a:xfrm>
        </p:spPr>
        <p:txBody>
          <a:bodyPr>
            <a:normAutofit lnSpcReduction="10000"/>
          </a:bodyPr>
          <a:lstStyle/>
          <a:p>
            <a:r>
              <a:rPr lang="ru-RU" dirty="0"/>
              <a:t>После извлечения </a:t>
            </a:r>
            <a:r>
              <a:rPr lang="ru-RU" dirty="0" smtClean="0"/>
              <a:t>данные могут быть </a:t>
            </a:r>
            <a:r>
              <a:rPr lang="ru-RU" dirty="0"/>
              <a:t>не пригодны для анализа в первозданном </a:t>
            </a:r>
            <a:r>
              <a:rPr lang="ru-RU" dirty="0" smtClean="0"/>
              <a:t>виде.</a:t>
            </a:r>
            <a:r>
              <a:rPr lang="en-US" dirty="0" smtClean="0"/>
              <a:t> </a:t>
            </a:r>
            <a:r>
              <a:rPr lang="ru-RU" dirty="0" smtClean="0"/>
              <a:t>Для </a:t>
            </a:r>
            <a:r>
              <a:rPr lang="ru-RU" dirty="0"/>
              <a:t>дальнейшего анализа они должны пройти следующие преобразования</a:t>
            </a:r>
            <a:r>
              <a:rPr lang="en-US" dirty="0"/>
              <a:t>:</a:t>
            </a:r>
          </a:p>
        </p:txBody>
      </p:sp>
      <p:pic>
        <p:nvPicPr>
          <p:cNvPr id="5" name="Рисунок 4">
            <a:extLst>
              <a:ext uri="{FF2B5EF4-FFF2-40B4-BE49-F238E27FC236}">
                <a16:creationId xmlns:a16="http://schemas.microsoft.com/office/drawing/2014/main" id="{842D16F0-13CB-4251-B202-A29D7ECD75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2326171"/>
            <a:ext cx="5343265" cy="3124716"/>
          </a:xfrm>
          <a:prstGeom prst="rect">
            <a:avLst/>
          </a:prstGeom>
        </p:spPr>
      </p:pic>
      <p:sp>
        <p:nvSpPr>
          <p:cNvPr id="4" name="TextBox 3">
            <a:extLst>
              <a:ext uri="{FF2B5EF4-FFF2-40B4-BE49-F238E27FC236}">
                <a16:creationId xmlns:a16="http://schemas.microsoft.com/office/drawing/2014/main" id="{5ACDFBB2-69AE-4136-BA23-4ABCC264F6CC}"/>
              </a:ext>
            </a:extLst>
          </p:cNvPr>
          <p:cNvSpPr txBox="1"/>
          <p:nvPr/>
        </p:nvSpPr>
        <p:spPr>
          <a:xfrm>
            <a:off x="838200" y="2210541"/>
            <a:ext cx="4683711" cy="2954655"/>
          </a:xfrm>
          <a:prstGeom prst="rect">
            <a:avLst/>
          </a:prstGeom>
          <a:noFill/>
        </p:spPr>
        <p:txBody>
          <a:bodyPr wrap="square" rtlCol="0">
            <a:spAutoFit/>
          </a:bodyPr>
          <a:lstStyle/>
          <a:p>
            <a:pPr marL="742950" lvl="1" indent="-285750" algn="just">
              <a:buFont typeface="Arial" panose="020B0604020202020204" pitchFamily="34" charset="0"/>
              <a:buChar char="•"/>
            </a:pPr>
            <a:r>
              <a:rPr lang="ru-RU" sz="2400" dirty="0"/>
              <a:t>Очистка от аномалий</a:t>
            </a:r>
            <a:r>
              <a:rPr lang="en-US" sz="2400" dirty="0"/>
              <a:t>;</a:t>
            </a:r>
          </a:p>
          <a:p>
            <a:pPr marL="742950" lvl="1" indent="-285750" algn="just">
              <a:buFont typeface="Arial" panose="020B0604020202020204" pitchFamily="34" charset="0"/>
              <a:buChar char="•"/>
            </a:pPr>
            <a:r>
              <a:rPr lang="ru-RU" sz="2400" dirty="0"/>
              <a:t>Заполнение</a:t>
            </a:r>
            <a:r>
              <a:rPr lang="en-US" sz="2400" dirty="0"/>
              <a:t>/</a:t>
            </a:r>
            <a:r>
              <a:rPr lang="ru-RU" sz="2400" dirty="0"/>
              <a:t>удаление пропусков</a:t>
            </a:r>
            <a:r>
              <a:rPr lang="en-US" sz="2400" dirty="0"/>
              <a:t>;</a:t>
            </a:r>
            <a:endParaRPr lang="ru-RU" sz="2400" dirty="0"/>
          </a:p>
          <a:p>
            <a:pPr marL="742950" lvl="1" indent="-285750" algn="just">
              <a:buFont typeface="Arial" panose="020B0604020202020204" pitchFamily="34" charset="0"/>
              <a:buChar char="•"/>
            </a:pPr>
            <a:r>
              <a:rPr lang="ru-RU" sz="2400" dirty="0"/>
              <a:t>Удаление дубликатов</a:t>
            </a:r>
            <a:r>
              <a:rPr lang="en-US" sz="2400" dirty="0"/>
              <a:t>;</a:t>
            </a:r>
            <a:endParaRPr lang="ru-RU" sz="2400" dirty="0"/>
          </a:p>
          <a:p>
            <a:pPr marL="742950" lvl="1" indent="-285750" algn="just">
              <a:buFont typeface="Arial" panose="020B0604020202020204" pitchFamily="34" charset="0"/>
              <a:buChar char="•"/>
            </a:pPr>
            <a:r>
              <a:rPr lang="ru-RU" sz="2400" dirty="0"/>
              <a:t>Преобразование в единый набор данных, если таблиц несколько</a:t>
            </a:r>
            <a:r>
              <a:rPr lang="en-US" sz="2400" dirty="0"/>
              <a:t>.</a:t>
            </a:r>
          </a:p>
          <a:p>
            <a:endParaRPr lang="ru-RU" dirty="0"/>
          </a:p>
        </p:txBody>
      </p:sp>
      <p:sp>
        <p:nvSpPr>
          <p:cNvPr id="7" name="Номер слайда 6"/>
          <p:cNvSpPr>
            <a:spLocks noGrp="1"/>
          </p:cNvSpPr>
          <p:nvPr>
            <p:ph type="sldNum" sz="quarter" idx="12"/>
          </p:nvPr>
        </p:nvSpPr>
        <p:spPr/>
        <p:txBody>
          <a:bodyPr/>
          <a:lstStyle/>
          <a:p>
            <a:fld id="{06BECE3D-8C74-4CC2-8E33-183DD2933EA7}" type="slidenum">
              <a:rPr lang="ru-RU" smtClean="0"/>
              <a:t>18</a:t>
            </a:fld>
            <a:endParaRPr lang="ru-RU"/>
          </a:p>
        </p:txBody>
      </p:sp>
    </p:spTree>
    <p:extLst>
      <p:ext uri="{BB962C8B-B14F-4D97-AF65-F5344CB8AC3E}">
        <p14:creationId xmlns:p14="http://schemas.microsoft.com/office/powerpoint/2010/main" val="60248389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FCE76E1-F17E-484B-8619-3B2E00D147D0}"/>
              </a:ext>
            </a:extLst>
          </p:cNvPr>
          <p:cNvSpPr>
            <a:spLocks noGrp="1"/>
          </p:cNvSpPr>
          <p:nvPr>
            <p:ph type="title"/>
          </p:nvPr>
        </p:nvSpPr>
        <p:spPr>
          <a:xfrm>
            <a:off x="838200" y="365125"/>
            <a:ext cx="10515600" cy="586597"/>
          </a:xfrm>
        </p:spPr>
        <p:txBody>
          <a:bodyPr>
            <a:noAutofit/>
          </a:bodyPr>
          <a:lstStyle/>
          <a:p>
            <a:r>
              <a:rPr lang="ru-RU" b="1" dirty="0"/>
              <a:t>Разведочный анализ данных(</a:t>
            </a:r>
            <a:r>
              <a:rPr lang="en-US" b="1" dirty="0"/>
              <a:t>EDA)</a:t>
            </a:r>
            <a:endParaRPr lang="ru-RU" b="1" dirty="0"/>
          </a:p>
        </p:txBody>
      </p:sp>
      <p:sp>
        <p:nvSpPr>
          <p:cNvPr id="3" name="Объект 2">
            <a:extLst>
              <a:ext uri="{FF2B5EF4-FFF2-40B4-BE49-F238E27FC236}">
                <a16:creationId xmlns:a16="http://schemas.microsoft.com/office/drawing/2014/main" id="{02D257DD-EF35-4941-8EE0-8ACB0549D049}"/>
              </a:ext>
            </a:extLst>
          </p:cNvPr>
          <p:cNvSpPr>
            <a:spLocks noGrp="1"/>
          </p:cNvSpPr>
          <p:nvPr>
            <p:ph idx="1"/>
          </p:nvPr>
        </p:nvSpPr>
        <p:spPr>
          <a:xfrm>
            <a:off x="838200" y="922206"/>
            <a:ext cx="10515600" cy="1156309"/>
          </a:xfrm>
        </p:spPr>
        <p:txBody>
          <a:bodyPr>
            <a:normAutofit fontScale="92500" lnSpcReduction="10000"/>
          </a:bodyPr>
          <a:lstStyle/>
          <a:p>
            <a:pPr algn="just"/>
            <a:r>
              <a:rPr lang="ru-RU" dirty="0"/>
              <a:t>Один из важнейших этапов </a:t>
            </a:r>
            <a:r>
              <a:rPr lang="en-US" dirty="0"/>
              <a:t>A/B – </a:t>
            </a:r>
            <a:r>
              <a:rPr lang="ru-RU" dirty="0"/>
              <a:t>тестирования, в котором предстоит рассчитать метрики для оценивания значимости влияния изменений на тестовую выборку пользователей, визуализация. </a:t>
            </a:r>
          </a:p>
        </p:txBody>
      </p:sp>
      <p:pic>
        <p:nvPicPr>
          <p:cNvPr id="5" name="Рисунок 4">
            <a:extLst>
              <a:ext uri="{FF2B5EF4-FFF2-40B4-BE49-F238E27FC236}">
                <a16:creationId xmlns:a16="http://schemas.microsoft.com/office/drawing/2014/main" id="{5CD7300A-B524-49CD-8B99-97A4B05B6378}"/>
              </a:ext>
            </a:extLst>
          </p:cNvPr>
          <p:cNvPicPr>
            <a:picLocks noChangeAspect="1"/>
          </p:cNvPicPr>
          <p:nvPr/>
        </p:nvPicPr>
        <p:blipFill rotWithShape="1">
          <a:blip r:embed="rId3">
            <a:extLst>
              <a:ext uri="{28A0092B-C50C-407E-A947-70E740481C1C}">
                <a14:useLocalDpi xmlns:a14="http://schemas.microsoft.com/office/drawing/2010/main" val="0"/>
              </a:ext>
            </a:extLst>
          </a:blip>
          <a:srcRect t="8372"/>
          <a:stretch/>
        </p:blipFill>
        <p:spPr>
          <a:xfrm>
            <a:off x="6809496" y="2474569"/>
            <a:ext cx="4921315" cy="3381991"/>
          </a:xfrm>
          <a:prstGeom prst="rect">
            <a:avLst/>
          </a:prstGeom>
        </p:spPr>
      </p:pic>
      <p:sp>
        <p:nvSpPr>
          <p:cNvPr id="4" name="TextBox 3">
            <a:extLst>
              <a:ext uri="{FF2B5EF4-FFF2-40B4-BE49-F238E27FC236}">
                <a16:creationId xmlns:a16="http://schemas.microsoft.com/office/drawing/2014/main" id="{F973022B-7032-4815-AAC6-5584787D2BC9}"/>
              </a:ext>
            </a:extLst>
          </p:cNvPr>
          <p:cNvSpPr txBox="1"/>
          <p:nvPr/>
        </p:nvSpPr>
        <p:spPr>
          <a:xfrm>
            <a:off x="1064678" y="1872020"/>
            <a:ext cx="5635487" cy="4985980"/>
          </a:xfrm>
          <a:prstGeom prst="rect">
            <a:avLst/>
          </a:prstGeom>
          <a:noFill/>
        </p:spPr>
        <p:txBody>
          <a:bodyPr wrap="square" rtlCol="0">
            <a:spAutoFit/>
          </a:bodyPr>
          <a:lstStyle/>
          <a:p>
            <a:pPr algn="just"/>
            <a:r>
              <a:rPr lang="ru-RU" sz="2000" dirty="0"/>
              <a:t>В нашем случае данные метрики</a:t>
            </a:r>
            <a:r>
              <a:rPr lang="en-US" sz="2000" dirty="0"/>
              <a:t>:</a:t>
            </a:r>
          </a:p>
          <a:p>
            <a:pPr algn="just"/>
            <a:r>
              <a:rPr lang="ru-RU" sz="2000" dirty="0"/>
              <a:t>	1) Количество уникальных кликов на 	странице </a:t>
            </a:r>
            <a:r>
              <a:rPr lang="en-US" sz="2000" dirty="0"/>
              <a:t>	</a:t>
            </a:r>
            <a:r>
              <a:rPr lang="ru-RU" sz="2000" dirty="0"/>
              <a:t>за день</a:t>
            </a:r>
            <a:r>
              <a:rPr lang="en-US" sz="2000" dirty="0"/>
              <a:t>;</a:t>
            </a:r>
            <a:endParaRPr lang="ru-RU" sz="2000" dirty="0"/>
          </a:p>
          <a:p>
            <a:pPr algn="just"/>
            <a:r>
              <a:rPr lang="ru-RU" sz="2000" dirty="0"/>
              <a:t>	2) Количество уникальных просмотров 	страницы за день</a:t>
            </a:r>
            <a:r>
              <a:rPr lang="en-US" sz="2000" dirty="0"/>
              <a:t>;</a:t>
            </a:r>
            <a:endParaRPr lang="ru-RU" sz="2000" dirty="0"/>
          </a:p>
          <a:p>
            <a:pPr algn="just"/>
            <a:r>
              <a:rPr lang="ru-RU" sz="2000" dirty="0"/>
              <a:t>	3) Вероятность перехода по клику, то </a:t>
            </a:r>
            <a:r>
              <a:rPr lang="en-US" sz="2000" dirty="0"/>
              <a:t>	</a:t>
            </a:r>
            <a:r>
              <a:rPr lang="ru-RU" sz="2000" dirty="0"/>
              <a:t>есть первое делим на второе</a:t>
            </a:r>
            <a:r>
              <a:rPr lang="en-US" sz="2000" dirty="0"/>
              <a:t>;</a:t>
            </a:r>
            <a:endParaRPr lang="ru-RU" sz="2000" dirty="0"/>
          </a:p>
          <a:p>
            <a:pPr algn="just"/>
            <a:r>
              <a:rPr lang="ru-RU" sz="2000" dirty="0"/>
              <a:t>	4) Валовая конверсия - являющаяся </a:t>
            </a:r>
            <a:r>
              <a:rPr lang="en-US" sz="2000" dirty="0"/>
              <a:t>	</a:t>
            </a:r>
            <a:r>
              <a:rPr lang="ru-RU" sz="2000" dirty="0"/>
              <a:t>отношением количества регистраций к </a:t>
            </a:r>
            <a:r>
              <a:rPr lang="en-US" sz="2000" dirty="0"/>
              <a:t>	</a:t>
            </a:r>
            <a:r>
              <a:rPr lang="ru-RU" sz="2000" dirty="0"/>
              <a:t>количеству уникальных кликов</a:t>
            </a:r>
            <a:r>
              <a:rPr lang="en-US" sz="2000" dirty="0"/>
              <a:t>;</a:t>
            </a:r>
            <a:endParaRPr lang="ru-RU" sz="2000" dirty="0"/>
          </a:p>
          <a:p>
            <a:pPr algn="just"/>
            <a:r>
              <a:rPr lang="ru-RU" sz="2000" dirty="0"/>
              <a:t>	5) Чистая конверсия - являющаяся </a:t>
            </a:r>
            <a:r>
              <a:rPr lang="en-US" sz="2000" dirty="0"/>
              <a:t>	</a:t>
            </a:r>
            <a:r>
              <a:rPr lang="ru-RU" sz="2000" dirty="0"/>
              <a:t>отношением количества платежей к </a:t>
            </a:r>
            <a:r>
              <a:rPr lang="en-US" sz="2000" dirty="0"/>
              <a:t>	</a:t>
            </a:r>
            <a:r>
              <a:rPr lang="ru-RU" sz="2000" dirty="0"/>
              <a:t>количеству уникальных кликов</a:t>
            </a:r>
            <a:r>
              <a:rPr lang="en-US" sz="2000" dirty="0"/>
              <a:t>;</a:t>
            </a:r>
            <a:endParaRPr lang="ru-RU" sz="2000" dirty="0"/>
          </a:p>
          <a:p>
            <a:pPr algn="just"/>
            <a:r>
              <a:rPr lang="ru-RU" sz="2000" dirty="0"/>
              <a:t>	6) Удержание – отношение количества </a:t>
            </a:r>
            <a:r>
              <a:rPr lang="en-US" sz="2000" dirty="0"/>
              <a:t>	</a:t>
            </a:r>
            <a:r>
              <a:rPr lang="ru-RU" sz="2000" dirty="0"/>
              <a:t>платежей к количеству регистраций.</a:t>
            </a:r>
          </a:p>
          <a:p>
            <a:endParaRPr lang="ru-RU" dirty="0"/>
          </a:p>
        </p:txBody>
      </p:sp>
      <p:sp>
        <p:nvSpPr>
          <p:cNvPr id="7" name="Номер слайда 6"/>
          <p:cNvSpPr>
            <a:spLocks noGrp="1"/>
          </p:cNvSpPr>
          <p:nvPr>
            <p:ph type="sldNum" sz="quarter" idx="12"/>
          </p:nvPr>
        </p:nvSpPr>
        <p:spPr/>
        <p:txBody>
          <a:bodyPr/>
          <a:lstStyle/>
          <a:p>
            <a:fld id="{06BECE3D-8C74-4CC2-8E33-183DD2933EA7}" type="slidenum">
              <a:rPr lang="ru-RU" smtClean="0"/>
              <a:t>19</a:t>
            </a:fld>
            <a:endParaRPr lang="ru-RU"/>
          </a:p>
        </p:txBody>
      </p:sp>
    </p:spTree>
    <p:extLst>
      <p:ext uri="{BB962C8B-B14F-4D97-AF65-F5344CB8AC3E}">
        <p14:creationId xmlns:p14="http://schemas.microsoft.com/office/powerpoint/2010/main" val="304456966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b="1" dirty="0" smtClean="0"/>
              <a:t>Постановка задачи</a:t>
            </a:r>
            <a:endParaRPr lang="ru-RU" b="1" dirty="0"/>
          </a:p>
        </p:txBody>
      </p:sp>
      <p:sp>
        <p:nvSpPr>
          <p:cNvPr id="3" name="Объект 2"/>
          <p:cNvSpPr>
            <a:spLocks noGrp="1"/>
          </p:cNvSpPr>
          <p:nvPr>
            <p:ph idx="1"/>
          </p:nvPr>
        </p:nvSpPr>
        <p:spPr>
          <a:xfrm>
            <a:off x="838200" y="1797050"/>
            <a:ext cx="10515600" cy="4351338"/>
          </a:xfrm>
        </p:spPr>
        <p:txBody>
          <a:bodyPr/>
          <a:lstStyle/>
          <a:p>
            <a:r>
              <a:rPr lang="en-US" dirty="0" err="1" smtClean="0"/>
              <a:t>Udacity</a:t>
            </a:r>
            <a:r>
              <a:rPr lang="ru-RU" dirty="0"/>
              <a:t> </a:t>
            </a:r>
            <a:r>
              <a:rPr lang="ru-RU" dirty="0" smtClean="0"/>
              <a:t>– веб-сайт посвященный онлайн обучению, на нём размещены платные курсы. Соответственно, общая бизнес-цель проекта заключается в максимизации дохода. Отсюда можно выделить подзадачу</a:t>
            </a:r>
            <a:r>
              <a:rPr lang="en-US" dirty="0" smtClean="0"/>
              <a:t>:</a:t>
            </a:r>
            <a:r>
              <a:rPr lang="ru-RU" dirty="0" smtClean="0"/>
              <a:t/>
            </a:r>
            <a:br>
              <a:rPr lang="ru-RU" dirty="0" smtClean="0"/>
            </a:br>
            <a:endParaRPr lang="ru-RU" dirty="0" smtClean="0"/>
          </a:p>
          <a:p>
            <a:r>
              <a:rPr lang="ru-RU" dirty="0" smtClean="0"/>
              <a:t>Увеличить количество пользователей которые произведут оплату за курс, без значительного снижения количества регистраций на пробную версию курса. Для решения задачи предлагается изменить интерфейс,</a:t>
            </a:r>
            <a:r>
              <a:rPr lang="en-US" dirty="0" smtClean="0"/>
              <a:t> </a:t>
            </a:r>
            <a:r>
              <a:rPr lang="ru-RU" dirty="0" smtClean="0"/>
              <a:t>и выполнить проверку улучшения целевых показателей с помощью </a:t>
            </a:r>
            <a:r>
              <a:rPr lang="en-US" dirty="0" smtClean="0"/>
              <a:t>AB</a:t>
            </a:r>
            <a:r>
              <a:rPr lang="ru-RU" dirty="0" smtClean="0"/>
              <a:t> – теста. </a:t>
            </a:r>
          </a:p>
        </p:txBody>
      </p:sp>
      <p:sp>
        <p:nvSpPr>
          <p:cNvPr id="4" name="Номер слайда 3"/>
          <p:cNvSpPr>
            <a:spLocks noGrp="1"/>
          </p:cNvSpPr>
          <p:nvPr>
            <p:ph type="sldNum" sz="quarter" idx="12"/>
          </p:nvPr>
        </p:nvSpPr>
        <p:spPr/>
        <p:txBody>
          <a:bodyPr/>
          <a:lstStyle/>
          <a:p>
            <a:fld id="{06BECE3D-8C74-4CC2-8E33-183DD2933EA7}" type="slidenum">
              <a:rPr lang="ru-RU" smtClean="0"/>
              <a:t>2</a:t>
            </a:fld>
            <a:endParaRPr lang="ru-RU" dirty="0"/>
          </a:p>
        </p:txBody>
      </p:sp>
    </p:spTree>
    <p:extLst>
      <p:ext uri="{BB962C8B-B14F-4D97-AF65-F5344CB8AC3E}">
        <p14:creationId xmlns:p14="http://schemas.microsoft.com/office/powerpoint/2010/main" val="266643420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36BE787-9A2F-43BA-A065-5D14DAD304DC}"/>
              </a:ext>
            </a:extLst>
          </p:cNvPr>
          <p:cNvSpPr>
            <a:spLocks noGrp="1"/>
          </p:cNvSpPr>
          <p:nvPr>
            <p:ph type="title"/>
          </p:nvPr>
        </p:nvSpPr>
        <p:spPr>
          <a:xfrm>
            <a:off x="838200" y="365125"/>
            <a:ext cx="10515600" cy="876821"/>
          </a:xfrm>
        </p:spPr>
        <p:txBody>
          <a:bodyPr>
            <a:normAutofit/>
          </a:bodyPr>
          <a:lstStyle/>
          <a:p>
            <a:r>
              <a:rPr lang="ru-RU" b="1" dirty="0"/>
              <a:t>Заключение</a:t>
            </a:r>
          </a:p>
        </p:txBody>
      </p:sp>
      <p:sp>
        <p:nvSpPr>
          <p:cNvPr id="3" name="Объект 2">
            <a:extLst>
              <a:ext uri="{FF2B5EF4-FFF2-40B4-BE49-F238E27FC236}">
                <a16:creationId xmlns:a16="http://schemas.microsoft.com/office/drawing/2014/main" id="{D75E56E5-F99F-4EBF-A315-D4CE3D44BD7B}"/>
              </a:ext>
            </a:extLst>
          </p:cNvPr>
          <p:cNvSpPr>
            <a:spLocks noGrp="1"/>
          </p:cNvSpPr>
          <p:nvPr>
            <p:ph idx="1"/>
          </p:nvPr>
        </p:nvSpPr>
        <p:spPr>
          <a:xfrm>
            <a:off x="838200" y="1241946"/>
            <a:ext cx="10515600" cy="4351338"/>
          </a:xfrm>
        </p:spPr>
        <p:txBody>
          <a:bodyPr/>
          <a:lstStyle/>
          <a:p>
            <a:pPr algn="just"/>
            <a:r>
              <a:rPr lang="ru-RU" dirty="0"/>
              <a:t>На данном этапе, на основе метрик проверяется гипотеза о значимости результатов тестирования. И если результаты значимые, то изменения в интерфейсе для тестовой группы можно применить для всех пользователей. Иначе тестируемые изменения убираются из интерфейса вовсе.</a:t>
            </a:r>
          </a:p>
        </p:txBody>
      </p:sp>
      <p:sp>
        <p:nvSpPr>
          <p:cNvPr id="4" name="Номер слайда 3"/>
          <p:cNvSpPr>
            <a:spLocks noGrp="1"/>
          </p:cNvSpPr>
          <p:nvPr>
            <p:ph type="sldNum" sz="quarter" idx="12"/>
          </p:nvPr>
        </p:nvSpPr>
        <p:spPr/>
        <p:txBody>
          <a:bodyPr/>
          <a:lstStyle/>
          <a:p>
            <a:fld id="{06BECE3D-8C74-4CC2-8E33-183DD2933EA7}" type="slidenum">
              <a:rPr lang="ru-RU" smtClean="0"/>
              <a:t>20</a:t>
            </a:fld>
            <a:endParaRPr lang="ru-RU"/>
          </a:p>
        </p:txBody>
      </p:sp>
    </p:spTree>
    <p:extLst>
      <p:ext uri="{BB962C8B-B14F-4D97-AF65-F5344CB8AC3E}">
        <p14:creationId xmlns:p14="http://schemas.microsoft.com/office/powerpoint/2010/main" val="17886203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162300" y="2624749"/>
            <a:ext cx="5448300" cy="1325563"/>
          </a:xfrm>
        </p:spPr>
        <p:txBody>
          <a:bodyPr/>
          <a:lstStyle/>
          <a:p>
            <a:r>
              <a:rPr lang="ru-RU" dirty="0" smtClean="0"/>
              <a:t>Спасибо за внимание</a:t>
            </a:r>
            <a:endParaRPr lang="ru-RU" dirty="0"/>
          </a:p>
        </p:txBody>
      </p:sp>
      <p:sp>
        <p:nvSpPr>
          <p:cNvPr id="4" name="Номер слайда 3"/>
          <p:cNvSpPr>
            <a:spLocks noGrp="1"/>
          </p:cNvSpPr>
          <p:nvPr>
            <p:ph type="sldNum" sz="quarter" idx="12"/>
          </p:nvPr>
        </p:nvSpPr>
        <p:spPr/>
        <p:txBody>
          <a:bodyPr/>
          <a:lstStyle/>
          <a:p>
            <a:fld id="{06BECE3D-8C74-4CC2-8E33-183DD2933EA7}" type="slidenum">
              <a:rPr lang="ru-RU" smtClean="0"/>
              <a:t>21</a:t>
            </a:fld>
            <a:endParaRPr lang="ru-RU"/>
          </a:p>
        </p:txBody>
      </p:sp>
    </p:spTree>
    <p:extLst>
      <p:ext uri="{BB962C8B-B14F-4D97-AF65-F5344CB8AC3E}">
        <p14:creationId xmlns:p14="http://schemas.microsoft.com/office/powerpoint/2010/main" val="38338008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b="1" dirty="0" smtClean="0"/>
              <a:t>Условия до изменения</a:t>
            </a:r>
            <a:endParaRPr lang="ru-RU" b="1" dirty="0"/>
          </a:p>
        </p:txBody>
      </p:sp>
      <p:sp>
        <p:nvSpPr>
          <p:cNvPr id="3" name="Объект 2"/>
          <p:cNvSpPr>
            <a:spLocks noGrp="1"/>
          </p:cNvSpPr>
          <p:nvPr>
            <p:ph idx="1"/>
          </p:nvPr>
        </p:nvSpPr>
        <p:spPr/>
        <p:txBody>
          <a:bodyPr/>
          <a:lstStyle/>
          <a:p>
            <a:r>
              <a:rPr lang="ru-RU" dirty="0" smtClean="0"/>
              <a:t>На момент проведения эксперимента, страница обзора курса имеет две опции</a:t>
            </a:r>
            <a:r>
              <a:rPr lang="en-US" dirty="0" smtClean="0"/>
              <a:t>: </a:t>
            </a:r>
          </a:p>
          <a:p>
            <a:r>
              <a:rPr lang="ru-RU" dirty="0" smtClean="0"/>
              <a:t>«начать бесплатную пробную версию»</a:t>
            </a:r>
            <a:r>
              <a:rPr lang="en-US" dirty="0" smtClean="0"/>
              <a:t> - </a:t>
            </a:r>
            <a:r>
              <a:rPr lang="ru-RU" dirty="0" smtClean="0"/>
              <a:t>пользователь вводит данные своей кредитной карты, и регистрируется в пробной версии курса, по истечении 14 дней, если пользователь не отменит регистрацию, автоматически будет произведена оплата.</a:t>
            </a:r>
            <a:endParaRPr lang="en-US" dirty="0" smtClean="0"/>
          </a:p>
          <a:p>
            <a:r>
              <a:rPr lang="ru-RU" dirty="0" smtClean="0"/>
              <a:t>«получить доступ к материалам курса» - пользователь получит доступ ко всем материалам курса, но не сможет получить помощи от наставников и подтверждающего сертификата об окончании курса.</a:t>
            </a:r>
            <a:endParaRPr lang="ru-RU" dirty="0"/>
          </a:p>
        </p:txBody>
      </p:sp>
      <p:sp>
        <p:nvSpPr>
          <p:cNvPr id="4" name="Номер слайда 3"/>
          <p:cNvSpPr>
            <a:spLocks noGrp="1"/>
          </p:cNvSpPr>
          <p:nvPr>
            <p:ph type="sldNum" sz="quarter" idx="12"/>
          </p:nvPr>
        </p:nvSpPr>
        <p:spPr/>
        <p:txBody>
          <a:bodyPr/>
          <a:lstStyle/>
          <a:p>
            <a:fld id="{06BECE3D-8C74-4CC2-8E33-183DD2933EA7}" type="slidenum">
              <a:rPr lang="ru-RU" smtClean="0"/>
              <a:t>3</a:t>
            </a:fld>
            <a:endParaRPr lang="ru-RU"/>
          </a:p>
        </p:txBody>
      </p:sp>
    </p:spTree>
    <p:extLst>
      <p:ext uri="{BB962C8B-B14F-4D97-AF65-F5344CB8AC3E}">
        <p14:creationId xmlns:p14="http://schemas.microsoft.com/office/powerpoint/2010/main" val="407501421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b="1" dirty="0" smtClean="0"/>
              <a:t>Описание изменения</a:t>
            </a:r>
            <a:endParaRPr lang="ru-RU" b="1" dirty="0"/>
          </a:p>
        </p:txBody>
      </p:sp>
      <p:sp>
        <p:nvSpPr>
          <p:cNvPr id="3" name="Объект 2"/>
          <p:cNvSpPr>
            <a:spLocks noGrp="1"/>
          </p:cNvSpPr>
          <p:nvPr>
            <p:ph idx="1"/>
          </p:nvPr>
        </p:nvSpPr>
        <p:spPr/>
        <p:txBody>
          <a:bodyPr/>
          <a:lstStyle/>
          <a:p>
            <a:r>
              <a:rPr lang="ru-RU" dirty="0" smtClean="0"/>
              <a:t>В ходе эксперимента произведено изменение интерфейса</a:t>
            </a:r>
            <a:r>
              <a:rPr lang="en-US" dirty="0" smtClean="0"/>
              <a:t>:</a:t>
            </a:r>
          </a:p>
          <a:p>
            <a:r>
              <a:rPr lang="ru-RU" dirty="0" smtClean="0"/>
              <a:t>При нажатии на кнопку «начать бесплатную пробную версию», пользователя спрашивают сколько свободного времени у него в наличии для курса. Если указано 5 и более часов в неделю, процесс оформления проходит как обычно. Если указано менее 5 часов в неделю, появляется сообщение в котором указано что обычно для успешного завершения курса требуется уделять для него 5 и более часов в неделю.</a:t>
            </a:r>
            <a:endParaRPr lang="ru-RU" dirty="0"/>
          </a:p>
        </p:txBody>
      </p:sp>
      <p:sp>
        <p:nvSpPr>
          <p:cNvPr id="4" name="Номер слайда 3"/>
          <p:cNvSpPr>
            <a:spLocks noGrp="1"/>
          </p:cNvSpPr>
          <p:nvPr>
            <p:ph type="sldNum" sz="quarter" idx="12"/>
          </p:nvPr>
        </p:nvSpPr>
        <p:spPr/>
        <p:txBody>
          <a:bodyPr/>
          <a:lstStyle/>
          <a:p>
            <a:fld id="{06BECE3D-8C74-4CC2-8E33-183DD2933EA7}" type="slidenum">
              <a:rPr lang="ru-RU" smtClean="0"/>
              <a:t>4</a:t>
            </a:fld>
            <a:endParaRPr lang="ru-RU"/>
          </a:p>
        </p:txBody>
      </p:sp>
    </p:spTree>
    <p:extLst>
      <p:ext uri="{BB962C8B-B14F-4D97-AF65-F5344CB8AC3E}">
        <p14:creationId xmlns:p14="http://schemas.microsoft.com/office/powerpoint/2010/main" val="228058440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Номер слайда 3"/>
          <p:cNvSpPr>
            <a:spLocks noGrp="1"/>
          </p:cNvSpPr>
          <p:nvPr>
            <p:ph type="sldNum" sz="quarter" idx="12"/>
          </p:nvPr>
        </p:nvSpPr>
        <p:spPr/>
        <p:txBody>
          <a:bodyPr/>
          <a:lstStyle/>
          <a:p>
            <a:fld id="{06BECE3D-8C74-4CC2-8E33-183DD2933EA7}" type="slidenum">
              <a:rPr lang="ru-RU" smtClean="0"/>
              <a:t>5</a:t>
            </a:fld>
            <a:endParaRPr lang="ru-RU"/>
          </a:p>
        </p:txBody>
      </p:sp>
      <p:pic>
        <p:nvPicPr>
          <p:cNvPr id="5" name="Рисунок 4"/>
          <p:cNvPicPr>
            <a:picLocks noChangeAspect="1"/>
          </p:cNvPicPr>
          <p:nvPr/>
        </p:nvPicPr>
        <p:blipFill>
          <a:blip r:embed="rId2"/>
          <a:stretch>
            <a:fillRect/>
          </a:stretch>
        </p:blipFill>
        <p:spPr>
          <a:xfrm>
            <a:off x="461176" y="156706"/>
            <a:ext cx="11269648" cy="6544588"/>
          </a:xfrm>
          <a:prstGeom prst="rect">
            <a:avLst/>
          </a:prstGeom>
        </p:spPr>
      </p:pic>
    </p:spTree>
    <p:extLst>
      <p:ext uri="{BB962C8B-B14F-4D97-AF65-F5344CB8AC3E}">
        <p14:creationId xmlns:p14="http://schemas.microsoft.com/office/powerpoint/2010/main" val="319187329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b="1" dirty="0" smtClean="0"/>
              <a:t>Гипотеза</a:t>
            </a:r>
            <a:endParaRPr lang="ru-RU" b="1" dirty="0"/>
          </a:p>
        </p:txBody>
      </p:sp>
      <p:sp>
        <p:nvSpPr>
          <p:cNvPr id="3" name="Объект 2"/>
          <p:cNvSpPr>
            <a:spLocks noGrp="1"/>
          </p:cNvSpPr>
          <p:nvPr>
            <p:ph idx="1"/>
          </p:nvPr>
        </p:nvSpPr>
        <p:spPr/>
        <p:txBody>
          <a:bodyPr/>
          <a:lstStyle/>
          <a:p>
            <a:r>
              <a:rPr lang="ru-RU" dirty="0" smtClean="0"/>
              <a:t>Данное изменение интерфейса позволит заранее установить для студентов более четкие ожидания о прохождении курса, и тем самым уменьшит количество разочарованных студентов, которые отменят регистрацию на пробную версию курса до того как будет произведена автоматическая оплата. При этом не будет наблюдаться значительного сокращения количества студентов которые будут начинать проходить пробную версию курса.</a:t>
            </a:r>
          </a:p>
          <a:p>
            <a:r>
              <a:rPr lang="ru-RU" dirty="0" smtClean="0"/>
              <a:t>Минимальное изменение, практически значимое для бизнеса положим </a:t>
            </a:r>
            <a:r>
              <a:rPr lang="en-US" dirty="0" smtClean="0"/>
              <a:t>2%</a:t>
            </a:r>
            <a:endParaRPr lang="ru-RU" dirty="0"/>
          </a:p>
        </p:txBody>
      </p:sp>
      <p:sp>
        <p:nvSpPr>
          <p:cNvPr id="4" name="Номер слайда 3"/>
          <p:cNvSpPr>
            <a:spLocks noGrp="1"/>
          </p:cNvSpPr>
          <p:nvPr>
            <p:ph type="sldNum" sz="quarter" idx="12"/>
          </p:nvPr>
        </p:nvSpPr>
        <p:spPr/>
        <p:txBody>
          <a:bodyPr/>
          <a:lstStyle/>
          <a:p>
            <a:fld id="{06BECE3D-8C74-4CC2-8E33-183DD2933EA7}" type="slidenum">
              <a:rPr lang="ru-RU" smtClean="0"/>
              <a:t>6</a:t>
            </a:fld>
            <a:endParaRPr lang="ru-RU"/>
          </a:p>
        </p:txBody>
      </p:sp>
    </p:spTree>
    <p:extLst>
      <p:ext uri="{BB962C8B-B14F-4D97-AF65-F5344CB8AC3E}">
        <p14:creationId xmlns:p14="http://schemas.microsoft.com/office/powerpoint/2010/main" val="157607259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b="1" dirty="0" smtClean="0"/>
              <a:t>Имеются следующие данные</a:t>
            </a:r>
            <a:endParaRPr lang="ru-RU" b="1" dirty="0"/>
          </a:p>
        </p:txBody>
      </p:sp>
      <p:sp>
        <p:nvSpPr>
          <p:cNvPr id="3" name="Объект 2"/>
          <p:cNvSpPr>
            <a:spLocks noGrp="1"/>
          </p:cNvSpPr>
          <p:nvPr>
            <p:ph idx="1"/>
          </p:nvPr>
        </p:nvSpPr>
        <p:spPr>
          <a:xfrm>
            <a:off x="6998233" y="2121189"/>
            <a:ext cx="4944385" cy="3263611"/>
          </a:xfrm>
        </p:spPr>
        <p:txBody>
          <a:bodyPr>
            <a:normAutofit fontScale="77500" lnSpcReduction="20000"/>
          </a:bodyPr>
          <a:lstStyle/>
          <a:p>
            <a:r>
              <a:rPr lang="en-US" b="1" i="1" u="sng" dirty="0" smtClean="0"/>
              <a:t>Date</a:t>
            </a:r>
            <a:r>
              <a:rPr lang="en-US" dirty="0" smtClean="0"/>
              <a:t> – </a:t>
            </a:r>
            <a:r>
              <a:rPr lang="ru-RU" dirty="0" smtClean="0"/>
              <a:t>дата сбора данных.</a:t>
            </a:r>
          </a:p>
          <a:p>
            <a:r>
              <a:rPr lang="en-US" b="1" i="1" u="sng" dirty="0" err="1" smtClean="0"/>
              <a:t>Pageviews</a:t>
            </a:r>
            <a:r>
              <a:rPr lang="en-US" dirty="0" smtClean="0"/>
              <a:t> – </a:t>
            </a:r>
            <a:r>
              <a:rPr lang="ru-RU" dirty="0" smtClean="0"/>
              <a:t>количество уникальных просмотров страницы курса.</a:t>
            </a:r>
            <a:r>
              <a:rPr lang="en-US" dirty="0" smtClean="0"/>
              <a:t> </a:t>
            </a:r>
          </a:p>
          <a:p>
            <a:r>
              <a:rPr lang="en-US" b="1" i="1" u="sng" dirty="0" smtClean="0"/>
              <a:t>Clicks</a:t>
            </a:r>
            <a:r>
              <a:rPr lang="ru-RU" dirty="0" smtClean="0"/>
              <a:t> – количество нажатий на кнопку начала регистрации на пробный период. </a:t>
            </a:r>
            <a:endParaRPr lang="en-US" dirty="0" smtClean="0"/>
          </a:p>
          <a:p>
            <a:r>
              <a:rPr lang="en-US" b="1" i="1" u="sng" dirty="0" smtClean="0"/>
              <a:t>Enrollments</a:t>
            </a:r>
            <a:r>
              <a:rPr lang="ru-RU" dirty="0" smtClean="0"/>
              <a:t> – количество завершенных регистраций.</a:t>
            </a:r>
            <a:endParaRPr lang="en-US" dirty="0" smtClean="0"/>
          </a:p>
          <a:p>
            <a:r>
              <a:rPr lang="en-US" b="1" i="1" u="sng" dirty="0" smtClean="0"/>
              <a:t>Payments</a:t>
            </a:r>
            <a:r>
              <a:rPr lang="ru-RU" dirty="0" smtClean="0"/>
              <a:t> – количество платящих пользователей после пробного периода.</a:t>
            </a:r>
            <a:endParaRPr lang="ru-RU" dirty="0"/>
          </a:p>
        </p:txBody>
      </p:sp>
      <p:pic>
        <p:nvPicPr>
          <p:cNvPr id="5" name="Рисунок 4"/>
          <p:cNvPicPr>
            <a:picLocks noChangeAspect="1"/>
          </p:cNvPicPr>
          <p:nvPr/>
        </p:nvPicPr>
        <p:blipFill>
          <a:blip r:embed="rId2"/>
          <a:stretch>
            <a:fillRect/>
          </a:stretch>
        </p:blipFill>
        <p:spPr>
          <a:xfrm>
            <a:off x="838200" y="2557299"/>
            <a:ext cx="5572903" cy="2353003"/>
          </a:xfrm>
          <a:prstGeom prst="rect">
            <a:avLst/>
          </a:prstGeom>
          <a:ln>
            <a:noFill/>
          </a:ln>
          <a:effectLst>
            <a:outerShdw blurRad="190500" algn="tl" rotWithShape="0">
              <a:srgbClr val="000000">
                <a:alpha val="70000"/>
              </a:srgbClr>
            </a:outerShdw>
          </a:effectLst>
        </p:spPr>
      </p:pic>
      <p:sp>
        <p:nvSpPr>
          <p:cNvPr id="6" name="Номер слайда 5"/>
          <p:cNvSpPr>
            <a:spLocks noGrp="1"/>
          </p:cNvSpPr>
          <p:nvPr>
            <p:ph type="sldNum" sz="quarter" idx="12"/>
          </p:nvPr>
        </p:nvSpPr>
        <p:spPr/>
        <p:txBody>
          <a:bodyPr/>
          <a:lstStyle/>
          <a:p>
            <a:fld id="{03CF747F-1DD4-42B0-ADD2-D1D3501CD3BD}" type="slidenum">
              <a:rPr lang="ru-RU" smtClean="0"/>
              <a:t>7</a:t>
            </a:fld>
            <a:endParaRPr lang="ru-RU"/>
          </a:p>
        </p:txBody>
      </p:sp>
    </p:spTree>
    <p:extLst>
      <p:ext uri="{BB962C8B-B14F-4D97-AF65-F5344CB8AC3E}">
        <p14:creationId xmlns:p14="http://schemas.microsoft.com/office/powerpoint/2010/main" val="260845342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Объект 3"/>
          <p:cNvPicPr>
            <a:picLocks noGrp="1" noChangeAspect="1"/>
          </p:cNvPicPr>
          <p:nvPr>
            <p:ph idx="1"/>
          </p:nvPr>
        </p:nvPicPr>
        <p:blipFill>
          <a:blip r:embed="rId2"/>
          <a:stretch>
            <a:fillRect/>
          </a:stretch>
        </p:blipFill>
        <p:spPr>
          <a:xfrm>
            <a:off x="635000" y="2236976"/>
            <a:ext cx="6120000" cy="4153381"/>
          </a:xfrm>
          <a:prstGeom prst="rect">
            <a:avLst/>
          </a:prstGeom>
        </p:spPr>
      </p:pic>
      <p:sp>
        <p:nvSpPr>
          <p:cNvPr id="2" name="Заголовок 1"/>
          <p:cNvSpPr>
            <a:spLocks noGrp="1"/>
          </p:cNvSpPr>
          <p:nvPr>
            <p:ph type="title"/>
          </p:nvPr>
        </p:nvSpPr>
        <p:spPr/>
        <p:txBody>
          <a:bodyPr/>
          <a:lstStyle/>
          <a:p>
            <a:r>
              <a:rPr lang="en-US" b="1" i="1" u="sng" dirty="0" err="1" smtClean="0"/>
              <a:t>Pageviews</a:t>
            </a:r>
            <a:endParaRPr lang="ru-RU" b="1" i="1" u="sng" dirty="0"/>
          </a:p>
        </p:txBody>
      </p:sp>
      <p:sp>
        <p:nvSpPr>
          <p:cNvPr id="7" name="Номер слайда 6"/>
          <p:cNvSpPr>
            <a:spLocks noGrp="1"/>
          </p:cNvSpPr>
          <p:nvPr>
            <p:ph type="sldNum" sz="quarter" idx="12"/>
          </p:nvPr>
        </p:nvSpPr>
        <p:spPr/>
        <p:txBody>
          <a:bodyPr/>
          <a:lstStyle/>
          <a:p>
            <a:fld id="{03CF747F-1DD4-42B0-ADD2-D1D3501CD3BD}" type="slidenum">
              <a:rPr lang="ru-RU" smtClean="0"/>
              <a:t>8</a:t>
            </a:fld>
            <a:endParaRPr lang="ru-RU"/>
          </a:p>
        </p:txBody>
      </p:sp>
      <p:sp>
        <p:nvSpPr>
          <p:cNvPr id="8" name="Прямоугольник 7"/>
          <p:cNvSpPr/>
          <p:nvPr/>
        </p:nvSpPr>
        <p:spPr>
          <a:xfrm>
            <a:off x="3117758" y="6270346"/>
            <a:ext cx="1154483" cy="369332"/>
          </a:xfrm>
          <a:prstGeom prst="rect">
            <a:avLst/>
          </a:prstGeom>
        </p:spPr>
        <p:txBody>
          <a:bodyPr wrap="none">
            <a:spAutoFit/>
          </a:bodyPr>
          <a:lstStyle/>
          <a:p>
            <a:r>
              <a:rPr lang="en-US" dirty="0" err="1" smtClean="0"/>
              <a:t>Pageviews</a:t>
            </a:r>
            <a:endParaRPr lang="ru-RU" dirty="0"/>
          </a:p>
        </p:txBody>
      </p:sp>
      <p:graphicFrame>
        <p:nvGraphicFramePr>
          <p:cNvPr id="3" name="Таблица 2"/>
          <p:cNvGraphicFramePr>
            <a:graphicFrameLocks noGrp="1"/>
          </p:cNvGraphicFramePr>
          <p:nvPr>
            <p:extLst>
              <p:ext uri="{D42A27DB-BD31-4B8C-83A1-F6EECF244321}">
                <p14:modId xmlns:p14="http://schemas.microsoft.com/office/powerpoint/2010/main" val="1826262940"/>
              </p:ext>
            </p:extLst>
          </p:nvPr>
        </p:nvGraphicFramePr>
        <p:xfrm>
          <a:off x="5695585" y="605266"/>
          <a:ext cx="5658215" cy="3708400"/>
        </p:xfrm>
        <a:graphic>
          <a:graphicData uri="http://schemas.openxmlformats.org/drawingml/2006/table">
            <a:tbl>
              <a:tblPr firstCol="1" bandRow="1">
                <a:tableStyleId>{5C22544A-7EE6-4342-B048-85BDC9FD1C3A}</a:tableStyleId>
              </a:tblPr>
              <a:tblGrid>
                <a:gridCol w="2739524">
                  <a:extLst>
                    <a:ext uri="{9D8B030D-6E8A-4147-A177-3AD203B41FA5}">
                      <a16:colId xmlns:a16="http://schemas.microsoft.com/office/drawing/2014/main" val="547710953"/>
                    </a:ext>
                  </a:extLst>
                </a:gridCol>
                <a:gridCol w="2918691">
                  <a:extLst>
                    <a:ext uri="{9D8B030D-6E8A-4147-A177-3AD203B41FA5}">
                      <a16:colId xmlns:a16="http://schemas.microsoft.com/office/drawing/2014/main" val="3695751328"/>
                    </a:ext>
                  </a:extLst>
                </a:gridCol>
              </a:tblGrid>
              <a:tr h="370840">
                <a:tc>
                  <a:txBody>
                    <a:bodyPr/>
                    <a:lstStyle/>
                    <a:p>
                      <a:r>
                        <a:rPr lang="en-US" dirty="0" smtClean="0"/>
                        <a:t>Minimum</a:t>
                      </a:r>
                      <a:endParaRPr lang="ru-RU"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dirty="0" smtClean="0"/>
                        <a:t>7434</a:t>
                      </a:r>
                      <a:endParaRPr lang="ru-RU"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4045528400"/>
                  </a:ext>
                </a:extLst>
              </a:tr>
              <a:tr h="370840">
                <a:tc>
                  <a:txBody>
                    <a:bodyPr/>
                    <a:lstStyle/>
                    <a:p>
                      <a:r>
                        <a:rPr lang="en-US" dirty="0" smtClean="0"/>
                        <a:t>5-th percentile</a:t>
                      </a:r>
                      <a:endParaRPr lang="ru-RU" dirty="0"/>
                    </a:p>
                  </a:txBody>
                  <a:tcPr>
                    <a:lnL w="12700" cap="flat" cmpd="sng" algn="ctr">
                      <a:solidFill>
                        <a:schemeClr val="tx1"/>
                      </a:solidFill>
                      <a:prstDash val="solid"/>
                      <a:round/>
                      <a:headEnd type="none" w="med" len="med"/>
                      <a:tailEnd type="none" w="med" len="med"/>
                    </a:lnL>
                  </a:tcPr>
                </a:tc>
                <a:tc>
                  <a:txBody>
                    <a:bodyPr/>
                    <a:lstStyle/>
                    <a:p>
                      <a:pPr algn="ctr"/>
                      <a:r>
                        <a:rPr lang="en-US" dirty="0" smtClean="0"/>
                        <a:t>8203</a:t>
                      </a:r>
                      <a:endParaRPr lang="ru-RU" dirty="0"/>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690805848"/>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25-th percentile</a:t>
                      </a:r>
                      <a:endParaRPr lang="ru-RU" dirty="0" smtClean="0"/>
                    </a:p>
                  </a:txBody>
                  <a:tcPr>
                    <a:lnL w="12700" cap="flat" cmpd="sng" algn="ctr">
                      <a:solidFill>
                        <a:schemeClr val="tx1"/>
                      </a:solidFill>
                      <a:prstDash val="solid"/>
                      <a:round/>
                      <a:headEnd type="none" w="med" len="med"/>
                      <a:tailEnd type="none" w="med" len="med"/>
                    </a:lnL>
                  </a:tcPr>
                </a:tc>
                <a:tc>
                  <a:txBody>
                    <a:bodyPr/>
                    <a:lstStyle/>
                    <a:p>
                      <a:pPr algn="ctr"/>
                      <a:r>
                        <a:rPr lang="en-US" dirty="0" smtClean="0"/>
                        <a:t>8896</a:t>
                      </a:r>
                      <a:endParaRPr lang="ru-RU" dirty="0"/>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7384684"/>
                  </a:ext>
                </a:extLst>
              </a:tr>
              <a:tr h="370840">
                <a:tc>
                  <a:txBody>
                    <a:bodyPr/>
                    <a:lstStyle/>
                    <a:p>
                      <a:r>
                        <a:rPr lang="en-US" dirty="0" smtClean="0"/>
                        <a:t>median</a:t>
                      </a:r>
                      <a:endParaRPr lang="ru-RU" dirty="0"/>
                    </a:p>
                  </a:txBody>
                  <a:tcPr>
                    <a:lnL w="12700" cap="flat" cmpd="sng" algn="ctr">
                      <a:solidFill>
                        <a:schemeClr val="tx1"/>
                      </a:solidFill>
                      <a:prstDash val="solid"/>
                      <a:round/>
                      <a:headEnd type="none" w="med" len="med"/>
                      <a:tailEnd type="none" w="med" len="med"/>
                    </a:lnL>
                  </a:tcPr>
                </a:tc>
                <a:tc>
                  <a:txBody>
                    <a:bodyPr/>
                    <a:lstStyle/>
                    <a:p>
                      <a:pPr algn="ctr"/>
                      <a:r>
                        <a:rPr lang="en-US" dirty="0" smtClean="0"/>
                        <a:t>9420</a:t>
                      </a:r>
                      <a:endParaRPr lang="ru-RU" dirty="0"/>
                    </a:p>
                  </a:txBody>
                  <a:tcPr>
                    <a:lnR w="12700" cap="flat" cmpd="sng" algn="ctr">
                      <a:solidFill>
                        <a:schemeClr val="tx1"/>
                      </a:solidFill>
                      <a:prstDash val="solid"/>
                      <a:round/>
                      <a:headEnd type="none" w="med" len="med"/>
                      <a:tailEnd type="none" w="med" len="med"/>
                    </a:lnR>
                    <a:lnB w="12700" cmpd="sng">
                      <a:noFill/>
                    </a:lnB>
                  </a:tcPr>
                </a:tc>
                <a:extLst>
                  <a:ext uri="{0D108BD9-81ED-4DB2-BD59-A6C34878D82A}">
                    <a16:rowId xmlns:a16="http://schemas.microsoft.com/office/drawing/2014/main" val="30368749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75-th percentile</a:t>
                      </a:r>
                      <a:endParaRPr lang="ru-RU" dirty="0" smtClean="0"/>
                    </a:p>
                  </a:txBody>
                  <a:tcPr>
                    <a:lnL w="12700" cap="flat" cmpd="sng" algn="ctr">
                      <a:solidFill>
                        <a:schemeClr val="tx1"/>
                      </a:solidFill>
                      <a:prstDash val="solid"/>
                      <a:round/>
                      <a:headEnd type="none" w="med" len="med"/>
                      <a:tailEnd type="none" w="med" len="med"/>
                    </a:lnL>
                    <a:lnR w="12700" cmpd="sng">
                      <a:noFill/>
                    </a:lnR>
                  </a:tcPr>
                </a:tc>
                <a:tc>
                  <a:txBody>
                    <a:bodyPr/>
                    <a:lstStyle/>
                    <a:p>
                      <a:pPr algn="ctr"/>
                      <a:r>
                        <a:rPr lang="en-US" dirty="0" smtClean="0"/>
                        <a:t>9871</a:t>
                      </a:r>
                      <a:endParaRPr lang="ru-RU" dirty="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034422644"/>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95-th percentile</a:t>
                      </a:r>
                      <a:endParaRPr lang="ru-RU" dirty="0" smtClean="0"/>
                    </a:p>
                  </a:txBody>
                  <a:tcPr>
                    <a:lnL w="12700" cap="flat" cmpd="sng" algn="ctr">
                      <a:solidFill>
                        <a:schemeClr val="tx1"/>
                      </a:solidFill>
                      <a:prstDash val="solid"/>
                      <a:round/>
                      <a:headEnd type="none" w="med" len="med"/>
                      <a:tailEnd type="none" w="med" len="med"/>
                    </a:lnL>
                  </a:tcPr>
                </a:tc>
                <a:tc>
                  <a:txBody>
                    <a:bodyPr/>
                    <a:lstStyle/>
                    <a:p>
                      <a:pPr algn="ctr"/>
                      <a:r>
                        <a:rPr lang="en-US" dirty="0" smtClean="0"/>
                        <a:t>10541</a:t>
                      </a:r>
                      <a:endParaRPr lang="ru-RU" dirty="0"/>
                    </a:p>
                  </a:txBody>
                  <a:tcPr>
                    <a:lnR w="12700" cap="flat" cmpd="sng" algn="ctr">
                      <a:solidFill>
                        <a:schemeClr val="tx1"/>
                      </a:solidFill>
                      <a:prstDash val="solid"/>
                      <a:round/>
                      <a:headEnd type="none" w="med" len="med"/>
                      <a:tailEnd type="none" w="med" len="med"/>
                    </a:lnR>
                    <a:lnT w="12700" cmpd="sng">
                      <a:noFill/>
                    </a:lnT>
                  </a:tcPr>
                </a:tc>
                <a:extLst>
                  <a:ext uri="{0D108BD9-81ED-4DB2-BD59-A6C34878D82A}">
                    <a16:rowId xmlns:a16="http://schemas.microsoft.com/office/drawing/2014/main" val="3314244717"/>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Maximum</a:t>
                      </a:r>
                      <a:endParaRPr lang="ru-RU" dirty="0" smtClean="0"/>
                    </a:p>
                  </a:txBody>
                  <a:tcPr>
                    <a:lnL w="12700" cap="flat" cmpd="sng" algn="ctr">
                      <a:solidFill>
                        <a:schemeClr val="tx1"/>
                      </a:solidFill>
                      <a:prstDash val="solid"/>
                      <a:round/>
                      <a:headEnd type="none" w="med" len="med"/>
                      <a:tailEnd type="none" w="med" len="med"/>
                    </a:ln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10667</a:t>
                      </a:r>
                      <a:endParaRPr lang="ru-RU" dirty="0" smtClean="0"/>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63588442"/>
                  </a:ext>
                </a:extLst>
              </a:tr>
              <a:tr h="370840">
                <a:tc>
                  <a:txBody>
                    <a:bodyPr/>
                    <a:lstStyle/>
                    <a:p>
                      <a:r>
                        <a:rPr lang="en-US" dirty="0" smtClean="0"/>
                        <a:t>Interquartile range</a:t>
                      </a:r>
                      <a:endParaRPr lang="ru-RU" dirty="0"/>
                    </a:p>
                  </a:txBody>
                  <a:tcPr>
                    <a:lnL w="12700" cap="flat" cmpd="sng" algn="ctr">
                      <a:solidFill>
                        <a:schemeClr val="tx1"/>
                      </a:solidFill>
                      <a:prstDash val="solid"/>
                      <a:round/>
                      <a:headEnd type="none" w="med" len="med"/>
                      <a:tailEnd type="none" w="med" len="med"/>
                    </a:lnL>
                  </a:tcPr>
                </a:tc>
                <a:tc>
                  <a:txBody>
                    <a:bodyPr/>
                    <a:lstStyle/>
                    <a:p>
                      <a:pPr algn="ctr"/>
                      <a:r>
                        <a:rPr lang="en-US" dirty="0" smtClean="0"/>
                        <a:t>975</a:t>
                      </a:r>
                      <a:endParaRPr lang="ru-RU" dirty="0"/>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716089334"/>
                  </a:ext>
                </a:extLst>
              </a:tr>
              <a:tr h="370840">
                <a:tc>
                  <a:txBody>
                    <a:bodyPr/>
                    <a:lstStyle/>
                    <a:p>
                      <a:r>
                        <a:rPr lang="en-US" dirty="0" smtClean="0"/>
                        <a:t>mean</a:t>
                      </a:r>
                      <a:endParaRPr lang="ru-RU" dirty="0"/>
                    </a:p>
                  </a:txBody>
                  <a:tcPr>
                    <a:lnL w="12700" cap="flat" cmpd="sng" algn="ctr">
                      <a:solidFill>
                        <a:schemeClr val="tx1"/>
                      </a:solidFill>
                      <a:prstDash val="solid"/>
                      <a:round/>
                      <a:headEnd type="none" w="med" len="med"/>
                      <a:tailEnd type="none" w="med" len="med"/>
                    </a:lnL>
                  </a:tcPr>
                </a:tc>
                <a:tc>
                  <a:txBody>
                    <a:bodyPr/>
                    <a:lstStyle/>
                    <a:p>
                      <a:pPr algn="ctr"/>
                      <a:r>
                        <a:rPr lang="en-US" dirty="0" smtClean="0"/>
                        <a:t>9339</a:t>
                      </a:r>
                      <a:endParaRPr lang="ru-RU" dirty="0"/>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920501396"/>
                  </a:ext>
                </a:extLst>
              </a:tr>
              <a:tr h="370840">
                <a:tc>
                  <a:txBody>
                    <a:bodyPr/>
                    <a:lstStyle/>
                    <a:p>
                      <a:r>
                        <a:rPr lang="en-US" dirty="0" smtClean="0"/>
                        <a:t>Standard</a:t>
                      </a:r>
                      <a:r>
                        <a:rPr lang="en-US" baseline="0" dirty="0" smtClean="0"/>
                        <a:t> deviation</a:t>
                      </a:r>
                      <a:endParaRPr lang="ru-RU"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r>
                        <a:rPr lang="en-US" dirty="0" smtClean="0"/>
                        <a:t>740</a:t>
                      </a:r>
                      <a:endParaRPr lang="ru-RU" dirty="0"/>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75069099"/>
                  </a:ext>
                </a:extLst>
              </a:tr>
            </a:tbl>
          </a:graphicData>
        </a:graphic>
      </p:graphicFrame>
    </p:spTree>
    <p:extLst>
      <p:ext uri="{BB962C8B-B14F-4D97-AF65-F5344CB8AC3E}">
        <p14:creationId xmlns:p14="http://schemas.microsoft.com/office/powerpoint/2010/main" val="305479489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b="1" i="1" u="sng" dirty="0" smtClean="0"/>
              <a:t>С</a:t>
            </a:r>
            <a:r>
              <a:rPr lang="en-US" b="1" i="1" u="sng" dirty="0" smtClean="0"/>
              <a:t>licks</a:t>
            </a:r>
            <a:endParaRPr lang="ru-RU" b="1" i="1" u="sng" dirty="0"/>
          </a:p>
        </p:txBody>
      </p:sp>
      <p:pic>
        <p:nvPicPr>
          <p:cNvPr id="4" name="Объект 3"/>
          <p:cNvPicPr>
            <a:picLocks noGrp="1" noChangeAspect="1"/>
          </p:cNvPicPr>
          <p:nvPr>
            <p:ph idx="1"/>
          </p:nvPr>
        </p:nvPicPr>
        <p:blipFill>
          <a:blip r:embed="rId2"/>
          <a:stretch>
            <a:fillRect/>
          </a:stretch>
        </p:blipFill>
        <p:spPr>
          <a:xfrm>
            <a:off x="258864" y="2337233"/>
            <a:ext cx="6120000" cy="4027447"/>
          </a:xfrm>
          <a:prstGeom prst="rect">
            <a:avLst/>
          </a:prstGeom>
        </p:spPr>
      </p:pic>
      <p:sp>
        <p:nvSpPr>
          <p:cNvPr id="6" name="Номер слайда 5"/>
          <p:cNvSpPr>
            <a:spLocks noGrp="1"/>
          </p:cNvSpPr>
          <p:nvPr>
            <p:ph type="sldNum" sz="quarter" idx="12"/>
          </p:nvPr>
        </p:nvSpPr>
        <p:spPr/>
        <p:txBody>
          <a:bodyPr/>
          <a:lstStyle/>
          <a:p>
            <a:fld id="{03CF747F-1DD4-42B0-ADD2-D1D3501CD3BD}" type="slidenum">
              <a:rPr lang="ru-RU" smtClean="0"/>
              <a:t>9</a:t>
            </a:fld>
            <a:endParaRPr lang="ru-RU"/>
          </a:p>
        </p:txBody>
      </p:sp>
      <p:sp>
        <p:nvSpPr>
          <p:cNvPr id="7" name="Прямоугольник 6"/>
          <p:cNvSpPr/>
          <p:nvPr/>
        </p:nvSpPr>
        <p:spPr>
          <a:xfrm>
            <a:off x="3318864" y="6255389"/>
            <a:ext cx="711733" cy="369332"/>
          </a:xfrm>
          <a:prstGeom prst="rect">
            <a:avLst/>
          </a:prstGeom>
        </p:spPr>
        <p:txBody>
          <a:bodyPr wrap="none">
            <a:spAutoFit/>
          </a:bodyPr>
          <a:lstStyle/>
          <a:p>
            <a:r>
              <a:rPr lang="ru-RU" dirty="0" smtClean="0"/>
              <a:t>С</a:t>
            </a:r>
            <a:r>
              <a:rPr lang="en-US" dirty="0" smtClean="0"/>
              <a:t>licks</a:t>
            </a:r>
            <a:endParaRPr lang="ru-RU" dirty="0"/>
          </a:p>
        </p:txBody>
      </p:sp>
      <p:graphicFrame>
        <p:nvGraphicFramePr>
          <p:cNvPr id="8" name="Таблица 7"/>
          <p:cNvGraphicFramePr>
            <a:graphicFrameLocks noGrp="1"/>
          </p:cNvGraphicFramePr>
          <p:nvPr>
            <p:extLst>
              <p:ext uri="{D42A27DB-BD31-4B8C-83A1-F6EECF244321}">
                <p14:modId xmlns:p14="http://schemas.microsoft.com/office/powerpoint/2010/main" val="2060165213"/>
              </p:ext>
            </p:extLst>
          </p:nvPr>
        </p:nvGraphicFramePr>
        <p:xfrm>
          <a:off x="6000963" y="642556"/>
          <a:ext cx="5658215" cy="3708400"/>
        </p:xfrm>
        <a:graphic>
          <a:graphicData uri="http://schemas.openxmlformats.org/drawingml/2006/table">
            <a:tbl>
              <a:tblPr firstCol="1" bandRow="1">
                <a:tableStyleId>{5C22544A-7EE6-4342-B048-85BDC9FD1C3A}</a:tableStyleId>
              </a:tblPr>
              <a:tblGrid>
                <a:gridCol w="2739524">
                  <a:extLst>
                    <a:ext uri="{9D8B030D-6E8A-4147-A177-3AD203B41FA5}">
                      <a16:colId xmlns:a16="http://schemas.microsoft.com/office/drawing/2014/main" val="547710953"/>
                    </a:ext>
                  </a:extLst>
                </a:gridCol>
                <a:gridCol w="2918691">
                  <a:extLst>
                    <a:ext uri="{9D8B030D-6E8A-4147-A177-3AD203B41FA5}">
                      <a16:colId xmlns:a16="http://schemas.microsoft.com/office/drawing/2014/main" val="3695751328"/>
                    </a:ext>
                  </a:extLst>
                </a:gridCol>
              </a:tblGrid>
              <a:tr h="370840">
                <a:tc>
                  <a:txBody>
                    <a:bodyPr/>
                    <a:lstStyle/>
                    <a:p>
                      <a:r>
                        <a:rPr lang="en-US" dirty="0" smtClean="0"/>
                        <a:t>Minimum</a:t>
                      </a:r>
                      <a:endParaRPr lang="ru-RU"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ru-RU" dirty="0" smtClean="0"/>
                        <a:t>632</a:t>
                      </a:r>
                      <a:endParaRPr lang="ru-RU"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4045528400"/>
                  </a:ext>
                </a:extLst>
              </a:tr>
              <a:tr h="370840">
                <a:tc>
                  <a:txBody>
                    <a:bodyPr/>
                    <a:lstStyle/>
                    <a:p>
                      <a:r>
                        <a:rPr lang="en-US" dirty="0" smtClean="0"/>
                        <a:t>5-th percentile</a:t>
                      </a:r>
                      <a:endParaRPr lang="ru-RU" dirty="0"/>
                    </a:p>
                  </a:txBody>
                  <a:tcPr>
                    <a:lnL w="12700" cap="flat" cmpd="sng" algn="ctr">
                      <a:solidFill>
                        <a:schemeClr val="tx1"/>
                      </a:solidFill>
                      <a:prstDash val="solid"/>
                      <a:round/>
                      <a:headEnd type="none" w="med" len="med"/>
                      <a:tailEnd type="none" w="med" len="med"/>
                    </a:lnL>
                  </a:tcPr>
                </a:tc>
                <a:tc>
                  <a:txBody>
                    <a:bodyPr/>
                    <a:lstStyle/>
                    <a:p>
                      <a:pPr algn="ctr"/>
                      <a:r>
                        <a:rPr lang="ru-RU" dirty="0" smtClean="0"/>
                        <a:t>671</a:t>
                      </a:r>
                      <a:endParaRPr lang="ru-RU" dirty="0"/>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690805848"/>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25-th percentile</a:t>
                      </a:r>
                      <a:endParaRPr lang="ru-RU" dirty="0" smtClean="0"/>
                    </a:p>
                  </a:txBody>
                  <a:tcPr>
                    <a:lnL w="12700" cap="flat" cmpd="sng" algn="ctr">
                      <a:solidFill>
                        <a:schemeClr val="tx1"/>
                      </a:solidFill>
                      <a:prstDash val="solid"/>
                      <a:round/>
                      <a:headEnd type="none" w="med" len="med"/>
                      <a:tailEnd type="none" w="med" len="med"/>
                    </a:lnL>
                  </a:tcPr>
                </a:tc>
                <a:tc>
                  <a:txBody>
                    <a:bodyPr/>
                    <a:lstStyle/>
                    <a:p>
                      <a:pPr algn="ctr"/>
                      <a:r>
                        <a:rPr lang="ru-RU" dirty="0" smtClean="0"/>
                        <a:t>708</a:t>
                      </a:r>
                      <a:endParaRPr lang="ru-RU" dirty="0"/>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7384684"/>
                  </a:ext>
                </a:extLst>
              </a:tr>
              <a:tr h="370840">
                <a:tc>
                  <a:txBody>
                    <a:bodyPr/>
                    <a:lstStyle/>
                    <a:p>
                      <a:r>
                        <a:rPr lang="en-US" dirty="0" smtClean="0"/>
                        <a:t>median</a:t>
                      </a:r>
                      <a:endParaRPr lang="ru-RU" dirty="0"/>
                    </a:p>
                  </a:txBody>
                  <a:tcPr>
                    <a:lnL w="12700" cap="flat" cmpd="sng" algn="ctr">
                      <a:solidFill>
                        <a:schemeClr val="tx1"/>
                      </a:solidFill>
                      <a:prstDash val="solid"/>
                      <a:round/>
                      <a:headEnd type="none" w="med" len="med"/>
                      <a:tailEnd type="none" w="med" len="med"/>
                    </a:lnL>
                  </a:tcPr>
                </a:tc>
                <a:tc>
                  <a:txBody>
                    <a:bodyPr/>
                    <a:lstStyle/>
                    <a:p>
                      <a:pPr algn="ctr"/>
                      <a:r>
                        <a:rPr lang="ru-RU" dirty="0" smtClean="0"/>
                        <a:t>759</a:t>
                      </a:r>
                      <a:endParaRPr lang="ru-RU" dirty="0"/>
                    </a:p>
                  </a:txBody>
                  <a:tcPr>
                    <a:lnR w="12700" cap="flat" cmpd="sng" algn="ctr">
                      <a:solidFill>
                        <a:schemeClr val="tx1"/>
                      </a:solidFill>
                      <a:prstDash val="solid"/>
                      <a:round/>
                      <a:headEnd type="none" w="med" len="med"/>
                      <a:tailEnd type="none" w="med" len="med"/>
                    </a:lnR>
                    <a:lnB w="12700" cmpd="sng">
                      <a:noFill/>
                    </a:lnB>
                  </a:tcPr>
                </a:tc>
                <a:extLst>
                  <a:ext uri="{0D108BD9-81ED-4DB2-BD59-A6C34878D82A}">
                    <a16:rowId xmlns:a16="http://schemas.microsoft.com/office/drawing/2014/main" val="30368749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75-th percentile</a:t>
                      </a:r>
                      <a:endParaRPr lang="ru-RU" dirty="0" smtClean="0"/>
                    </a:p>
                  </a:txBody>
                  <a:tcPr>
                    <a:lnL w="12700" cap="flat" cmpd="sng" algn="ctr">
                      <a:solidFill>
                        <a:schemeClr val="tx1"/>
                      </a:solidFill>
                      <a:prstDash val="solid"/>
                      <a:round/>
                      <a:headEnd type="none" w="med" len="med"/>
                      <a:tailEnd type="none" w="med" len="med"/>
                    </a:lnL>
                    <a:lnR w="12700" cmpd="sng">
                      <a:noFill/>
                    </a:lnR>
                  </a:tcPr>
                </a:tc>
                <a:tc>
                  <a:txBody>
                    <a:bodyPr/>
                    <a:lstStyle/>
                    <a:p>
                      <a:pPr algn="ctr"/>
                      <a:r>
                        <a:rPr lang="ru-RU" dirty="0" smtClean="0"/>
                        <a:t>825</a:t>
                      </a:r>
                      <a:endParaRPr lang="ru-RU" dirty="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034422644"/>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95-th percentile</a:t>
                      </a:r>
                      <a:endParaRPr lang="ru-RU" dirty="0" smtClean="0"/>
                    </a:p>
                  </a:txBody>
                  <a:tcPr>
                    <a:lnL w="12700" cap="flat" cmpd="sng" algn="ctr">
                      <a:solidFill>
                        <a:schemeClr val="tx1"/>
                      </a:solidFill>
                      <a:prstDash val="solid"/>
                      <a:round/>
                      <a:headEnd type="none" w="med" len="med"/>
                      <a:tailEnd type="none" w="med" len="med"/>
                    </a:lnL>
                  </a:tcPr>
                </a:tc>
                <a:tc>
                  <a:txBody>
                    <a:bodyPr/>
                    <a:lstStyle/>
                    <a:p>
                      <a:pPr algn="ctr"/>
                      <a:r>
                        <a:rPr lang="ru-RU" dirty="0" smtClean="0"/>
                        <a:t>868</a:t>
                      </a:r>
                      <a:endParaRPr lang="ru-RU" dirty="0"/>
                    </a:p>
                  </a:txBody>
                  <a:tcPr>
                    <a:lnR w="12700" cap="flat" cmpd="sng" algn="ctr">
                      <a:solidFill>
                        <a:schemeClr val="tx1"/>
                      </a:solidFill>
                      <a:prstDash val="solid"/>
                      <a:round/>
                      <a:headEnd type="none" w="med" len="med"/>
                      <a:tailEnd type="none" w="med" len="med"/>
                    </a:lnR>
                    <a:lnT w="12700" cmpd="sng">
                      <a:noFill/>
                    </a:lnT>
                  </a:tcPr>
                </a:tc>
                <a:extLst>
                  <a:ext uri="{0D108BD9-81ED-4DB2-BD59-A6C34878D82A}">
                    <a16:rowId xmlns:a16="http://schemas.microsoft.com/office/drawing/2014/main" val="3314244717"/>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Maximum</a:t>
                      </a:r>
                      <a:endParaRPr lang="ru-RU" dirty="0" smtClean="0"/>
                    </a:p>
                  </a:txBody>
                  <a:tcPr>
                    <a:lnL w="12700" cap="flat" cmpd="sng" algn="ctr">
                      <a:solidFill>
                        <a:schemeClr val="tx1"/>
                      </a:solidFill>
                      <a:prstDash val="solid"/>
                      <a:round/>
                      <a:headEnd type="none" w="med" len="med"/>
                      <a:tailEnd type="none" w="med" len="med"/>
                    </a:ln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ru-RU" dirty="0" smtClean="0"/>
                        <a:t>909</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63588442"/>
                  </a:ext>
                </a:extLst>
              </a:tr>
              <a:tr h="370840">
                <a:tc>
                  <a:txBody>
                    <a:bodyPr/>
                    <a:lstStyle/>
                    <a:p>
                      <a:r>
                        <a:rPr lang="en-US" dirty="0" smtClean="0"/>
                        <a:t>Interquartile range</a:t>
                      </a:r>
                      <a:endParaRPr lang="ru-RU" dirty="0"/>
                    </a:p>
                  </a:txBody>
                  <a:tcPr>
                    <a:lnL w="12700" cap="flat" cmpd="sng" algn="ctr">
                      <a:solidFill>
                        <a:schemeClr val="tx1"/>
                      </a:solidFill>
                      <a:prstDash val="solid"/>
                      <a:round/>
                      <a:headEnd type="none" w="med" len="med"/>
                      <a:tailEnd type="none" w="med" len="med"/>
                    </a:lnL>
                  </a:tcPr>
                </a:tc>
                <a:tc>
                  <a:txBody>
                    <a:bodyPr/>
                    <a:lstStyle/>
                    <a:p>
                      <a:pPr algn="ctr"/>
                      <a:r>
                        <a:rPr lang="ru-RU" dirty="0" smtClean="0"/>
                        <a:t>117</a:t>
                      </a:r>
                      <a:endParaRPr lang="ru-RU" dirty="0"/>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716089334"/>
                  </a:ext>
                </a:extLst>
              </a:tr>
              <a:tr h="370840">
                <a:tc>
                  <a:txBody>
                    <a:bodyPr/>
                    <a:lstStyle/>
                    <a:p>
                      <a:r>
                        <a:rPr lang="en-US" dirty="0" smtClean="0"/>
                        <a:t>mean</a:t>
                      </a:r>
                      <a:endParaRPr lang="ru-RU" dirty="0"/>
                    </a:p>
                  </a:txBody>
                  <a:tcPr>
                    <a:lnL w="12700" cap="flat" cmpd="sng" algn="ctr">
                      <a:solidFill>
                        <a:schemeClr val="tx1"/>
                      </a:solidFill>
                      <a:prstDash val="solid"/>
                      <a:round/>
                      <a:headEnd type="none" w="med" len="med"/>
                      <a:tailEnd type="none" w="med" len="med"/>
                    </a:lnL>
                  </a:tcPr>
                </a:tc>
                <a:tc>
                  <a:txBody>
                    <a:bodyPr/>
                    <a:lstStyle/>
                    <a:p>
                      <a:pPr algn="ctr"/>
                      <a:r>
                        <a:rPr lang="ru-RU" dirty="0" smtClean="0"/>
                        <a:t>767</a:t>
                      </a:r>
                      <a:endParaRPr lang="ru-RU" dirty="0"/>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920501396"/>
                  </a:ext>
                </a:extLst>
              </a:tr>
              <a:tr h="370840">
                <a:tc>
                  <a:txBody>
                    <a:bodyPr/>
                    <a:lstStyle/>
                    <a:p>
                      <a:r>
                        <a:rPr lang="en-US" dirty="0" smtClean="0"/>
                        <a:t>Standard</a:t>
                      </a:r>
                      <a:r>
                        <a:rPr lang="en-US" baseline="0" dirty="0" smtClean="0"/>
                        <a:t> deviation</a:t>
                      </a:r>
                      <a:endParaRPr lang="ru-RU"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r>
                        <a:rPr lang="ru-RU" dirty="0" smtClean="0"/>
                        <a:t>68</a:t>
                      </a:r>
                      <a:endParaRPr lang="ru-RU" dirty="0"/>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75069099"/>
                  </a:ext>
                </a:extLst>
              </a:tr>
            </a:tbl>
          </a:graphicData>
        </a:graphic>
      </p:graphicFrame>
    </p:spTree>
    <p:extLst>
      <p:ext uri="{BB962C8B-B14F-4D97-AF65-F5344CB8AC3E}">
        <p14:creationId xmlns:p14="http://schemas.microsoft.com/office/powerpoint/2010/main" val="1149003348"/>
      </p:ext>
    </p:extLst>
  </p:cSld>
  <p:clrMapOvr>
    <a:masterClrMapping/>
  </p:clrMapOvr>
  <p:timing>
    <p:tnLst>
      <p:par>
        <p:cTn id="1" dur="indefinite" restart="never" nodeType="tmRoot"/>
      </p:par>
    </p:tnLst>
  </p:timing>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Аспект">
  <a:themeElements>
    <a:clrScheme name="Аспект">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Аспект">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Аспект">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3.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160</TotalTime>
  <Words>889</Words>
  <Application>Microsoft Office PowerPoint</Application>
  <PresentationFormat>Широкоэкранный</PresentationFormat>
  <Paragraphs>210</Paragraphs>
  <Slides>21</Slides>
  <Notes>2</Notes>
  <HiddenSlides>0</HiddenSlides>
  <MMClips>0</MMClips>
  <ScaleCrop>false</ScaleCrop>
  <HeadingPairs>
    <vt:vector size="6" baseType="variant">
      <vt:variant>
        <vt:lpstr>Использованные шрифты</vt:lpstr>
      </vt:variant>
      <vt:variant>
        <vt:i4>6</vt:i4>
      </vt:variant>
      <vt:variant>
        <vt:lpstr>Тема</vt:lpstr>
      </vt:variant>
      <vt:variant>
        <vt:i4>2</vt:i4>
      </vt:variant>
      <vt:variant>
        <vt:lpstr>Заголовки слайдов</vt:lpstr>
      </vt:variant>
      <vt:variant>
        <vt:i4>21</vt:i4>
      </vt:variant>
    </vt:vector>
  </HeadingPairs>
  <TitlesOfParts>
    <vt:vector size="29" baseType="lpstr">
      <vt:lpstr>Arial</vt:lpstr>
      <vt:lpstr>Calibri</vt:lpstr>
      <vt:lpstr>Calibri Light</vt:lpstr>
      <vt:lpstr>Cambria Math</vt:lpstr>
      <vt:lpstr>Trebuchet MS</vt:lpstr>
      <vt:lpstr>Wingdings 3</vt:lpstr>
      <vt:lpstr>Тема Office</vt:lpstr>
      <vt:lpstr>Аспект</vt:lpstr>
      <vt:lpstr>AB – тестирование для Udacity</vt:lpstr>
      <vt:lpstr>Постановка задачи</vt:lpstr>
      <vt:lpstr>Условия до изменения</vt:lpstr>
      <vt:lpstr>Описание изменения</vt:lpstr>
      <vt:lpstr>Презентация PowerPoint</vt:lpstr>
      <vt:lpstr>Гипотеза</vt:lpstr>
      <vt:lpstr>Имеются следующие данные</vt:lpstr>
      <vt:lpstr>Pageviews</vt:lpstr>
      <vt:lpstr>Сlicks</vt:lpstr>
      <vt:lpstr>Enrollments</vt:lpstr>
      <vt:lpstr>Payments</vt:lpstr>
      <vt:lpstr>Полезные метрики</vt:lpstr>
      <vt:lpstr>Значения метрик до внесения изменений</vt:lpstr>
      <vt:lpstr>Аномалии</vt:lpstr>
      <vt:lpstr>PipeLine</vt:lpstr>
      <vt:lpstr>Определение дизайна A/B – теста.</vt:lpstr>
      <vt:lpstr>Извлечение</vt:lpstr>
      <vt:lpstr>Очистка данных</vt:lpstr>
      <vt:lpstr>Разведочный анализ данных(EDA)</vt:lpstr>
      <vt:lpstr>Заключение</vt:lpstr>
      <vt:lpstr>Спасибо за внимание</vt:lpstr>
    </vt:vector>
  </TitlesOfParts>
  <Company>diakov.net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Alexander</dc:creator>
  <cp:lastModifiedBy>Максим Андреев</cp:lastModifiedBy>
  <cp:revision>18</cp:revision>
  <dcterms:created xsi:type="dcterms:W3CDTF">2021-10-20T11:02:10Z</dcterms:created>
  <dcterms:modified xsi:type="dcterms:W3CDTF">2021-10-25T09:03:21Z</dcterms:modified>
</cp:coreProperties>
</file>