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Фейзуллин" initials="КФ" lastIdx="1" clrIdx="0">
    <p:extLst>
      <p:ext uri="{19B8F6BF-5375-455C-9EA6-DF929625EA0E}">
        <p15:presenceInfo xmlns:p15="http://schemas.microsoft.com/office/powerpoint/2012/main" userId="c517405c066008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8:09:31.4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1F7C-9327-499A-922C-273218C1320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0B260-DFB7-4B8A-BC9C-F2153D235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85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нашем случае этот этап уже исполнен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0B260-DFB7-4B8A-BC9C-F2153D2357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2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0B260-DFB7-4B8A-BC9C-F2153D2357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90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3ECFD-71E7-4714-8248-4BE558071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7AEE2-D0AA-4C8D-B072-832F9AF2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FEF81-A802-4257-9D56-144E40D4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C0F16-BD93-4887-96DE-6D5E38F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E80F3-0304-4C13-BD17-CB0CC418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34860-E97B-43BF-9599-38EB15E8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B8A922-D56C-4EF7-85FF-39667B23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AD1CE-F317-4DB4-810B-4DBE1F6A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AA49F-0846-4E66-8811-0D49B55C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8E19F-90E2-49A9-851F-EE628588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9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5F43EB-97CB-4773-9F9C-86CCF4D60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E96CF6-7D48-46FE-9ADA-EFA0BD4D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EF304-2424-467A-8541-B32E8704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45F92-971D-4344-9812-C29F54EC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E93B8-1DFB-4BE2-BBB4-16F04D1E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50B99-1BC5-4DCB-91E4-6A0C4EA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0BC1-7AA6-445E-A860-EE30ADEB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54E8D5-3E77-4631-89CA-735046A3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F7690-73C1-4EC0-87CA-AB5F679F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8664F-664D-4771-8609-07332AA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3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981FB-3BFA-44A3-8CE1-85999275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19A68-5E9D-4EF5-869B-6832ECB6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A472A-8EF2-49DC-9800-545B961A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D984F-898F-4D3B-B76E-DC3A80FF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1EC07-F9EA-4F83-BC6A-03B861E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D400C-4B31-44A6-A92A-4ACD9FA3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2FCD-FF76-499D-9E60-D3AABEE23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6D362-D838-46BF-B79A-DC69E998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AA9E9C-E9C5-4264-AE1D-F3003291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2CD51-6683-40EF-B447-09BC38E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57CD4A-A1BD-4D12-9564-B22486E0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1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18BF9-1E5D-4722-8AB5-93733B90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14BFE-C4B1-4CD2-A861-5CFB6F9E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8F435-9097-48DB-9873-6345D1DFC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6F0C53-045E-4481-A56E-8D1094D03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C141B5-EA97-4458-8ABF-D62A0A61D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A52106-1F2D-4A4A-B2FA-CDB6E69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828E33-7589-407D-A3CA-32B9DD32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B49F6F-3161-4AE0-A96D-D6385B5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4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3C4B8-C429-4C9C-8667-DD0FE94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714ED7-B00B-49EA-B5D6-75EC4E13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332BBC-A789-4AD6-B195-3E6B4178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F2EFA0-5A40-4420-A915-D060EB89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2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563A9E-3D0B-4853-8866-596FA22C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F815E-C660-401E-8BC2-D09C63F7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972AC-8035-43F3-9812-69385E06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6E29F-BE3A-4BE9-B27C-5921F9B6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09C93-E0C4-464D-BAB1-CC0E05C2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E9B15D-4EE5-43B0-823F-404D4CDE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8FCCBC-3029-4D13-8A2D-AE609920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99D445-DEEC-4F56-AB56-0457EA3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B1112A-C3BE-4ED7-BC2B-F01ABC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24215-3258-44BA-94E2-B7664A9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23707-13EF-4FB6-93E2-46AA3CAB9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323FD-5310-48D9-8204-96F700DA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14704E-86D3-433F-9673-2E1C5B69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3590D-77BA-4453-963B-7F43CB59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C9ADF-35E5-46FB-AD76-F3582049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3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86B7-6809-4C5B-BD79-8AEA0801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CD48E2-E350-4813-9F2D-22F94BAC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C1AF8-6C02-40F5-97B3-CE73B0BC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838C-3FA8-4EB4-973D-EA7600691198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0585C-5B5A-44DE-8C42-7BAA33A1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2C42C-2B5F-447C-B1B2-A090300BE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711A-6BBF-463D-8BDD-E6927267E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BA78B-DCAF-418D-ABBD-950D965E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25" y="284276"/>
            <a:ext cx="10515600" cy="968148"/>
          </a:xfrm>
        </p:spPr>
        <p:txBody>
          <a:bodyPr/>
          <a:lstStyle/>
          <a:p>
            <a:r>
              <a:rPr lang="en-US" dirty="0" err="1"/>
              <a:t>PipeLine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CA388-80DB-404A-BF6C-DCFDEAFD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825" y="1351741"/>
            <a:ext cx="10515600" cy="276305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</a:rPr>
              <a:t>ПайпЛайн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для нашей задачи представляет из себя алгоритм для обработки данных, полученных из </a:t>
            </a:r>
            <a:r>
              <a:rPr lang="en-US" dirty="0">
                <a:solidFill>
                  <a:schemeClr val="tx1"/>
                </a:solidFill>
              </a:rPr>
              <a:t>A/B – </a:t>
            </a:r>
            <a:r>
              <a:rPr lang="ru-RU" dirty="0">
                <a:solidFill>
                  <a:schemeClr val="tx1"/>
                </a:solidFill>
              </a:rPr>
              <a:t>теста. Выделим пять этапов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Определение дизайна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B – </a:t>
            </a:r>
            <a:r>
              <a:rPr lang="ru-RU" dirty="0">
                <a:solidFill>
                  <a:schemeClr val="tx1"/>
                </a:solidFill>
              </a:rPr>
              <a:t>теста</a:t>
            </a:r>
            <a:r>
              <a:rPr lang="en-US" dirty="0">
                <a:solidFill>
                  <a:schemeClr val="tx1"/>
                </a:solidFill>
              </a:rPr>
              <a:t>.       	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Извлечение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Очистка данных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Разведочный анализ данных</a:t>
            </a:r>
            <a:r>
              <a:rPr lang="en-US" dirty="0">
                <a:solidFill>
                  <a:schemeClr val="tx1"/>
                </a:solidFill>
              </a:rPr>
              <a:t>(EDA)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Заключение.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23938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8DBBE-0025-47F2-B699-EE1EEBEC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Определение дизайна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B – </a:t>
            </a:r>
            <a:r>
              <a:rPr lang="ru-RU" dirty="0">
                <a:solidFill>
                  <a:schemeClr val="tx1"/>
                </a:solidFill>
              </a:rPr>
              <a:t>теста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04F30-9A70-488B-9F9A-5196E5C6B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374"/>
            <a:ext cx="10515600" cy="1603375"/>
          </a:xfrm>
        </p:spPr>
        <p:txBody>
          <a:bodyPr/>
          <a:lstStyle/>
          <a:p>
            <a:r>
              <a:rPr lang="ru-RU" dirty="0"/>
              <a:t>На данном этапе определяются гипотезы, выбираются метрики и решается, сколько времени будет отведено на проведение теста.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5D711-50BA-45BB-B458-93A62FF3A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40" y="2660712"/>
            <a:ext cx="3623441" cy="36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9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5B6DE-F2BB-4A42-9B3B-B5A8A2BE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8566"/>
          </a:xfrm>
        </p:spPr>
        <p:txBody>
          <a:bodyPr>
            <a:normAutofit/>
          </a:bodyPr>
          <a:lstStyle/>
          <a:p>
            <a:r>
              <a:rPr lang="ru-RU" dirty="0"/>
              <a:t>Извлечение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568D9-F47C-4AD7-9D05-0AA30A1B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063690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Этот этап подразумевает сбор данных для анализа по двум тестируемым группам и их последующая конвертация в определенные форматы, в нашем случае – таблица </a:t>
            </a:r>
            <a:r>
              <a:rPr lang="en-US" dirty="0"/>
              <a:t>csv</a:t>
            </a:r>
            <a:r>
              <a:rPr lang="ru-RU" dirty="0"/>
              <a:t> с данными о взаимодействии пользователей с </a:t>
            </a:r>
            <a:r>
              <a:rPr lang="en-US" dirty="0"/>
              <a:t>web -</a:t>
            </a:r>
            <a:r>
              <a:rPr lang="ru-RU" dirty="0"/>
              <a:t> страницей обучающего курса.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9D2956-3E39-4F36-9AA9-545D7EE4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05" y="3054056"/>
            <a:ext cx="4933842" cy="22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4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66225-C14F-4F99-8FD5-3A0E16F3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741"/>
          </a:xfrm>
        </p:spPr>
        <p:txBody>
          <a:bodyPr>
            <a:normAutofit fontScale="90000"/>
          </a:bodyPr>
          <a:lstStyle/>
          <a:p>
            <a:r>
              <a:rPr lang="ru-RU" dirty="0"/>
              <a:t>Очистка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05038-14CA-4D36-AFD0-98274EDF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65"/>
            <a:ext cx="10601065" cy="118067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После извлечения данные, скорее всего, не пригодны для анализа в первозданном виде</a:t>
            </a:r>
            <a:r>
              <a:rPr lang="en-US" dirty="0"/>
              <a:t> </a:t>
            </a:r>
            <a:r>
              <a:rPr lang="ru-RU" dirty="0"/>
              <a:t>и для дальнейшего анализа они должны пройти следующие преобразования</a:t>
            </a:r>
            <a:r>
              <a:rPr lang="en-US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2D16F0-13CB-4251-B202-A29D7ECD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6171"/>
            <a:ext cx="5343265" cy="3124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DFBB2-69AE-4136-BA23-4ABCC264F6CC}"/>
              </a:ext>
            </a:extLst>
          </p:cNvPr>
          <p:cNvSpPr txBox="1"/>
          <p:nvPr/>
        </p:nvSpPr>
        <p:spPr>
          <a:xfrm>
            <a:off x="838200" y="2210541"/>
            <a:ext cx="46837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Очистка от аномалий</a:t>
            </a:r>
            <a:r>
              <a:rPr lang="en-US" sz="2400" dirty="0"/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Заполнение</a:t>
            </a:r>
            <a:r>
              <a:rPr lang="en-US" sz="2400" dirty="0"/>
              <a:t>/</a:t>
            </a:r>
            <a:r>
              <a:rPr lang="ru-RU" sz="2400" dirty="0"/>
              <a:t>удаление пропусков</a:t>
            </a:r>
            <a:r>
              <a:rPr lang="en-US" sz="2400" dirty="0"/>
              <a:t>;</a:t>
            </a:r>
            <a:endParaRPr lang="ru-RU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Удаление дубликатов</a:t>
            </a:r>
            <a:r>
              <a:rPr lang="en-US" sz="2400" dirty="0"/>
              <a:t>;</a:t>
            </a:r>
            <a:endParaRPr lang="ru-RU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Преобразование в единый набор данных, если таблиц несколько</a:t>
            </a:r>
            <a:r>
              <a:rPr lang="en-US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1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76E1-F17E-484B-8619-3B2E00D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Разведочный анализ данных(</a:t>
            </a:r>
            <a:r>
              <a:rPr lang="en-US" dirty="0"/>
              <a:t>EDA)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257DD-EF35-4941-8EE0-8ACB0549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206"/>
            <a:ext cx="10515600" cy="115630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Один из важнейших этапов </a:t>
            </a:r>
            <a:r>
              <a:rPr lang="en-US" dirty="0"/>
              <a:t>A/B – </a:t>
            </a:r>
            <a:r>
              <a:rPr lang="ru-RU" dirty="0"/>
              <a:t>тестирования, в котором предстоит рассчитать метрики для оценивания значимости влияния изменений на тестовую выборку пользователей, визуализация.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D7300A-B524-49CD-8B99-97A4B05B63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2"/>
          <a:stretch/>
        </p:blipFill>
        <p:spPr>
          <a:xfrm>
            <a:off x="6809496" y="2474569"/>
            <a:ext cx="4921315" cy="3381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3022B-7032-4815-AAC6-5584787D2BC9}"/>
              </a:ext>
            </a:extLst>
          </p:cNvPr>
          <p:cNvSpPr txBox="1"/>
          <p:nvPr/>
        </p:nvSpPr>
        <p:spPr>
          <a:xfrm>
            <a:off x="1064678" y="1872020"/>
            <a:ext cx="563548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нашем случае данные метрики</a:t>
            </a:r>
            <a:r>
              <a:rPr lang="en-US" sz="2000" dirty="0"/>
              <a:t>:</a:t>
            </a:r>
          </a:p>
          <a:p>
            <a:pPr algn="just"/>
            <a:r>
              <a:rPr lang="ru-RU" sz="2000" dirty="0"/>
              <a:t>	1) Количество уникальных кликов на 	странице </a:t>
            </a:r>
            <a:r>
              <a:rPr lang="en-US" sz="2000" dirty="0"/>
              <a:t>	</a:t>
            </a:r>
            <a:r>
              <a:rPr lang="ru-RU" sz="2000" dirty="0"/>
              <a:t>за день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2) Количество уникальных просмотров 	страницы за день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3) Вероятность перехода по клику, то </a:t>
            </a:r>
            <a:r>
              <a:rPr lang="en-US" sz="2000" dirty="0"/>
              <a:t>	</a:t>
            </a:r>
            <a:r>
              <a:rPr lang="ru-RU" sz="2000" dirty="0"/>
              <a:t>есть первое делим на второе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4) Валовая конверсия - являющаяся </a:t>
            </a:r>
            <a:r>
              <a:rPr lang="en-US" sz="2000" dirty="0"/>
              <a:t>	</a:t>
            </a:r>
            <a:r>
              <a:rPr lang="ru-RU" sz="2000" dirty="0"/>
              <a:t>отношением количества регистраций к </a:t>
            </a:r>
            <a:r>
              <a:rPr lang="en-US" sz="2000" dirty="0"/>
              <a:t>	</a:t>
            </a:r>
            <a:r>
              <a:rPr lang="ru-RU" sz="2000" dirty="0"/>
              <a:t>количеству уникальных кликов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5) Чистая конверсия - являющаяся </a:t>
            </a:r>
            <a:r>
              <a:rPr lang="en-US" sz="2000" dirty="0"/>
              <a:t>	</a:t>
            </a:r>
            <a:r>
              <a:rPr lang="ru-RU" sz="2000" dirty="0"/>
              <a:t>отношением количества платежей к </a:t>
            </a:r>
            <a:r>
              <a:rPr lang="en-US" sz="2000" dirty="0"/>
              <a:t>	</a:t>
            </a:r>
            <a:r>
              <a:rPr lang="ru-RU" sz="2000" dirty="0"/>
              <a:t>количеству уникальных кликов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000" dirty="0"/>
              <a:t>	6) Удержание – отношение количества </a:t>
            </a:r>
            <a:r>
              <a:rPr lang="en-US" sz="2000" dirty="0"/>
              <a:t>	</a:t>
            </a:r>
            <a:r>
              <a:rPr lang="ru-RU" sz="2000" dirty="0"/>
              <a:t>платежей к количеству регистраций.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1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E787-9A2F-43BA-A065-5D14DAD3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E56E5-F99F-4EBF-A315-D4CE3D44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На данном этапе, на основе метрик проверяется гипотеза о значимости результатов тестирования. И если результаты значимые, то изменения в интерфейсе для тестовой группы можно применить для всех пользователей. Иначе тестируемые изменения убираются из интерфейса вовсе.</a:t>
            </a:r>
          </a:p>
        </p:txBody>
      </p:sp>
    </p:spTree>
    <p:extLst>
      <p:ext uri="{BB962C8B-B14F-4D97-AF65-F5344CB8AC3E}">
        <p14:creationId xmlns:p14="http://schemas.microsoft.com/office/powerpoint/2010/main" val="2012742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337</Words>
  <Application>Microsoft Office PowerPoint</Application>
  <PresentationFormat>Широкоэкранный</PresentationFormat>
  <Paragraphs>31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PipeLine</vt:lpstr>
      <vt:lpstr>Определение дизайна A/B – теста.</vt:lpstr>
      <vt:lpstr>Извлечение</vt:lpstr>
      <vt:lpstr>Очистка данных</vt:lpstr>
      <vt:lpstr>Разведочный анализ данных(EDA)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Кирилл Фейзуллин</dc:creator>
  <cp:lastModifiedBy>Кирилл Фейзуллин</cp:lastModifiedBy>
  <cp:revision>39</cp:revision>
  <dcterms:created xsi:type="dcterms:W3CDTF">2021-10-16T08:20:02Z</dcterms:created>
  <dcterms:modified xsi:type="dcterms:W3CDTF">2021-10-19T15:32:01Z</dcterms:modified>
</cp:coreProperties>
</file>