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5" r:id="rId2"/>
  </p:sldMasterIdLst>
  <p:notesMasterIdLst>
    <p:notesMasterId r:id="rId24"/>
  </p:notesMasterIdLst>
  <p:sldIdLst>
    <p:sldId id="256" r:id="rId3"/>
    <p:sldId id="271" r:id="rId4"/>
    <p:sldId id="272" r:id="rId5"/>
    <p:sldId id="273" r:id="rId6"/>
    <p:sldId id="275" r:id="rId7"/>
    <p:sldId id="274"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6"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ирилл Фейзуллин" initials="КФ" lastIdx="2" clrIdx="0">
    <p:extLst>
      <p:ext uri="{19B8F6BF-5375-455C-9EA6-DF929625EA0E}">
        <p15:presenceInfo xmlns:p15="http://schemas.microsoft.com/office/powerpoint/2012/main" userId="c517405c066008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60"/>
  </p:normalViewPr>
  <p:slideViewPr>
    <p:cSldViewPr snapToGrid="0">
      <p:cViewPr varScale="1">
        <p:scale>
          <a:sx n="82" d="100"/>
          <a:sy n="82"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AD17F-EC82-4E73-ACE5-F6A5BF4F6D48}" type="datetimeFigureOut">
              <a:rPr lang="ru-RU" smtClean="0"/>
              <a:t>25.10.2021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9368A-7D83-46E4-A4C6-5F8878038604}" type="slidenum">
              <a:rPr lang="ru-RU" smtClean="0"/>
              <a:t>‹#›</a:t>
            </a:fld>
            <a:endParaRPr lang="ru-RU"/>
          </a:p>
        </p:txBody>
      </p:sp>
    </p:spTree>
    <p:extLst>
      <p:ext uri="{BB962C8B-B14F-4D97-AF65-F5344CB8AC3E}">
        <p14:creationId xmlns:p14="http://schemas.microsoft.com/office/powerpoint/2010/main" val="2759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нашем случае этот этап уже исполнен</a:t>
            </a:r>
          </a:p>
        </p:txBody>
      </p:sp>
      <p:sp>
        <p:nvSpPr>
          <p:cNvPr id="4" name="Номер слайда 3"/>
          <p:cNvSpPr>
            <a:spLocks noGrp="1"/>
          </p:cNvSpPr>
          <p:nvPr>
            <p:ph type="sldNum" sz="quarter" idx="5"/>
          </p:nvPr>
        </p:nvSpPr>
        <p:spPr/>
        <p:txBody>
          <a:bodyPr/>
          <a:lstStyle/>
          <a:p>
            <a:fld id="{6470B260-DFB7-4B8A-BC9C-F2153D2357DA}" type="slidenum">
              <a:rPr lang="ru-RU" smtClean="0"/>
              <a:t>17</a:t>
            </a:fld>
            <a:endParaRPr lang="ru-RU"/>
          </a:p>
        </p:txBody>
      </p:sp>
    </p:spTree>
    <p:extLst>
      <p:ext uri="{BB962C8B-B14F-4D97-AF65-F5344CB8AC3E}">
        <p14:creationId xmlns:p14="http://schemas.microsoft.com/office/powerpoint/2010/main" val="1147280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470B260-DFB7-4B8A-BC9C-F2153D2357DA}" type="slidenum">
              <a:rPr lang="ru-RU" smtClean="0"/>
              <a:t>19</a:t>
            </a:fld>
            <a:endParaRPr lang="ru-RU"/>
          </a:p>
        </p:txBody>
      </p:sp>
    </p:spTree>
    <p:extLst>
      <p:ext uri="{BB962C8B-B14F-4D97-AF65-F5344CB8AC3E}">
        <p14:creationId xmlns:p14="http://schemas.microsoft.com/office/powerpoint/2010/main" val="85475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9C361DE-35E1-4205-8FA9-EF21A31B4F16}" type="datetime1">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46811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2F6F8FE-60D4-4113-A033-E286D72B9370}" type="datetime1">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3830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60A364F-0210-450A-919F-94CA28E7B2BE}" type="datetime1">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90228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9C361DE-35E1-4205-8FA9-EF21A31B4F16}"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4196110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6144CDB-C630-4951-9527-9348781842F6}"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36991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2588237-A11F-4A90-AF4A-EE653F6236F7}"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167304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348C90C-091E-468A-92E6-9286B1B3FE0E}" type="datetime1">
              <a:rPr lang="ru-RU" smtClean="0"/>
              <a:t>25.10.2021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847283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9BD1EB2-53DD-4A70-9383-2A66AD020C67}" type="datetime1">
              <a:rPr lang="ru-RU" smtClean="0"/>
              <a:t>25.10.2021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18260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9152A20-731C-4D82-B7BA-C3C5AF77A3BE}" type="datetime1">
              <a:rPr lang="ru-RU" smtClean="0"/>
              <a:t>25.10.2021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1806827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1EB94-1651-4EA0-9EDB-651594E645EC}" type="datetime1">
              <a:rPr lang="ru-RU" smtClean="0"/>
              <a:t>25.10.2021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1172992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5C695F0-C857-412A-992E-D4562C921F88}" type="datetime1">
              <a:rPr lang="ru-RU" smtClean="0"/>
              <a:t>25.10.2021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27705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6144CDB-C630-4951-9527-9348781842F6}" type="datetime1">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549509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6BECE3D-8C74-4CC2-8E33-183DD2933EA7}" type="slidenum">
              <a:rPr lang="ru-RU" smtClean="0"/>
              <a:t>‹#›</a:t>
            </a:fld>
            <a:endParaRPr lang="ru-RU"/>
          </a:p>
        </p:txBody>
      </p:sp>
      <p:sp>
        <p:nvSpPr>
          <p:cNvPr id="5" name="Date Placeholder 4"/>
          <p:cNvSpPr>
            <a:spLocks noGrp="1"/>
          </p:cNvSpPr>
          <p:nvPr>
            <p:ph type="dt" sz="half" idx="10"/>
          </p:nvPr>
        </p:nvSpPr>
        <p:spPr/>
        <p:txBody>
          <a:bodyPr/>
          <a:lstStyle/>
          <a:p>
            <a:fld id="{961EA29E-5773-496D-903F-A692A6514966}" type="datetime1">
              <a:rPr lang="ru-RU" smtClean="0"/>
              <a:t>25.10.2021</a:t>
            </a:fld>
            <a:endParaRPr lang="ru-RU"/>
          </a:p>
        </p:txBody>
      </p:sp>
    </p:spTree>
    <p:extLst>
      <p:ext uri="{BB962C8B-B14F-4D97-AF65-F5344CB8AC3E}">
        <p14:creationId xmlns:p14="http://schemas.microsoft.com/office/powerpoint/2010/main" val="3069157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B63AB0C-BBEA-4F9E-9D3D-2C21E891875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12509211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B63AB0C-BBEA-4F9E-9D3D-2C21E891875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39461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B63AB0C-BBEA-4F9E-9D3D-2C21E891875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414732107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B63AB0C-BBEA-4F9E-9D3D-2C21E891875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813356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B63AB0C-BBEA-4F9E-9D3D-2C21E891875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01214639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2F6F8FE-60D4-4113-A033-E286D72B9370}"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5311397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0A364F-0210-450A-919F-94CA28E7B2BE}" type="datetime1">
              <a:rPr lang="ru-RU" smtClean="0"/>
              <a:t>25.10.2021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400373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2588237-A11F-4A90-AF4A-EE653F6236F7}" type="datetime1">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97706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348C90C-091E-468A-92E6-9286B1B3FE0E}" type="datetime1">
              <a:rPr lang="ru-RU" smtClean="0"/>
              <a:t>25.10.2021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115689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9BD1EB2-53DD-4A70-9383-2A66AD020C67}" type="datetime1">
              <a:rPr lang="ru-RU" smtClean="0"/>
              <a:t>25.10.2021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4126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69152A20-731C-4D82-B7BA-C3C5AF77A3BE}" type="datetime1">
              <a:rPr lang="ru-RU" smtClean="0"/>
              <a:t>25.10.2021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42498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221EB94-1651-4EA0-9EDB-651594E645EC}" type="datetime1">
              <a:rPr lang="ru-RU" smtClean="0"/>
              <a:t>25.10.2021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357567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75C695F0-C857-412A-992E-D4562C921F88}" type="datetime1">
              <a:rPr lang="ru-RU" smtClean="0"/>
              <a:t>25.10.2021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17259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961EA29E-5773-496D-903F-A692A6514966}" type="datetime1">
              <a:rPr lang="ru-RU" smtClean="0"/>
              <a:t>25.10.2021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6BECE3D-8C74-4CC2-8E33-183DD2933EA7}" type="slidenum">
              <a:rPr lang="ru-RU" smtClean="0"/>
              <a:t>‹#›</a:t>
            </a:fld>
            <a:endParaRPr lang="ru-RU"/>
          </a:p>
        </p:txBody>
      </p:sp>
    </p:spTree>
    <p:extLst>
      <p:ext uri="{BB962C8B-B14F-4D97-AF65-F5344CB8AC3E}">
        <p14:creationId xmlns:p14="http://schemas.microsoft.com/office/powerpoint/2010/main" val="258294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3AB0C-BBEA-4F9E-9D3D-2C21E891875E}" type="datetime1">
              <a:rPr lang="ru-RU" smtClean="0"/>
              <a:t>25.10.2021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ECE3D-8C74-4CC2-8E33-183DD2933EA7}" type="slidenum">
              <a:rPr lang="ru-RU" smtClean="0"/>
              <a:t>‹#›</a:t>
            </a:fld>
            <a:endParaRPr lang="ru-RU"/>
          </a:p>
        </p:txBody>
      </p:sp>
    </p:spTree>
    <p:extLst>
      <p:ext uri="{BB962C8B-B14F-4D97-AF65-F5344CB8AC3E}">
        <p14:creationId xmlns:p14="http://schemas.microsoft.com/office/powerpoint/2010/main" val="301235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63AB0C-BBEA-4F9E-9D3D-2C21E891875E}" type="datetime1">
              <a:rPr lang="ru-RU" smtClean="0"/>
              <a:t>25.10.2021</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BECE3D-8C74-4CC2-8E33-183DD2933EA7}" type="slidenum">
              <a:rPr lang="ru-RU" smtClean="0"/>
              <a:t>‹#›</a:t>
            </a:fld>
            <a:endParaRPr lang="ru-RU"/>
          </a:p>
        </p:txBody>
      </p:sp>
    </p:spTree>
    <p:extLst>
      <p:ext uri="{BB962C8B-B14F-4D97-AF65-F5344CB8AC3E}">
        <p14:creationId xmlns:p14="http://schemas.microsoft.com/office/powerpoint/2010/main" val="101536500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5375" y="2790825"/>
            <a:ext cx="8429624" cy="1676400"/>
          </a:xfrm>
        </p:spPr>
        <p:txBody>
          <a:bodyPr/>
          <a:lstStyle/>
          <a:p>
            <a:pPr algn="ctr"/>
            <a:r>
              <a:rPr lang="en-US" dirty="0">
                <a:solidFill>
                  <a:schemeClr val="tx1"/>
                </a:solidFill>
              </a:rPr>
              <a:t>AB – </a:t>
            </a:r>
            <a:r>
              <a:rPr lang="ru-RU" dirty="0">
                <a:solidFill>
                  <a:schemeClr val="tx1"/>
                </a:solidFill>
              </a:rPr>
              <a:t>тестирование для </a:t>
            </a:r>
            <a:r>
              <a:rPr lang="en-US" dirty="0" err="1">
                <a:solidFill>
                  <a:schemeClr val="tx1"/>
                </a:solidFill>
              </a:rPr>
              <a:t>Udacity</a:t>
            </a:r>
            <a:endParaRPr lang="ru-RU" dirty="0">
              <a:solidFill>
                <a:schemeClr val="tx1"/>
              </a:solidFill>
            </a:endParaRPr>
          </a:p>
        </p:txBody>
      </p:sp>
      <p:sp>
        <p:nvSpPr>
          <p:cNvPr id="3" name="Подзаголовок 2"/>
          <p:cNvSpPr>
            <a:spLocks noGrp="1"/>
          </p:cNvSpPr>
          <p:nvPr>
            <p:ph type="subTitle" idx="1"/>
          </p:nvPr>
        </p:nvSpPr>
        <p:spPr>
          <a:xfrm>
            <a:off x="8696325" y="6077744"/>
            <a:ext cx="2152650" cy="950912"/>
          </a:xfrm>
        </p:spPr>
        <p:txBody>
          <a:bodyPr/>
          <a:lstStyle/>
          <a:p>
            <a:r>
              <a:rPr lang="ru-RU" dirty="0">
                <a:solidFill>
                  <a:schemeClr val="tx1"/>
                </a:solidFill>
              </a:rPr>
              <a:t>М80-101М-21</a:t>
            </a:r>
          </a:p>
          <a:p>
            <a:r>
              <a:rPr lang="ru-RU" dirty="0">
                <a:solidFill>
                  <a:schemeClr val="tx1"/>
                </a:solidFill>
              </a:rPr>
              <a:t>ТО</a:t>
            </a:r>
            <a:r>
              <a:rPr lang="en-US" dirty="0">
                <a:solidFill>
                  <a:schemeClr val="tx1"/>
                </a:solidFill>
              </a:rPr>
              <a:t>: </a:t>
            </a:r>
            <a:r>
              <a:rPr lang="en-US" dirty="0" err="1">
                <a:solidFill>
                  <a:schemeClr val="tx1"/>
                </a:solidFill>
              </a:rPr>
              <a:t>PenGuans</a:t>
            </a:r>
            <a:endParaRPr lang="ru-RU" dirty="0">
              <a:solidFill>
                <a:schemeClr val="tx1"/>
              </a:solidFill>
            </a:endParaRPr>
          </a:p>
        </p:txBody>
      </p:sp>
    </p:spTree>
    <p:extLst>
      <p:ext uri="{BB962C8B-B14F-4D97-AF65-F5344CB8AC3E}">
        <p14:creationId xmlns:p14="http://schemas.microsoft.com/office/powerpoint/2010/main" val="634651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u="sng" dirty="0"/>
              <a:t>Enrollments</a:t>
            </a:r>
            <a:endParaRPr lang="ru-RU" b="1" i="1" u="sng" dirty="0"/>
          </a:p>
        </p:txBody>
      </p:sp>
      <p:pic>
        <p:nvPicPr>
          <p:cNvPr id="4" name="Объект 3"/>
          <p:cNvPicPr>
            <a:picLocks noGrp="1" noChangeAspect="1"/>
          </p:cNvPicPr>
          <p:nvPr>
            <p:ph idx="1"/>
          </p:nvPr>
        </p:nvPicPr>
        <p:blipFill>
          <a:blip r:embed="rId2"/>
          <a:stretch>
            <a:fillRect/>
          </a:stretch>
        </p:blipFill>
        <p:spPr>
          <a:xfrm>
            <a:off x="422564" y="2159364"/>
            <a:ext cx="6120000" cy="4200579"/>
          </a:xfrm>
          <a:prstGeom prst="rect">
            <a:avLst/>
          </a:prstGeom>
        </p:spPr>
      </p:pic>
      <p:sp>
        <p:nvSpPr>
          <p:cNvPr id="6" name="Номер слайда 5"/>
          <p:cNvSpPr>
            <a:spLocks noGrp="1"/>
          </p:cNvSpPr>
          <p:nvPr>
            <p:ph type="sldNum" sz="quarter" idx="12"/>
          </p:nvPr>
        </p:nvSpPr>
        <p:spPr/>
        <p:txBody>
          <a:bodyPr/>
          <a:lstStyle/>
          <a:p>
            <a:fld id="{03CF747F-1DD4-42B0-ADD2-D1D3501CD3BD}" type="slidenum">
              <a:rPr lang="ru-RU" smtClean="0"/>
              <a:t>10</a:t>
            </a:fld>
            <a:endParaRPr lang="ru-RU"/>
          </a:p>
        </p:txBody>
      </p:sp>
      <p:sp>
        <p:nvSpPr>
          <p:cNvPr id="7" name="Прямоугольник 6"/>
          <p:cNvSpPr/>
          <p:nvPr/>
        </p:nvSpPr>
        <p:spPr>
          <a:xfrm>
            <a:off x="3152449" y="6171684"/>
            <a:ext cx="1324337" cy="369332"/>
          </a:xfrm>
          <a:prstGeom prst="rect">
            <a:avLst/>
          </a:prstGeom>
        </p:spPr>
        <p:txBody>
          <a:bodyPr wrap="none">
            <a:spAutoFit/>
          </a:bodyPr>
          <a:lstStyle/>
          <a:p>
            <a:r>
              <a:rPr lang="en-US" dirty="0"/>
              <a:t>Enrollments</a:t>
            </a:r>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3532215705"/>
              </p:ext>
            </p:extLst>
          </p:nvPr>
        </p:nvGraphicFramePr>
        <p:xfrm>
          <a:off x="5695585" y="815782"/>
          <a:ext cx="5658215" cy="3708400"/>
        </p:xfrm>
        <a:graphic>
          <a:graphicData uri="http://schemas.openxmlformats.org/drawingml/2006/table">
            <a:tbl>
              <a:tblPr firstCol="1" bandRow="1">
                <a:tableStyleId>{5C22544A-7EE6-4342-B048-85BDC9FD1C3A}</a:tableStyleId>
              </a:tblPr>
              <a:tblGrid>
                <a:gridCol w="2739524">
                  <a:extLst>
                    <a:ext uri="{9D8B030D-6E8A-4147-A177-3AD203B41FA5}">
                      <a16:colId xmlns:a16="http://schemas.microsoft.com/office/drawing/2014/main" val="547710953"/>
                    </a:ext>
                  </a:extLst>
                </a:gridCol>
                <a:gridCol w="2918691">
                  <a:extLst>
                    <a:ext uri="{9D8B030D-6E8A-4147-A177-3AD203B41FA5}">
                      <a16:colId xmlns:a16="http://schemas.microsoft.com/office/drawing/2014/main" val="3695751328"/>
                    </a:ext>
                  </a:extLst>
                </a:gridCol>
              </a:tblGrid>
              <a:tr h="370840">
                <a:tc>
                  <a:txBody>
                    <a:bodyPr/>
                    <a:lstStyle/>
                    <a:p>
                      <a:r>
                        <a:rPr lang="en-US" dirty="0"/>
                        <a:t>Minimum</a:t>
                      </a:r>
                      <a:endParaRPr lang="ru-R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ru-RU" dirty="0"/>
                        <a:t>110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45528400"/>
                  </a:ext>
                </a:extLst>
              </a:tr>
              <a:tr h="370840">
                <a:tc>
                  <a:txBody>
                    <a:bodyPr/>
                    <a:lstStyle/>
                    <a:p>
                      <a:r>
                        <a:rPr lang="en-US" dirty="0"/>
                        <a:t>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127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9080584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147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84684"/>
                  </a:ext>
                </a:extLst>
              </a:tr>
              <a:tr h="370840">
                <a:tc>
                  <a:txBody>
                    <a:bodyPr/>
                    <a:lstStyle/>
                    <a:p>
                      <a:r>
                        <a:rPr lang="en-US" dirty="0"/>
                        <a:t>median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162</a:t>
                      </a:r>
                    </a:p>
                  </a:txBody>
                  <a:tcPr>
                    <a:lnR w="12700" cap="flat" cmpd="sng" algn="ctr">
                      <a:solidFill>
                        <a:schemeClr val="tx1"/>
                      </a:solidFill>
                      <a:prstDash val="solid"/>
                      <a:round/>
                      <a:headEnd type="none" w="med" len="med"/>
                      <a:tailEnd type="none" w="med" len="med"/>
                    </a:lnR>
                    <a:lnB w="12700" cmpd="sng">
                      <a:noFill/>
                    </a:lnB>
                  </a:tcPr>
                </a:tc>
                <a:extLst>
                  <a:ext uri="{0D108BD9-81ED-4DB2-BD59-A6C34878D82A}">
                    <a16:rowId xmlns:a16="http://schemas.microsoft.com/office/drawing/2014/main" val="3036874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75-th percentile</a:t>
                      </a:r>
                      <a:endParaRPr lang="ru-RU" dirty="0"/>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ru-RU" dirty="0"/>
                        <a:t>175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42264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219</a:t>
                      </a:r>
                    </a:p>
                  </a:txBody>
                  <a:tcPr>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331424471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Maximum</a:t>
                      </a:r>
                      <a:endParaRPr lang="ru-RU" dirty="0"/>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0"/>
                        <a:t>233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588442"/>
                  </a:ext>
                </a:extLst>
              </a:tr>
              <a:tr h="370840">
                <a:tc>
                  <a:txBody>
                    <a:bodyPr/>
                    <a:lstStyle/>
                    <a:p>
                      <a:r>
                        <a:rPr lang="en-US" dirty="0"/>
                        <a:t>Interquartile range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28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6089334"/>
                  </a:ext>
                </a:extLst>
              </a:tr>
              <a:tr h="370840">
                <a:tc>
                  <a:txBody>
                    <a:bodyPr/>
                    <a:lstStyle/>
                    <a:p>
                      <a:r>
                        <a:rPr lang="en-US" dirty="0"/>
                        <a:t>mean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165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0501396"/>
                  </a:ext>
                </a:extLst>
              </a:tr>
              <a:tr h="370840">
                <a:tc>
                  <a:txBody>
                    <a:bodyPr/>
                    <a:lstStyle/>
                    <a:p>
                      <a:r>
                        <a:rPr lang="en-US" dirty="0"/>
                        <a:t>Standard</a:t>
                      </a:r>
                      <a:r>
                        <a:rPr lang="en-US" baseline="0" dirty="0"/>
                        <a:t> deviation</a:t>
                      </a:r>
                      <a:endParaRPr lang="ru-RU"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ru-RU" dirty="0"/>
                        <a:t>30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069099"/>
                  </a:ext>
                </a:extLst>
              </a:tr>
            </a:tbl>
          </a:graphicData>
        </a:graphic>
      </p:graphicFrame>
    </p:spTree>
    <p:extLst>
      <p:ext uri="{BB962C8B-B14F-4D97-AF65-F5344CB8AC3E}">
        <p14:creationId xmlns:p14="http://schemas.microsoft.com/office/powerpoint/2010/main" val="276456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u="sng" dirty="0"/>
              <a:t>Payments</a:t>
            </a:r>
            <a:endParaRPr lang="ru-RU" b="1" i="1" u="sng" dirty="0"/>
          </a:p>
        </p:txBody>
      </p:sp>
      <p:pic>
        <p:nvPicPr>
          <p:cNvPr id="4" name="Объект 3"/>
          <p:cNvPicPr>
            <a:picLocks noGrp="1" noChangeAspect="1"/>
          </p:cNvPicPr>
          <p:nvPr>
            <p:ph idx="1"/>
          </p:nvPr>
        </p:nvPicPr>
        <p:blipFill>
          <a:blip r:embed="rId2"/>
          <a:stretch>
            <a:fillRect/>
          </a:stretch>
        </p:blipFill>
        <p:spPr>
          <a:xfrm>
            <a:off x="437070" y="2287444"/>
            <a:ext cx="6120000" cy="3974845"/>
          </a:xfrm>
          <a:prstGeom prst="rect">
            <a:avLst/>
          </a:prstGeom>
        </p:spPr>
      </p:pic>
      <p:sp>
        <p:nvSpPr>
          <p:cNvPr id="6" name="Номер слайда 5"/>
          <p:cNvSpPr>
            <a:spLocks noGrp="1"/>
          </p:cNvSpPr>
          <p:nvPr>
            <p:ph type="sldNum" sz="quarter" idx="12"/>
          </p:nvPr>
        </p:nvSpPr>
        <p:spPr/>
        <p:txBody>
          <a:bodyPr/>
          <a:lstStyle/>
          <a:p>
            <a:fld id="{03CF747F-1DD4-42B0-ADD2-D1D3501CD3BD}" type="slidenum">
              <a:rPr lang="ru-RU" smtClean="0"/>
              <a:t>11</a:t>
            </a:fld>
            <a:endParaRPr lang="ru-RU" dirty="0"/>
          </a:p>
        </p:txBody>
      </p:sp>
      <p:sp>
        <p:nvSpPr>
          <p:cNvPr id="7" name="Прямоугольник 6"/>
          <p:cNvSpPr/>
          <p:nvPr/>
        </p:nvSpPr>
        <p:spPr>
          <a:xfrm>
            <a:off x="3260399" y="6077623"/>
            <a:ext cx="1126912" cy="369332"/>
          </a:xfrm>
          <a:prstGeom prst="rect">
            <a:avLst/>
          </a:prstGeom>
        </p:spPr>
        <p:txBody>
          <a:bodyPr wrap="none">
            <a:spAutoFit/>
          </a:bodyPr>
          <a:lstStyle/>
          <a:p>
            <a:r>
              <a:rPr lang="en-US" dirty="0"/>
              <a:t>Payments</a:t>
            </a:r>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3493807570"/>
              </p:ext>
            </p:extLst>
          </p:nvPr>
        </p:nvGraphicFramePr>
        <p:xfrm>
          <a:off x="6175877" y="566466"/>
          <a:ext cx="5658215" cy="3708400"/>
        </p:xfrm>
        <a:graphic>
          <a:graphicData uri="http://schemas.openxmlformats.org/drawingml/2006/table">
            <a:tbl>
              <a:tblPr firstCol="1" bandRow="1">
                <a:tableStyleId>{5C22544A-7EE6-4342-B048-85BDC9FD1C3A}</a:tableStyleId>
              </a:tblPr>
              <a:tblGrid>
                <a:gridCol w="2739524">
                  <a:extLst>
                    <a:ext uri="{9D8B030D-6E8A-4147-A177-3AD203B41FA5}">
                      <a16:colId xmlns:a16="http://schemas.microsoft.com/office/drawing/2014/main" val="547710953"/>
                    </a:ext>
                  </a:extLst>
                </a:gridCol>
                <a:gridCol w="2918691">
                  <a:extLst>
                    <a:ext uri="{9D8B030D-6E8A-4147-A177-3AD203B41FA5}">
                      <a16:colId xmlns:a16="http://schemas.microsoft.com/office/drawing/2014/main" val="3695751328"/>
                    </a:ext>
                  </a:extLst>
                </a:gridCol>
              </a:tblGrid>
              <a:tr h="370840">
                <a:tc>
                  <a:txBody>
                    <a:bodyPr/>
                    <a:lstStyle/>
                    <a:p>
                      <a:r>
                        <a:rPr lang="en-US" dirty="0"/>
                        <a:t>Minimum</a:t>
                      </a:r>
                      <a:endParaRPr lang="ru-R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ru-RU" dirty="0"/>
                        <a:t>56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45528400"/>
                  </a:ext>
                </a:extLst>
              </a:tr>
              <a:tr h="370840">
                <a:tc>
                  <a:txBody>
                    <a:bodyPr/>
                    <a:lstStyle/>
                    <a:p>
                      <a:r>
                        <a:rPr lang="en-US" dirty="0"/>
                        <a:t>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9080584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70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84684"/>
                  </a:ext>
                </a:extLst>
              </a:tr>
              <a:tr h="370840">
                <a:tc>
                  <a:txBody>
                    <a:bodyPr/>
                    <a:lstStyle/>
                    <a:p>
                      <a:r>
                        <a:rPr lang="en-US" dirty="0"/>
                        <a:t>median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91</a:t>
                      </a:r>
                    </a:p>
                  </a:txBody>
                  <a:tcPr>
                    <a:lnR w="12700" cap="flat" cmpd="sng" algn="ctr">
                      <a:solidFill>
                        <a:schemeClr val="tx1"/>
                      </a:solidFill>
                      <a:prstDash val="solid"/>
                      <a:round/>
                      <a:headEnd type="none" w="med" len="med"/>
                      <a:tailEnd type="none" w="med" len="med"/>
                    </a:lnR>
                    <a:lnB w="12700" cmpd="sng">
                      <a:noFill/>
                    </a:lnB>
                  </a:tcPr>
                </a:tc>
                <a:extLst>
                  <a:ext uri="{0D108BD9-81ED-4DB2-BD59-A6C34878D82A}">
                    <a16:rowId xmlns:a16="http://schemas.microsoft.com/office/drawing/2014/main" val="3036874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75-th percentile</a:t>
                      </a:r>
                      <a:endParaRPr lang="ru-RU" dirty="0"/>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ru-RU" dirty="0"/>
                        <a:t>103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42264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124</a:t>
                      </a:r>
                    </a:p>
                  </a:txBody>
                  <a:tcPr>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331424471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Maximum</a:t>
                      </a:r>
                      <a:endParaRPr lang="ru-RU" dirty="0"/>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0"/>
                        <a:t>128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588442"/>
                  </a:ext>
                </a:extLst>
              </a:tr>
              <a:tr h="370840">
                <a:tc>
                  <a:txBody>
                    <a:bodyPr/>
                    <a:lstStyle/>
                    <a:p>
                      <a:r>
                        <a:rPr lang="en-US" dirty="0"/>
                        <a:t>Interquartile range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33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6089334"/>
                  </a:ext>
                </a:extLst>
              </a:tr>
              <a:tr h="370840">
                <a:tc>
                  <a:txBody>
                    <a:bodyPr/>
                    <a:lstStyle/>
                    <a:p>
                      <a:r>
                        <a:rPr lang="en-US" dirty="0"/>
                        <a:t>mean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88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0501396"/>
                  </a:ext>
                </a:extLst>
              </a:tr>
              <a:tr h="370840">
                <a:tc>
                  <a:txBody>
                    <a:bodyPr/>
                    <a:lstStyle/>
                    <a:p>
                      <a:r>
                        <a:rPr lang="en-US" dirty="0"/>
                        <a:t>Standard</a:t>
                      </a:r>
                      <a:r>
                        <a:rPr lang="en-US" baseline="0" dirty="0"/>
                        <a:t> deviation</a:t>
                      </a:r>
                      <a:endParaRPr lang="ru-RU"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ru-RU" dirty="0"/>
                        <a:t>21</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069099"/>
                  </a:ext>
                </a:extLst>
              </a:tr>
            </a:tbl>
          </a:graphicData>
        </a:graphic>
      </p:graphicFrame>
    </p:spTree>
    <p:extLst>
      <p:ext uri="{BB962C8B-B14F-4D97-AF65-F5344CB8AC3E}">
        <p14:creationId xmlns:p14="http://schemas.microsoft.com/office/powerpoint/2010/main" val="65591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Полезные метрики</a:t>
            </a:r>
          </a:p>
        </p:txBody>
      </p:sp>
      <p:sp>
        <p:nvSpPr>
          <p:cNvPr id="3" name="Объект 2"/>
          <p:cNvSpPr>
            <a:spLocks noGrp="1"/>
          </p:cNvSpPr>
          <p:nvPr>
            <p:ph idx="1"/>
          </p:nvPr>
        </p:nvSpPr>
        <p:spPr>
          <a:xfrm>
            <a:off x="496454" y="1796425"/>
            <a:ext cx="7843982" cy="4482811"/>
          </a:xfrm>
        </p:spPr>
        <p:txBody>
          <a:bodyPr>
            <a:normAutofit fontScale="85000" lnSpcReduction="10000"/>
          </a:bodyPr>
          <a:lstStyle/>
          <a:p>
            <a:r>
              <a:rPr lang="en-US" dirty="0"/>
              <a:t>Click-Through-Probability (</a:t>
            </a:r>
            <a:r>
              <a:rPr lang="ru-RU" b="1" dirty="0"/>
              <a:t>С</a:t>
            </a:r>
            <a:r>
              <a:rPr lang="en-US" b="1" dirty="0"/>
              <a:t>TP</a:t>
            </a:r>
            <a:r>
              <a:rPr lang="en-US" dirty="0"/>
              <a:t>) – </a:t>
            </a:r>
            <a:r>
              <a:rPr lang="ru-RU" dirty="0"/>
              <a:t>вероятность перехода на страницу регистрации на пробный период по клику</a:t>
            </a:r>
            <a:endParaRPr lang="en-US" dirty="0"/>
          </a:p>
          <a:p>
            <a:r>
              <a:rPr lang="en-US" dirty="0"/>
              <a:t>Gross Conversion (</a:t>
            </a:r>
            <a:r>
              <a:rPr lang="en-US" b="1" dirty="0"/>
              <a:t>GC</a:t>
            </a:r>
            <a:r>
              <a:rPr lang="en-US" dirty="0"/>
              <a:t>) – </a:t>
            </a:r>
            <a:r>
              <a:rPr lang="ru-RU" dirty="0"/>
              <a:t>валовая конверсия (конверсия в регистрацию после клика на кнопку с пробной версией)</a:t>
            </a:r>
            <a:endParaRPr lang="en-US" dirty="0"/>
          </a:p>
          <a:p>
            <a:r>
              <a:rPr lang="en-US" dirty="0"/>
              <a:t>Retention (</a:t>
            </a:r>
            <a:r>
              <a:rPr lang="en-US" b="1" dirty="0"/>
              <a:t>R</a:t>
            </a:r>
            <a:r>
              <a:rPr lang="en-US" dirty="0"/>
              <a:t>)</a:t>
            </a:r>
            <a:r>
              <a:rPr lang="ru-RU" dirty="0"/>
              <a:t> – удержание (это количество платящих пользователей после 14 бесплатных дней, деленное на общее количество зарегистрированных пользователей</a:t>
            </a:r>
            <a:r>
              <a:rPr lang="en-US" dirty="0"/>
              <a:t>)</a:t>
            </a:r>
            <a:r>
              <a:rPr lang="ru-RU" dirty="0"/>
              <a:t>.</a:t>
            </a:r>
          </a:p>
          <a:p>
            <a:r>
              <a:rPr lang="en-US" dirty="0"/>
              <a:t>Net Conversion (</a:t>
            </a:r>
            <a:r>
              <a:rPr lang="en-US" b="1" dirty="0"/>
              <a:t>NC</a:t>
            </a:r>
            <a:r>
              <a:rPr lang="en-US" dirty="0"/>
              <a:t>)</a:t>
            </a:r>
            <a:r>
              <a:rPr lang="ru-RU" dirty="0"/>
              <a:t> – чистая конверсия (конверсия в платящего пользователя от клика на кнопку с пробной версией)</a:t>
            </a:r>
            <a:endParaRPr lang="en-US" dirty="0"/>
          </a:p>
          <a:p>
            <a:r>
              <a:rPr lang="en-US" dirty="0"/>
              <a:t>Payment-Probability (</a:t>
            </a:r>
            <a:r>
              <a:rPr lang="en-US" b="1" dirty="0"/>
              <a:t>PP</a:t>
            </a:r>
            <a:r>
              <a:rPr lang="en-US" dirty="0"/>
              <a:t>) – </a:t>
            </a:r>
            <a:r>
              <a:rPr lang="ru-RU" dirty="0"/>
              <a:t>вероятность того, что пользователь будет платить после просмотра страницы курса</a:t>
            </a:r>
          </a:p>
        </p:txBody>
      </p:sp>
      <mc:AlternateContent xmlns:mc="http://schemas.openxmlformats.org/markup-compatibility/2006" xmlns:a14="http://schemas.microsoft.com/office/drawing/2010/main">
        <mc:Choice Requires="a14">
          <p:sp>
            <p:nvSpPr>
              <p:cNvPr id="7" name="Прямоугольник 6"/>
              <p:cNvSpPr/>
              <p:nvPr/>
            </p:nvSpPr>
            <p:spPr>
              <a:xfrm>
                <a:off x="8613070" y="3666000"/>
                <a:ext cx="2083391" cy="610936"/>
              </a:xfrm>
              <a:prstGeom prst="rect">
                <a:avLst/>
              </a:prstGeom>
              <a:ln w="381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𝑃𝑎𝑦𝑚𝑒𝑛𝑡𝑠</m:t>
                          </m:r>
                        </m:num>
                        <m:den>
                          <m:r>
                            <a:rPr lang="en-US" b="0" i="1" smtClean="0">
                              <a:latin typeface="Cambria Math" panose="02040503050406030204" pitchFamily="18" charset="0"/>
                            </a:rPr>
                            <m:t>𝐸𝑛𝑟𝑜𝑙𝑙𝑚𝑒𝑛𝑡𝑠</m:t>
                          </m:r>
                        </m:den>
                      </m:f>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8613070" y="3666000"/>
                <a:ext cx="2083391" cy="610936"/>
              </a:xfrm>
              <a:prstGeom prst="rect">
                <a:avLst/>
              </a:prstGeom>
              <a:blipFill>
                <a:blip r:embed="rId2"/>
                <a:stretch>
                  <a:fillRect/>
                </a:stretch>
              </a:blipFill>
              <a:ln w="38100">
                <a:solidFill>
                  <a:schemeClr val="accent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p:cNvSpPr/>
              <p:nvPr/>
            </p:nvSpPr>
            <p:spPr>
              <a:xfrm>
                <a:off x="8613069" y="1538249"/>
                <a:ext cx="2083391" cy="685188"/>
              </a:xfrm>
              <a:prstGeom prst="rect">
                <a:avLst/>
              </a:prstGeom>
              <a:ln w="38100">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𝐶𝑇𝑃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𝐶𝑙𝑖𝑐𝑘𝑠</m:t>
                          </m:r>
                        </m:num>
                        <m:den>
                          <m:r>
                            <a:rPr lang="en-US" b="0" i="1" smtClean="0">
                              <a:latin typeface="Cambria Math" panose="02040503050406030204" pitchFamily="18" charset="0"/>
                            </a:rPr>
                            <m:t>𝑃𝑎𝑔𝑒𝑣𝑖𝑒𝑤𝑠</m:t>
                          </m:r>
                        </m:den>
                      </m:f>
                    </m:oMath>
                  </m:oMathPara>
                </a14:m>
                <a:endParaRPr lang="ru-RU"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8613069" y="1538249"/>
                <a:ext cx="2083391" cy="685188"/>
              </a:xfrm>
              <a:prstGeom prst="rect">
                <a:avLst/>
              </a:prstGeom>
              <a:blipFill>
                <a:blip r:embed="rId3"/>
                <a:stretch>
                  <a:fillRect/>
                </a:stretch>
              </a:blipFill>
              <a:ln w="38100">
                <a:solidFill>
                  <a:schemeClr val="accent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Прямоугольник 8"/>
              <p:cNvSpPr/>
              <p:nvPr/>
            </p:nvSpPr>
            <p:spPr>
              <a:xfrm>
                <a:off x="8613068" y="4689062"/>
                <a:ext cx="2083391" cy="610936"/>
              </a:xfrm>
              <a:prstGeom prst="rect">
                <a:avLst/>
              </a:prstGeom>
              <a:ln w="381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𝑃𝑎𝑦𝑚𝑒𝑛𝑡𝑠</m:t>
                          </m:r>
                        </m:num>
                        <m:den>
                          <m:r>
                            <a:rPr lang="en-US" b="0" i="1" smtClean="0">
                              <a:latin typeface="Cambria Math" panose="02040503050406030204" pitchFamily="18" charset="0"/>
                            </a:rPr>
                            <m:t>𝐶𝑙𝑖𝑐𝑘𝑠</m:t>
                          </m:r>
                        </m:den>
                      </m:f>
                    </m:oMath>
                  </m:oMathPara>
                </a14:m>
                <a:endParaRPr lang="ru-RU"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8613068" y="4689062"/>
                <a:ext cx="2083391" cy="610936"/>
              </a:xfrm>
              <a:prstGeom prst="rect">
                <a:avLst/>
              </a:prstGeom>
              <a:blipFill>
                <a:blip r:embed="rId4"/>
                <a:stretch>
                  <a:fillRect/>
                </a:stretch>
              </a:blipFill>
              <a:ln w="38100">
                <a:solidFill>
                  <a:schemeClr val="accent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Прямоугольник 9"/>
              <p:cNvSpPr/>
              <p:nvPr/>
            </p:nvSpPr>
            <p:spPr>
              <a:xfrm>
                <a:off x="8613068" y="2635563"/>
                <a:ext cx="2083391" cy="618311"/>
              </a:xfrm>
              <a:prstGeom prst="rect">
                <a:avLst/>
              </a:prstGeom>
              <a:ln w="381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𝐸𝑛𝑟𝑜𝑙𝑙𝑚𝑒𝑛𝑡𝑠</m:t>
                          </m:r>
                        </m:num>
                        <m:den>
                          <m:r>
                            <a:rPr lang="en-US" b="0" i="1" smtClean="0">
                              <a:latin typeface="Cambria Math" panose="02040503050406030204" pitchFamily="18" charset="0"/>
                            </a:rPr>
                            <m:t>𝐶𝑙𝑖𝑐𝑘𝑠</m:t>
                          </m:r>
                        </m:den>
                      </m:f>
                    </m:oMath>
                  </m:oMathPara>
                </a14:m>
                <a:endParaRPr lang="ru-RU" dirty="0"/>
              </a:p>
            </p:txBody>
          </p:sp>
        </mc:Choice>
        <mc:Fallback xmlns="">
          <p:sp>
            <p:nvSpPr>
              <p:cNvPr id="10" name="Прямоугольник 9"/>
              <p:cNvSpPr>
                <a:spLocks noRot="1" noChangeAspect="1" noMove="1" noResize="1" noEditPoints="1" noAdjustHandles="1" noChangeArrowheads="1" noChangeShapeType="1" noTextEdit="1"/>
              </p:cNvSpPr>
              <p:nvPr/>
            </p:nvSpPr>
            <p:spPr>
              <a:xfrm>
                <a:off x="8613068" y="2635563"/>
                <a:ext cx="2083391" cy="618311"/>
              </a:xfrm>
              <a:prstGeom prst="rect">
                <a:avLst/>
              </a:prstGeom>
              <a:blipFill>
                <a:blip r:embed="rId5"/>
                <a:stretch>
                  <a:fillRect/>
                </a:stretch>
              </a:blipFill>
              <a:ln w="38100">
                <a:solidFill>
                  <a:schemeClr val="accent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8613068" y="5712124"/>
                <a:ext cx="2083391" cy="659476"/>
              </a:xfrm>
              <a:prstGeom prst="rect">
                <a:avLst/>
              </a:prstGeom>
              <a:ln w="381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𝑃𝑎𝑦𝑚𝑒𝑛𝑡𝑠</m:t>
                          </m:r>
                        </m:num>
                        <m:den>
                          <m:r>
                            <a:rPr lang="en-US" b="0" i="1" smtClean="0">
                              <a:latin typeface="Cambria Math" panose="02040503050406030204" pitchFamily="18" charset="0"/>
                            </a:rPr>
                            <m:t>𝑃𝑎𝑔𝑒𝑣𝑖𝑒𝑤𝑠</m:t>
                          </m:r>
                        </m:den>
                      </m:f>
                    </m:oMath>
                  </m:oMathPara>
                </a14:m>
                <a:endParaRPr lang="ru-RU" dirty="0"/>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8613068" y="5712124"/>
                <a:ext cx="2083391" cy="659476"/>
              </a:xfrm>
              <a:prstGeom prst="rect">
                <a:avLst/>
              </a:prstGeom>
              <a:blipFill>
                <a:blip r:embed="rId6"/>
                <a:stretch>
                  <a:fillRect/>
                </a:stretch>
              </a:blipFill>
              <a:ln w="38100">
                <a:solidFill>
                  <a:schemeClr val="accent1"/>
                </a:solidFill>
              </a:ln>
            </p:spPr>
            <p:txBody>
              <a:bodyPr/>
              <a:lstStyle/>
              <a:p>
                <a:r>
                  <a:rPr lang="ru-RU">
                    <a:noFill/>
                  </a:rPr>
                  <a:t> </a:t>
                </a:r>
              </a:p>
            </p:txBody>
          </p:sp>
        </mc:Fallback>
      </mc:AlternateContent>
      <p:sp>
        <p:nvSpPr>
          <p:cNvPr id="12" name="Номер слайда 11"/>
          <p:cNvSpPr>
            <a:spLocks noGrp="1"/>
          </p:cNvSpPr>
          <p:nvPr>
            <p:ph type="sldNum" sz="quarter" idx="12"/>
          </p:nvPr>
        </p:nvSpPr>
        <p:spPr/>
        <p:txBody>
          <a:bodyPr/>
          <a:lstStyle/>
          <a:p>
            <a:fld id="{03CF747F-1DD4-42B0-ADD2-D1D3501CD3BD}" type="slidenum">
              <a:rPr lang="ru-RU" smtClean="0"/>
              <a:t>12</a:t>
            </a:fld>
            <a:endParaRPr lang="ru-RU"/>
          </a:p>
        </p:txBody>
      </p:sp>
    </p:spTree>
    <p:extLst>
      <p:ext uri="{BB962C8B-B14F-4D97-AF65-F5344CB8AC3E}">
        <p14:creationId xmlns:p14="http://schemas.microsoft.com/office/powerpoint/2010/main" val="394457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Значения метрик до внесения изменений</a:t>
            </a:r>
          </a:p>
        </p:txBody>
      </p:sp>
      <p:graphicFrame>
        <p:nvGraphicFramePr>
          <p:cNvPr id="4" name="Объект 3"/>
          <p:cNvGraphicFramePr>
            <a:graphicFrameLocks noGrp="1"/>
          </p:cNvGraphicFramePr>
          <p:nvPr>
            <p:ph idx="1"/>
          </p:nvPr>
        </p:nvGraphicFramePr>
        <p:xfrm>
          <a:off x="838199" y="1825625"/>
          <a:ext cx="10835261" cy="2123440"/>
        </p:xfrm>
        <a:graphic>
          <a:graphicData uri="http://schemas.openxmlformats.org/drawingml/2006/table">
            <a:tbl>
              <a:tblPr firstRow="1" firstCol="1" bandRow="1">
                <a:tableStyleId>{5C22544A-7EE6-4342-B048-85BDC9FD1C3A}</a:tableStyleId>
              </a:tblPr>
              <a:tblGrid>
                <a:gridCol w="1249219">
                  <a:extLst>
                    <a:ext uri="{9D8B030D-6E8A-4147-A177-3AD203B41FA5}">
                      <a16:colId xmlns:a16="http://schemas.microsoft.com/office/drawing/2014/main" val="1844916720"/>
                    </a:ext>
                  </a:extLst>
                </a:gridCol>
                <a:gridCol w="1819564">
                  <a:extLst>
                    <a:ext uri="{9D8B030D-6E8A-4147-A177-3AD203B41FA5}">
                      <a16:colId xmlns:a16="http://schemas.microsoft.com/office/drawing/2014/main" val="1714883717"/>
                    </a:ext>
                  </a:extLst>
                </a:gridCol>
                <a:gridCol w="1662545">
                  <a:extLst>
                    <a:ext uri="{9D8B030D-6E8A-4147-A177-3AD203B41FA5}">
                      <a16:colId xmlns:a16="http://schemas.microsoft.com/office/drawing/2014/main" val="1931647167"/>
                    </a:ext>
                  </a:extLst>
                </a:gridCol>
                <a:gridCol w="2253673">
                  <a:extLst>
                    <a:ext uri="{9D8B030D-6E8A-4147-A177-3AD203B41FA5}">
                      <a16:colId xmlns:a16="http://schemas.microsoft.com/office/drawing/2014/main" val="383745164"/>
                    </a:ext>
                  </a:extLst>
                </a:gridCol>
                <a:gridCol w="1958109">
                  <a:extLst>
                    <a:ext uri="{9D8B030D-6E8A-4147-A177-3AD203B41FA5}">
                      <a16:colId xmlns:a16="http://schemas.microsoft.com/office/drawing/2014/main" val="2738690808"/>
                    </a:ext>
                  </a:extLst>
                </a:gridCol>
                <a:gridCol w="1892151">
                  <a:extLst>
                    <a:ext uri="{9D8B030D-6E8A-4147-A177-3AD203B41FA5}">
                      <a16:colId xmlns:a16="http://schemas.microsoft.com/office/drawing/2014/main" val="659042072"/>
                    </a:ext>
                  </a:extLst>
                </a:gridCol>
              </a:tblGrid>
              <a:tr h="370840">
                <a:tc>
                  <a:txBody>
                    <a:bodyPr/>
                    <a:lstStyle/>
                    <a:p>
                      <a:endParaRPr lang="ru-RU" dirty="0"/>
                    </a:p>
                  </a:txBody>
                  <a:tcPr/>
                </a:tc>
                <a:tc>
                  <a:txBody>
                    <a:bodyPr/>
                    <a:lstStyle/>
                    <a:p>
                      <a:pPr algn="ctr"/>
                      <a:r>
                        <a:rPr lang="ru-RU" i="1" dirty="0"/>
                        <a:t>С</a:t>
                      </a:r>
                      <a:r>
                        <a:rPr lang="en-US" i="1" dirty="0"/>
                        <a:t>TP</a:t>
                      </a:r>
                      <a:endParaRPr lang="ru-RU" i="1" dirty="0"/>
                    </a:p>
                  </a:txBody>
                  <a:tcPr anchor="ctr"/>
                </a:tc>
                <a:tc>
                  <a:txBody>
                    <a:bodyPr/>
                    <a:lstStyle/>
                    <a:p>
                      <a:pPr algn="ctr"/>
                      <a:r>
                        <a:rPr lang="en-US" i="1" dirty="0"/>
                        <a:t>Gross Conversion </a:t>
                      </a:r>
                      <a:endParaRPr lang="ru-RU" i="1" dirty="0"/>
                    </a:p>
                  </a:txBody>
                  <a:tcPr anchor="ctr"/>
                </a:tc>
                <a:tc>
                  <a:txBody>
                    <a:bodyPr/>
                    <a:lstStyle/>
                    <a:p>
                      <a:pPr algn="ctr"/>
                      <a:r>
                        <a:rPr lang="en-US" i="1" dirty="0"/>
                        <a:t>Retention</a:t>
                      </a:r>
                      <a:endParaRPr lang="ru-RU" i="1" dirty="0"/>
                    </a:p>
                  </a:txBody>
                  <a:tcPr anchor="ctr"/>
                </a:tc>
                <a:tc>
                  <a:txBody>
                    <a:bodyPr/>
                    <a:lstStyle/>
                    <a:p>
                      <a:pPr algn="ctr"/>
                      <a:r>
                        <a:rPr lang="en-US" i="1" dirty="0"/>
                        <a:t>Net Conversion</a:t>
                      </a:r>
                      <a:endParaRPr lang="ru-RU" i="1" dirty="0"/>
                    </a:p>
                  </a:txBody>
                  <a:tcPr anchor="ctr"/>
                </a:tc>
                <a:tc>
                  <a:txBody>
                    <a:bodyPr/>
                    <a:lstStyle/>
                    <a:p>
                      <a:pPr algn="ctr"/>
                      <a:r>
                        <a:rPr lang="en-US" b="1" i="1" dirty="0"/>
                        <a:t>PP</a:t>
                      </a:r>
                      <a:endParaRPr lang="ru-RU" i="1" dirty="0"/>
                    </a:p>
                  </a:txBody>
                  <a:tcPr anchor="ctr"/>
                </a:tc>
                <a:extLst>
                  <a:ext uri="{0D108BD9-81ED-4DB2-BD59-A6C34878D82A}">
                    <a16:rowId xmlns:a16="http://schemas.microsoft.com/office/drawing/2014/main" val="3814009867"/>
                  </a:ext>
                </a:extLst>
              </a:tr>
              <a:tr h="370840">
                <a:tc>
                  <a:txBody>
                    <a:bodyPr/>
                    <a:lstStyle/>
                    <a:p>
                      <a:pPr algn="ctr"/>
                      <a:r>
                        <a:rPr lang="en-US" i="1" dirty="0"/>
                        <a:t>min</a:t>
                      </a:r>
                      <a:endParaRPr lang="ru-RU" i="1" dirty="0"/>
                    </a:p>
                  </a:txBody>
                  <a:tcPr/>
                </a:tc>
                <a:tc>
                  <a:txBody>
                    <a:bodyPr/>
                    <a:lstStyle/>
                    <a:p>
                      <a:pPr algn="ctr"/>
                      <a:r>
                        <a:rPr lang="en-US" dirty="0"/>
                        <a:t>0.071</a:t>
                      </a:r>
                      <a:endParaRPr lang="ru-RU" dirty="0"/>
                    </a:p>
                  </a:txBody>
                  <a:tcPr/>
                </a:tc>
                <a:tc>
                  <a:txBody>
                    <a:bodyPr/>
                    <a:lstStyle/>
                    <a:p>
                      <a:pPr algn="ctr"/>
                      <a:r>
                        <a:rPr lang="en-US" dirty="0"/>
                        <a:t>0.168</a:t>
                      </a:r>
                      <a:endParaRPr lang="ru-RU" dirty="0"/>
                    </a:p>
                  </a:txBody>
                  <a:tcPr/>
                </a:tc>
                <a:tc>
                  <a:txBody>
                    <a:bodyPr/>
                    <a:lstStyle/>
                    <a:p>
                      <a:pPr algn="ctr"/>
                      <a:r>
                        <a:rPr lang="ru-RU" sz="1800" b="0" i="0" kern="1200" dirty="0">
                          <a:solidFill>
                            <a:schemeClr val="dk1"/>
                          </a:solidFill>
                          <a:effectLst/>
                          <a:latin typeface="+mn-lt"/>
                          <a:ea typeface="+mn-ea"/>
                          <a:cs typeface="+mn-cs"/>
                        </a:rPr>
                        <a:t>0.325</a:t>
                      </a:r>
                      <a:endParaRPr lang="ru-RU" dirty="0"/>
                    </a:p>
                  </a:txBody>
                  <a:tcPr/>
                </a:tc>
                <a:tc>
                  <a:txBody>
                    <a:bodyPr/>
                    <a:lstStyle/>
                    <a:p>
                      <a:pPr algn="ctr"/>
                      <a:r>
                        <a:rPr lang="ru-RU" sz="1800" b="0" i="0" kern="1200" dirty="0">
                          <a:solidFill>
                            <a:schemeClr val="dk1"/>
                          </a:solidFill>
                          <a:effectLst/>
                          <a:latin typeface="+mn-lt"/>
                          <a:ea typeface="+mn-ea"/>
                          <a:cs typeface="+mn-cs"/>
                        </a:rPr>
                        <a:t>0.076</a:t>
                      </a:r>
                      <a:endParaRPr lang="ru-RU" dirty="0"/>
                    </a:p>
                  </a:txBody>
                  <a:tcPr/>
                </a:tc>
                <a:tc>
                  <a:txBody>
                    <a:bodyPr/>
                    <a:lstStyle/>
                    <a:p>
                      <a:pPr algn="ctr"/>
                      <a:r>
                        <a:rPr lang="ru-RU" sz="1800" b="0" i="0" kern="1200" dirty="0">
                          <a:solidFill>
                            <a:schemeClr val="dk1"/>
                          </a:solidFill>
                          <a:effectLst/>
                          <a:latin typeface="+mn-lt"/>
                          <a:ea typeface="+mn-ea"/>
                          <a:cs typeface="+mn-cs"/>
                        </a:rPr>
                        <a:t>0.006</a:t>
                      </a:r>
                      <a:endParaRPr lang="ru-RU" dirty="0"/>
                    </a:p>
                  </a:txBody>
                  <a:tcPr/>
                </a:tc>
                <a:extLst>
                  <a:ext uri="{0D108BD9-81ED-4DB2-BD59-A6C34878D82A}">
                    <a16:rowId xmlns:a16="http://schemas.microsoft.com/office/drawing/2014/main" val="449721612"/>
                  </a:ext>
                </a:extLst>
              </a:tr>
              <a:tr h="370840">
                <a:tc>
                  <a:txBody>
                    <a:bodyPr/>
                    <a:lstStyle/>
                    <a:p>
                      <a:pPr algn="ctr"/>
                      <a:r>
                        <a:rPr lang="en-US" i="1" dirty="0"/>
                        <a:t>max</a:t>
                      </a:r>
                      <a:endParaRPr lang="ru-RU" i="1" dirty="0"/>
                    </a:p>
                  </a:txBody>
                  <a:tcPr/>
                </a:tc>
                <a:tc>
                  <a:txBody>
                    <a:bodyPr/>
                    <a:lstStyle/>
                    <a:p>
                      <a:pPr algn="ctr"/>
                      <a:r>
                        <a:rPr lang="en-US" dirty="0"/>
                        <a:t>0.089</a:t>
                      </a:r>
                      <a:endParaRPr lang="ru-RU" dirty="0"/>
                    </a:p>
                  </a:txBody>
                  <a:tcPr/>
                </a:tc>
                <a:tc>
                  <a:txBody>
                    <a:bodyPr/>
                    <a:lstStyle/>
                    <a:p>
                      <a:pPr algn="ctr"/>
                      <a:r>
                        <a:rPr lang="en-US" dirty="0"/>
                        <a:t>0.327</a:t>
                      </a:r>
                      <a:endParaRPr lang="ru-RU" dirty="0"/>
                    </a:p>
                  </a:txBody>
                  <a:tcPr/>
                </a:tc>
                <a:tc>
                  <a:txBody>
                    <a:bodyPr/>
                    <a:lstStyle/>
                    <a:p>
                      <a:pPr algn="ctr"/>
                      <a:r>
                        <a:rPr lang="ru-RU" sz="1800" b="0" i="0" kern="1200" dirty="0">
                          <a:solidFill>
                            <a:schemeClr val="dk1"/>
                          </a:solidFill>
                          <a:effectLst/>
                          <a:latin typeface="+mn-lt"/>
                          <a:ea typeface="+mn-ea"/>
                          <a:cs typeface="+mn-cs"/>
                        </a:rPr>
                        <a:t>0.727</a:t>
                      </a:r>
                      <a:endParaRPr lang="ru-RU" dirty="0"/>
                    </a:p>
                  </a:txBody>
                  <a:tcPr/>
                </a:tc>
                <a:tc>
                  <a:txBody>
                    <a:bodyPr/>
                    <a:lstStyle/>
                    <a:p>
                      <a:pPr algn="ctr"/>
                      <a:r>
                        <a:rPr lang="ru-RU" sz="1800" b="0" i="0" kern="1200" dirty="0">
                          <a:solidFill>
                            <a:schemeClr val="dk1"/>
                          </a:solidFill>
                          <a:effectLst/>
                          <a:latin typeface="+mn-lt"/>
                          <a:ea typeface="+mn-ea"/>
                          <a:cs typeface="+mn-cs"/>
                        </a:rPr>
                        <a:t>0.185</a:t>
                      </a:r>
                      <a:endParaRPr lang="ru-RU" dirty="0"/>
                    </a:p>
                  </a:txBody>
                  <a:tcPr/>
                </a:tc>
                <a:tc>
                  <a:txBody>
                    <a:bodyPr/>
                    <a:lstStyle/>
                    <a:p>
                      <a:pPr algn="ctr"/>
                      <a:r>
                        <a:rPr lang="ru-RU" sz="1800" b="0" i="0" kern="1200" dirty="0">
                          <a:solidFill>
                            <a:schemeClr val="dk1"/>
                          </a:solidFill>
                          <a:effectLst/>
                          <a:latin typeface="+mn-lt"/>
                          <a:ea typeface="+mn-ea"/>
                          <a:cs typeface="+mn-cs"/>
                        </a:rPr>
                        <a:t>0.015</a:t>
                      </a:r>
                      <a:endParaRPr lang="ru-RU" dirty="0"/>
                    </a:p>
                  </a:txBody>
                  <a:tcPr/>
                </a:tc>
                <a:extLst>
                  <a:ext uri="{0D108BD9-81ED-4DB2-BD59-A6C34878D82A}">
                    <a16:rowId xmlns:a16="http://schemas.microsoft.com/office/drawing/2014/main" val="516301754"/>
                  </a:ext>
                </a:extLst>
              </a:tr>
              <a:tr h="370840">
                <a:tc>
                  <a:txBody>
                    <a:bodyPr/>
                    <a:lstStyle/>
                    <a:p>
                      <a:pPr algn="ctr"/>
                      <a:r>
                        <a:rPr lang="en-US" i="1" dirty="0"/>
                        <a:t>mean</a:t>
                      </a:r>
                      <a:endParaRPr lang="ru-RU" i="1" dirty="0"/>
                    </a:p>
                  </a:txBody>
                  <a:tcPr/>
                </a:tc>
                <a:tc>
                  <a:txBody>
                    <a:bodyPr/>
                    <a:lstStyle/>
                    <a:p>
                      <a:pPr algn="ctr"/>
                      <a:r>
                        <a:rPr lang="en-US" dirty="0"/>
                        <a:t>0.082</a:t>
                      </a:r>
                      <a:endParaRPr lang="ru-RU" dirty="0"/>
                    </a:p>
                  </a:txBody>
                  <a:tcPr/>
                </a:tc>
                <a:tc>
                  <a:txBody>
                    <a:bodyPr/>
                    <a:lstStyle/>
                    <a:p>
                      <a:pPr algn="ctr"/>
                      <a:r>
                        <a:rPr lang="en-US" dirty="0"/>
                        <a:t>0.220</a:t>
                      </a:r>
                      <a:endParaRPr lang="ru-RU" dirty="0"/>
                    </a:p>
                  </a:txBody>
                  <a:tcPr/>
                </a:tc>
                <a:tc>
                  <a:txBody>
                    <a:bodyPr/>
                    <a:lstStyle/>
                    <a:p>
                      <a:pPr algn="ctr"/>
                      <a:r>
                        <a:rPr lang="ru-RU" sz="1800" b="0" i="0" kern="1200" dirty="0">
                          <a:solidFill>
                            <a:schemeClr val="dk1"/>
                          </a:solidFill>
                          <a:effectLst/>
                          <a:latin typeface="+mn-lt"/>
                          <a:ea typeface="+mn-ea"/>
                          <a:cs typeface="+mn-cs"/>
                        </a:rPr>
                        <a:t>0.5</a:t>
                      </a:r>
                      <a:r>
                        <a:rPr lang="en-US" sz="1800" b="0" i="0" kern="1200" dirty="0">
                          <a:solidFill>
                            <a:schemeClr val="dk1"/>
                          </a:solidFill>
                          <a:effectLst/>
                          <a:latin typeface="+mn-lt"/>
                          <a:ea typeface="+mn-ea"/>
                          <a:cs typeface="+mn-cs"/>
                        </a:rPr>
                        <a:t>40</a:t>
                      </a:r>
                      <a:endParaRPr lang="ru-RU" dirty="0"/>
                    </a:p>
                  </a:txBody>
                  <a:tcPr/>
                </a:tc>
                <a:tc>
                  <a:txBody>
                    <a:bodyPr/>
                    <a:lstStyle/>
                    <a:p>
                      <a:pPr algn="ctr"/>
                      <a:r>
                        <a:rPr lang="ru-RU" sz="1800" b="0" i="0" kern="1200" dirty="0">
                          <a:solidFill>
                            <a:schemeClr val="dk1"/>
                          </a:solidFill>
                          <a:effectLst/>
                          <a:latin typeface="+mn-lt"/>
                          <a:ea typeface="+mn-ea"/>
                          <a:cs typeface="+mn-cs"/>
                        </a:rPr>
                        <a:t>0.118</a:t>
                      </a:r>
                      <a:endParaRPr lang="ru-RU" dirty="0"/>
                    </a:p>
                  </a:txBody>
                  <a:tcPr/>
                </a:tc>
                <a:tc>
                  <a:txBody>
                    <a:bodyPr/>
                    <a:lstStyle/>
                    <a:p>
                      <a:pPr algn="ctr"/>
                      <a:r>
                        <a:rPr lang="ru-RU" sz="1800" b="0" i="0" kern="1200" dirty="0">
                          <a:solidFill>
                            <a:schemeClr val="dk1"/>
                          </a:solidFill>
                          <a:effectLst/>
                          <a:latin typeface="+mn-lt"/>
                          <a:ea typeface="+mn-ea"/>
                          <a:cs typeface="+mn-cs"/>
                        </a:rPr>
                        <a:t>0.0</a:t>
                      </a:r>
                      <a:r>
                        <a:rPr lang="en-US" sz="1800" b="0" i="0" kern="1200" dirty="0">
                          <a:solidFill>
                            <a:schemeClr val="dk1"/>
                          </a:solidFill>
                          <a:effectLst/>
                          <a:latin typeface="+mn-lt"/>
                          <a:ea typeface="+mn-ea"/>
                          <a:cs typeface="+mn-cs"/>
                        </a:rPr>
                        <a:t>10</a:t>
                      </a:r>
                      <a:endParaRPr lang="ru-RU" dirty="0"/>
                    </a:p>
                  </a:txBody>
                  <a:tcPr/>
                </a:tc>
                <a:extLst>
                  <a:ext uri="{0D108BD9-81ED-4DB2-BD59-A6C34878D82A}">
                    <a16:rowId xmlns:a16="http://schemas.microsoft.com/office/drawing/2014/main" val="3329296531"/>
                  </a:ext>
                </a:extLst>
              </a:tr>
              <a:tr h="370840">
                <a:tc>
                  <a:txBody>
                    <a:bodyPr/>
                    <a:lstStyle/>
                    <a:p>
                      <a:pPr algn="ctr"/>
                      <a:r>
                        <a:rPr lang="en-US" i="1" dirty="0"/>
                        <a:t>SEM</a:t>
                      </a:r>
                      <a:endParaRPr lang="ru-RU" i="1" dirty="0"/>
                    </a:p>
                  </a:txBody>
                  <a:tcPr/>
                </a:tc>
                <a:tc>
                  <a:txBody>
                    <a:bodyPr/>
                    <a:lstStyle/>
                    <a:p>
                      <a:pPr algn="ctr"/>
                      <a:r>
                        <a:rPr lang="ru-RU" sz="1800" b="0" i="0" kern="1200" dirty="0">
                          <a:solidFill>
                            <a:schemeClr val="dk1"/>
                          </a:solidFill>
                          <a:effectLst/>
                          <a:latin typeface="+mn-lt"/>
                          <a:ea typeface="+mn-ea"/>
                          <a:cs typeface="+mn-cs"/>
                        </a:rPr>
                        <a:t>0.003</a:t>
                      </a:r>
                      <a:endParaRPr lang="ru-RU" dirty="0"/>
                    </a:p>
                  </a:txBody>
                  <a:tcPr/>
                </a:tc>
                <a:tc>
                  <a:txBody>
                    <a:bodyPr/>
                    <a:lstStyle/>
                    <a:p>
                      <a:pPr algn="ctr"/>
                      <a:r>
                        <a:rPr lang="ru-RU" sz="1800" b="0" i="0" kern="1200" dirty="0">
                          <a:solidFill>
                            <a:schemeClr val="dk1"/>
                          </a:solidFill>
                          <a:effectLst/>
                          <a:latin typeface="+mn-lt"/>
                          <a:ea typeface="+mn-ea"/>
                          <a:cs typeface="+mn-cs"/>
                        </a:rPr>
                        <a:t>0.04</a:t>
                      </a:r>
                      <a:r>
                        <a:rPr lang="en-US" sz="1800" b="0" i="0" kern="1200" dirty="0">
                          <a:solidFill>
                            <a:schemeClr val="dk1"/>
                          </a:solidFill>
                          <a:effectLst/>
                          <a:latin typeface="+mn-lt"/>
                          <a:ea typeface="+mn-ea"/>
                          <a:cs typeface="+mn-cs"/>
                        </a:rPr>
                        <a:t>4</a:t>
                      </a:r>
                      <a:endParaRPr lang="ru-RU" dirty="0"/>
                    </a:p>
                  </a:txBody>
                  <a:tcPr/>
                </a:tc>
                <a:tc>
                  <a:txBody>
                    <a:bodyPr/>
                    <a:lstStyle/>
                    <a:p>
                      <a:pPr algn="ctr"/>
                      <a:r>
                        <a:rPr lang="ru-RU" sz="1800" b="0" i="0" kern="1200" dirty="0">
                          <a:solidFill>
                            <a:schemeClr val="dk1"/>
                          </a:solidFill>
                          <a:effectLst/>
                          <a:latin typeface="+mn-lt"/>
                          <a:ea typeface="+mn-ea"/>
                          <a:cs typeface="+mn-cs"/>
                        </a:rPr>
                        <a:t>0.094</a:t>
                      </a:r>
                      <a:endParaRPr lang="ru-RU" dirty="0"/>
                    </a:p>
                  </a:txBody>
                  <a:tcPr/>
                </a:tc>
                <a:tc>
                  <a:txBody>
                    <a:bodyPr/>
                    <a:lstStyle/>
                    <a:p>
                      <a:pPr algn="ctr"/>
                      <a:r>
                        <a:rPr lang="ru-RU" sz="1800" b="0" i="0" kern="1200" dirty="0">
                          <a:solidFill>
                            <a:schemeClr val="dk1"/>
                          </a:solidFill>
                          <a:effectLst/>
                          <a:latin typeface="+mn-lt"/>
                          <a:ea typeface="+mn-ea"/>
                          <a:cs typeface="+mn-cs"/>
                        </a:rPr>
                        <a:t>0.029</a:t>
                      </a:r>
                      <a:endParaRPr lang="ru-RU" dirty="0"/>
                    </a:p>
                  </a:txBody>
                  <a:tcPr/>
                </a:tc>
                <a:tc>
                  <a:txBody>
                    <a:bodyPr/>
                    <a:lstStyle/>
                    <a:p>
                      <a:pPr algn="ctr"/>
                      <a:r>
                        <a:rPr lang="ru-RU" sz="1800" b="0" i="0" kern="1200" dirty="0">
                          <a:solidFill>
                            <a:schemeClr val="dk1"/>
                          </a:solidFill>
                          <a:effectLst/>
                          <a:latin typeface="+mn-lt"/>
                          <a:ea typeface="+mn-ea"/>
                          <a:cs typeface="+mn-cs"/>
                        </a:rPr>
                        <a:t>0.002</a:t>
                      </a:r>
                      <a:endParaRPr lang="ru-RU" dirty="0"/>
                    </a:p>
                  </a:txBody>
                  <a:tcPr/>
                </a:tc>
                <a:extLst>
                  <a:ext uri="{0D108BD9-81ED-4DB2-BD59-A6C34878D82A}">
                    <a16:rowId xmlns:a16="http://schemas.microsoft.com/office/drawing/2014/main" val="653944075"/>
                  </a:ext>
                </a:extLst>
              </a:tr>
            </a:tbl>
          </a:graphicData>
        </a:graphic>
      </p:graphicFrame>
      <p:sp>
        <p:nvSpPr>
          <p:cNvPr id="5" name="TextBox 4"/>
          <p:cNvSpPr txBox="1"/>
          <p:nvPr/>
        </p:nvSpPr>
        <p:spPr>
          <a:xfrm>
            <a:off x="589746" y="4822753"/>
            <a:ext cx="1653309" cy="1477328"/>
          </a:xfrm>
          <a:prstGeom prst="rect">
            <a:avLst/>
          </a:prstGeom>
          <a:noFill/>
          <a:ln>
            <a:solidFill>
              <a:schemeClr val="tx1"/>
            </a:solidFill>
          </a:ln>
        </p:spPr>
        <p:txBody>
          <a:bodyPr wrap="square" rtlCol="0">
            <a:spAutoFit/>
          </a:bodyPr>
          <a:lstStyle/>
          <a:p>
            <a:pPr algn="just"/>
            <a:r>
              <a:rPr lang="en-US" b="1" dirty="0"/>
              <a:t>~</a:t>
            </a:r>
            <a:r>
              <a:rPr lang="ru-RU" b="1" dirty="0"/>
              <a:t>8% </a:t>
            </a:r>
            <a:r>
              <a:rPr lang="ru-RU" dirty="0"/>
              <a:t>пользователей переходят на вкладку с регистрацией</a:t>
            </a:r>
          </a:p>
        </p:txBody>
      </p:sp>
      <p:sp>
        <p:nvSpPr>
          <p:cNvPr id="6" name="TextBox 5"/>
          <p:cNvSpPr txBox="1"/>
          <p:nvPr/>
        </p:nvSpPr>
        <p:spPr>
          <a:xfrm>
            <a:off x="2889872" y="5099752"/>
            <a:ext cx="2013526" cy="923330"/>
          </a:xfrm>
          <a:prstGeom prst="rect">
            <a:avLst/>
          </a:prstGeom>
          <a:noFill/>
          <a:ln>
            <a:solidFill>
              <a:schemeClr val="tx1"/>
            </a:solidFill>
          </a:ln>
        </p:spPr>
        <p:txBody>
          <a:bodyPr wrap="square" rtlCol="0">
            <a:spAutoFit/>
          </a:bodyPr>
          <a:lstStyle/>
          <a:p>
            <a:pPr algn="just"/>
            <a:r>
              <a:rPr lang="en-US" b="1" dirty="0"/>
              <a:t>~</a:t>
            </a:r>
            <a:r>
              <a:rPr lang="ru-RU" b="1" dirty="0"/>
              <a:t>22% </a:t>
            </a:r>
            <a:r>
              <a:rPr lang="ru-RU" dirty="0"/>
              <a:t>из них заканчивают регистрацию</a:t>
            </a:r>
          </a:p>
        </p:txBody>
      </p:sp>
      <p:sp>
        <p:nvSpPr>
          <p:cNvPr id="7" name="TextBox 6"/>
          <p:cNvSpPr txBox="1"/>
          <p:nvPr/>
        </p:nvSpPr>
        <p:spPr>
          <a:xfrm>
            <a:off x="5629378" y="5099752"/>
            <a:ext cx="2013526" cy="923330"/>
          </a:xfrm>
          <a:prstGeom prst="rect">
            <a:avLst/>
          </a:prstGeom>
          <a:noFill/>
          <a:ln>
            <a:solidFill>
              <a:schemeClr val="tx1"/>
            </a:solidFill>
          </a:ln>
        </p:spPr>
        <p:txBody>
          <a:bodyPr wrap="square" rtlCol="0">
            <a:spAutoFit/>
          </a:bodyPr>
          <a:lstStyle/>
          <a:p>
            <a:pPr algn="just"/>
            <a:r>
              <a:rPr lang="en-US" b="1" dirty="0"/>
              <a:t>~</a:t>
            </a:r>
            <a:r>
              <a:rPr lang="ru-RU" b="1" dirty="0"/>
              <a:t>54% </a:t>
            </a:r>
            <a:r>
              <a:rPr lang="ru-RU" dirty="0"/>
              <a:t>из них платят после пробного периода</a:t>
            </a:r>
          </a:p>
        </p:txBody>
      </p:sp>
      <p:sp>
        <p:nvSpPr>
          <p:cNvPr id="9" name="Стрелка вправо 8"/>
          <p:cNvSpPr/>
          <p:nvPr/>
        </p:nvSpPr>
        <p:spPr>
          <a:xfrm>
            <a:off x="2359529" y="5278736"/>
            <a:ext cx="471054" cy="565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право 9"/>
          <p:cNvSpPr/>
          <p:nvPr/>
        </p:nvSpPr>
        <p:spPr>
          <a:xfrm>
            <a:off x="5030861" y="5278736"/>
            <a:ext cx="471054" cy="565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p:cNvSpPr/>
          <p:nvPr/>
        </p:nvSpPr>
        <p:spPr>
          <a:xfrm rot="8832888">
            <a:off x="3982958" y="4333807"/>
            <a:ext cx="1337497" cy="295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трелка вправо 11"/>
          <p:cNvSpPr/>
          <p:nvPr/>
        </p:nvSpPr>
        <p:spPr>
          <a:xfrm rot="6539166">
            <a:off x="6364331" y="4375431"/>
            <a:ext cx="839178" cy="295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869655" y="4552510"/>
            <a:ext cx="1800909" cy="1754326"/>
          </a:xfrm>
          <a:prstGeom prst="rect">
            <a:avLst/>
          </a:prstGeom>
          <a:noFill/>
          <a:ln>
            <a:solidFill>
              <a:schemeClr val="tx1"/>
            </a:solidFill>
          </a:ln>
        </p:spPr>
        <p:txBody>
          <a:bodyPr wrap="square" rtlCol="0">
            <a:spAutoFit/>
          </a:bodyPr>
          <a:lstStyle/>
          <a:p>
            <a:pPr algn="just"/>
            <a:r>
              <a:rPr lang="en-US" b="1" dirty="0"/>
              <a:t>~12</a:t>
            </a:r>
            <a:r>
              <a:rPr lang="ru-RU" b="1" dirty="0"/>
              <a:t>% </a:t>
            </a:r>
            <a:r>
              <a:rPr lang="ru-RU" dirty="0"/>
              <a:t>пользователей конвертируются в платящих после клика по пробной версии</a:t>
            </a:r>
          </a:p>
        </p:txBody>
      </p:sp>
      <p:sp>
        <p:nvSpPr>
          <p:cNvPr id="14" name="Стрелка вправо 13"/>
          <p:cNvSpPr/>
          <p:nvPr/>
        </p:nvSpPr>
        <p:spPr>
          <a:xfrm rot="9789243">
            <a:off x="1614350" y="4194713"/>
            <a:ext cx="1597748" cy="295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9868303" y="4552510"/>
            <a:ext cx="1805158" cy="2031325"/>
          </a:xfrm>
          <a:prstGeom prst="rect">
            <a:avLst/>
          </a:prstGeom>
          <a:noFill/>
          <a:ln>
            <a:solidFill>
              <a:schemeClr val="tx1"/>
            </a:solidFill>
          </a:ln>
        </p:spPr>
        <p:txBody>
          <a:bodyPr wrap="square" rtlCol="0">
            <a:spAutoFit/>
          </a:bodyPr>
          <a:lstStyle/>
          <a:p>
            <a:pPr algn="just"/>
            <a:r>
              <a:rPr lang="en-US" b="1" dirty="0"/>
              <a:t>~</a:t>
            </a:r>
            <a:r>
              <a:rPr lang="ru-RU" b="1" dirty="0"/>
              <a:t>1% </a:t>
            </a:r>
            <a:r>
              <a:rPr lang="ru-RU" dirty="0"/>
              <a:t>пользователей конвертируются в платящих после просмотра страницы курса</a:t>
            </a:r>
          </a:p>
        </p:txBody>
      </p:sp>
      <p:sp>
        <p:nvSpPr>
          <p:cNvPr id="17" name="Стрелка вправо 16"/>
          <p:cNvSpPr/>
          <p:nvPr/>
        </p:nvSpPr>
        <p:spPr>
          <a:xfrm rot="5400000">
            <a:off x="8534582" y="3968106"/>
            <a:ext cx="471054" cy="565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трелка вправо 17"/>
          <p:cNvSpPr/>
          <p:nvPr/>
        </p:nvSpPr>
        <p:spPr>
          <a:xfrm rot="5400000">
            <a:off x="10535355" y="3963579"/>
            <a:ext cx="471054" cy="565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Номер слайда 18"/>
          <p:cNvSpPr>
            <a:spLocks noGrp="1"/>
          </p:cNvSpPr>
          <p:nvPr>
            <p:ph type="sldNum" sz="quarter" idx="12"/>
          </p:nvPr>
        </p:nvSpPr>
        <p:spPr>
          <a:xfrm>
            <a:off x="9275618" y="6373032"/>
            <a:ext cx="2743200" cy="365125"/>
          </a:xfrm>
        </p:spPr>
        <p:txBody>
          <a:bodyPr/>
          <a:lstStyle/>
          <a:p>
            <a:fld id="{03CF747F-1DD4-42B0-ADD2-D1D3501CD3BD}" type="slidenum">
              <a:rPr lang="ru-RU" smtClean="0"/>
              <a:t>13</a:t>
            </a:fld>
            <a:endParaRPr lang="ru-RU" dirty="0"/>
          </a:p>
        </p:txBody>
      </p:sp>
    </p:spTree>
    <p:extLst>
      <p:ext uri="{BB962C8B-B14F-4D97-AF65-F5344CB8AC3E}">
        <p14:creationId xmlns:p14="http://schemas.microsoft.com/office/powerpoint/2010/main" val="4095794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Аномалии</a:t>
            </a:r>
          </a:p>
        </p:txBody>
      </p:sp>
      <p:sp>
        <p:nvSpPr>
          <p:cNvPr id="7" name="TextBox 6"/>
          <p:cNvSpPr txBox="1"/>
          <p:nvPr/>
        </p:nvSpPr>
        <p:spPr>
          <a:xfrm>
            <a:off x="5943519" y="5820179"/>
            <a:ext cx="2507754" cy="646331"/>
          </a:xfrm>
          <a:prstGeom prst="rect">
            <a:avLst/>
          </a:prstGeom>
          <a:noFill/>
          <a:ln w="38100">
            <a:solidFill>
              <a:srgbClr val="C00000"/>
            </a:solidFill>
          </a:ln>
        </p:spPr>
        <p:txBody>
          <a:bodyPr wrap="square" rtlCol="0">
            <a:spAutoFit/>
          </a:bodyPr>
          <a:lstStyle/>
          <a:p>
            <a:pPr algn="ctr"/>
            <a:r>
              <a:rPr lang="en-US" dirty="0"/>
              <a:t>C 3 </a:t>
            </a:r>
            <a:r>
              <a:rPr lang="ru-RU" dirty="0"/>
              <a:t>ноября данные перестали поступать!</a:t>
            </a:r>
          </a:p>
        </p:txBody>
      </p:sp>
      <p:pic>
        <p:nvPicPr>
          <p:cNvPr id="9" name="Объект 8"/>
          <p:cNvPicPr>
            <a:picLocks noGrp="1" noChangeAspect="1"/>
          </p:cNvPicPr>
          <p:nvPr>
            <p:ph idx="1"/>
          </p:nvPr>
        </p:nvPicPr>
        <p:blipFill>
          <a:blip r:embed="rId2"/>
          <a:stretch>
            <a:fillRect/>
          </a:stretch>
        </p:blipFill>
        <p:spPr>
          <a:xfrm>
            <a:off x="489527" y="1690688"/>
            <a:ext cx="5951859" cy="3758766"/>
          </a:xfrm>
          <a:prstGeom prst="rect">
            <a:avLst/>
          </a:prstGeom>
          <a:ln>
            <a:solidFill>
              <a:schemeClr val="tx1"/>
            </a:solidFill>
          </a:ln>
        </p:spPr>
      </p:pic>
      <p:pic>
        <p:nvPicPr>
          <p:cNvPr id="10" name="Рисунок 9"/>
          <p:cNvPicPr>
            <a:picLocks noChangeAspect="1"/>
          </p:cNvPicPr>
          <p:nvPr/>
        </p:nvPicPr>
        <p:blipFill>
          <a:blip r:embed="rId3"/>
          <a:stretch>
            <a:fillRect/>
          </a:stretch>
        </p:blipFill>
        <p:spPr>
          <a:xfrm>
            <a:off x="6775741" y="2512037"/>
            <a:ext cx="5157642" cy="2394429"/>
          </a:xfrm>
          <a:prstGeom prst="rect">
            <a:avLst/>
          </a:prstGeom>
          <a:ln>
            <a:solidFill>
              <a:schemeClr val="tx1"/>
            </a:solidFill>
          </a:ln>
        </p:spPr>
      </p:pic>
      <p:sp>
        <p:nvSpPr>
          <p:cNvPr id="11" name="Номер слайда 10"/>
          <p:cNvSpPr>
            <a:spLocks noGrp="1"/>
          </p:cNvSpPr>
          <p:nvPr>
            <p:ph type="sldNum" sz="quarter" idx="12"/>
          </p:nvPr>
        </p:nvSpPr>
        <p:spPr/>
        <p:txBody>
          <a:bodyPr/>
          <a:lstStyle/>
          <a:p>
            <a:fld id="{03CF747F-1DD4-42B0-ADD2-D1D3501CD3BD}" type="slidenum">
              <a:rPr lang="ru-RU" smtClean="0"/>
              <a:t>14</a:t>
            </a:fld>
            <a:endParaRPr lang="ru-RU" dirty="0"/>
          </a:p>
        </p:txBody>
      </p:sp>
    </p:spTree>
    <p:extLst>
      <p:ext uri="{BB962C8B-B14F-4D97-AF65-F5344CB8AC3E}">
        <p14:creationId xmlns:p14="http://schemas.microsoft.com/office/powerpoint/2010/main" val="974870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9BA78B-DCAF-418D-ABBD-950D965E96E3}"/>
              </a:ext>
            </a:extLst>
          </p:cNvPr>
          <p:cNvSpPr>
            <a:spLocks noGrp="1"/>
          </p:cNvSpPr>
          <p:nvPr>
            <p:ph type="title"/>
          </p:nvPr>
        </p:nvSpPr>
        <p:spPr>
          <a:xfrm>
            <a:off x="915825" y="284276"/>
            <a:ext cx="10515600" cy="968148"/>
          </a:xfrm>
        </p:spPr>
        <p:txBody>
          <a:bodyPr/>
          <a:lstStyle/>
          <a:p>
            <a:r>
              <a:rPr lang="en-US" sz="4400" b="1" dirty="0" err="1"/>
              <a:t>PipeLine</a:t>
            </a:r>
            <a:endParaRPr lang="ru-RU" sz="4400" b="1" dirty="0"/>
          </a:p>
        </p:txBody>
      </p:sp>
      <p:sp>
        <p:nvSpPr>
          <p:cNvPr id="3" name="Текст 2">
            <a:extLst>
              <a:ext uri="{FF2B5EF4-FFF2-40B4-BE49-F238E27FC236}">
                <a16:creationId xmlns:a16="http://schemas.microsoft.com/office/drawing/2014/main" id="{ED9CA388-80DB-404A-BF6C-DCFDEAFD1C3B}"/>
              </a:ext>
            </a:extLst>
          </p:cNvPr>
          <p:cNvSpPr>
            <a:spLocks noGrp="1"/>
          </p:cNvSpPr>
          <p:nvPr>
            <p:ph type="body" idx="1"/>
          </p:nvPr>
        </p:nvSpPr>
        <p:spPr>
          <a:xfrm>
            <a:off x="915825" y="1351741"/>
            <a:ext cx="10515600" cy="2763059"/>
          </a:xfrm>
        </p:spPr>
        <p:txBody>
          <a:bodyPr/>
          <a:lstStyle/>
          <a:p>
            <a:pPr marL="342900" indent="-342900" algn="just">
              <a:buFont typeface="Arial" panose="020B0604020202020204" pitchFamily="34" charset="0"/>
              <a:buChar char="•"/>
            </a:pPr>
            <a:r>
              <a:rPr lang="ru-RU" dirty="0" err="1">
                <a:solidFill>
                  <a:schemeClr val="tx1"/>
                </a:solidFill>
              </a:rPr>
              <a:t>ПайпЛайн</a:t>
            </a:r>
            <a:r>
              <a:rPr lang="ru-RU" dirty="0">
                <a:solidFill>
                  <a:schemeClr val="tx1"/>
                </a:solidFill>
              </a:rPr>
              <a:t>(</a:t>
            </a:r>
            <a:r>
              <a:rPr lang="en-US" dirty="0" err="1">
                <a:solidFill>
                  <a:schemeClr val="tx1"/>
                </a:solidFill>
              </a:rPr>
              <a:t>PipeLine</a:t>
            </a:r>
            <a:r>
              <a:rPr lang="en-US" dirty="0">
                <a:solidFill>
                  <a:schemeClr val="tx1"/>
                </a:solidFill>
              </a:rPr>
              <a:t>) </a:t>
            </a:r>
            <a:r>
              <a:rPr lang="ru-RU" dirty="0">
                <a:solidFill>
                  <a:schemeClr val="tx1"/>
                </a:solidFill>
              </a:rPr>
              <a:t>для нашей задачи представляет из себя алгоритм для обработки данных, полученных из </a:t>
            </a:r>
            <a:r>
              <a:rPr lang="en-US" dirty="0">
                <a:solidFill>
                  <a:schemeClr val="tx1"/>
                </a:solidFill>
              </a:rPr>
              <a:t>A/B – </a:t>
            </a:r>
            <a:r>
              <a:rPr lang="ru-RU" dirty="0">
                <a:solidFill>
                  <a:schemeClr val="tx1"/>
                </a:solidFill>
              </a:rPr>
              <a:t>теста. Выделим пять этапов</a:t>
            </a:r>
            <a:r>
              <a:rPr lang="en-US" dirty="0">
                <a:solidFill>
                  <a:schemeClr val="tx1"/>
                </a:solidFill>
              </a:rPr>
              <a:t>:</a:t>
            </a:r>
          </a:p>
          <a:p>
            <a:pPr marL="914400" lvl="1" indent="-457200" algn="just">
              <a:buFont typeface="+mj-lt"/>
              <a:buAutoNum type="arabicPeriod"/>
            </a:pPr>
            <a:r>
              <a:rPr lang="ru-RU" dirty="0">
                <a:solidFill>
                  <a:schemeClr val="tx1"/>
                </a:solidFill>
              </a:rPr>
              <a:t>Определение дизайна </a:t>
            </a:r>
            <a:r>
              <a:rPr lang="en-US" dirty="0">
                <a:solidFill>
                  <a:schemeClr val="tx1"/>
                </a:solidFill>
              </a:rPr>
              <a:t>A</a:t>
            </a:r>
            <a:r>
              <a:rPr lang="ru-RU" dirty="0">
                <a:solidFill>
                  <a:schemeClr val="tx1"/>
                </a:solidFill>
              </a:rPr>
              <a:t>/</a:t>
            </a:r>
            <a:r>
              <a:rPr lang="en-US" dirty="0">
                <a:solidFill>
                  <a:schemeClr val="tx1"/>
                </a:solidFill>
              </a:rPr>
              <a:t>B – </a:t>
            </a:r>
            <a:r>
              <a:rPr lang="ru-RU" dirty="0">
                <a:solidFill>
                  <a:schemeClr val="tx1"/>
                </a:solidFill>
              </a:rPr>
              <a:t>теста</a:t>
            </a:r>
            <a:r>
              <a:rPr lang="en-US" dirty="0">
                <a:solidFill>
                  <a:schemeClr val="tx1"/>
                </a:solidFill>
              </a:rPr>
              <a:t>.       	</a:t>
            </a:r>
          </a:p>
          <a:p>
            <a:pPr marL="914400" lvl="1" indent="-457200">
              <a:buFont typeface="+mj-lt"/>
              <a:buAutoNum type="arabicPeriod"/>
            </a:pPr>
            <a:r>
              <a:rPr lang="ru-RU" dirty="0">
                <a:solidFill>
                  <a:schemeClr val="tx1"/>
                </a:solidFill>
              </a:rPr>
              <a:t>Извлечение</a:t>
            </a:r>
          </a:p>
          <a:p>
            <a:pPr marL="914400" lvl="1" indent="-457200">
              <a:buFont typeface="+mj-lt"/>
              <a:buAutoNum type="arabicPeriod"/>
            </a:pPr>
            <a:r>
              <a:rPr lang="ru-RU" dirty="0">
                <a:solidFill>
                  <a:schemeClr val="tx1"/>
                </a:solidFill>
              </a:rPr>
              <a:t>Очистка данных</a:t>
            </a:r>
          </a:p>
          <a:p>
            <a:pPr marL="914400" lvl="1" indent="-457200">
              <a:buFont typeface="+mj-lt"/>
              <a:buAutoNum type="arabicPeriod"/>
            </a:pPr>
            <a:r>
              <a:rPr lang="ru-RU" dirty="0">
                <a:solidFill>
                  <a:schemeClr val="tx1"/>
                </a:solidFill>
              </a:rPr>
              <a:t>Разведочный анализ данных</a:t>
            </a:r>
            <a:r>
              <a:rPr lang="en-US" dirty="0">
                <a:solidFill>
                  <a:schemeClr val="tx1"/>
                </a:solidFill>
              </a:rPr>
              <a:t>(EDA)</a:t>
            </a:r>
          </a:p>
          <a:p>
            <a:pPr marL="914400" lvl="1" indent="-457200">
              <a:buFont typeface="+mj-lt"/>
              <a:buAutoNum type="arabicPeriod"/>
            </a:pPr>
            <a:r>
              <a:rPr lang="ru-RU" dirty="0">
                <a:solidFill>
                  <a:schemeClr val="tx1"/>
                </a:solidFill>
              </a:rPr>
              <a:t>Заключение.</a:t>
            </a:r>
          </a:p>
        </p:txBody>
      </p:sp>
      <p:sp>
        <p:nvSpPr>
          <p:cNvPr id="5" name="Номер слайда 4"/>
          <p:cNvSpPr>
            <a:spLocks noGrp="1"/>
          </p:cNvSpPr>
          <p:nvPr>
            <p:ph type="sldNum" sz="quarter" idx="12"/>
          </p:nvPr>
        </p:nvSpPr>
        <p:spPr/>
        <p:txBody>
          <a:bodyPr/>
          <a:lstStyle/>
          <a:p>
            <a:fld id="{06BECE3D-8C74-4CC2-8E33-183DD2933EA7}" type="slidenum">
              <a:rPr lang="ru-RU" smtClean="0"/>
              <a:t>15</a:t>
            </a:fld>
            <a:endParaRPr lang="ru-RU"/>
          </a:p>
        </p:txBody>
      </p:sp>
    </p:spTree>
    <p:extLst>
      <p:ext uri="{BB962C8B-B14F-4D97-AF65-F5344CB8AC3E}">
        <p14:creationId xmlns:p14="http://schemas.microsoft.com/office/powerpoint/2010/main" val="2165013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28DBBE-0025-47F2-B699-EE1EEBEC8462}"/>
              </a:ext>
            </a:extLst>
          </p:cNvPr>
          <p:cNvSpPr>
            <a:spLocks noGrp="1"/>
          </p:cNvSpPr>
          <p:nvPr>
            <p:ph type="title"/>
          </p:nvPr>
        </p:nvSpPr>
        <p:spPr/>
        <p:txBody>
          <a:bodyPr/>
          <a:lstStyle/>
          <a:p>
            <a:r>
              <a:rPr lang="ru-RU" b="1" dirty="0">
                <a:solidFill>
                  <a:schemeClr val="tx1"/>
                </a:solidFill>
              </a:rPr>
              <a:t>Определение дизайна </a:t>
            </a:r>
            <a:r>
              <a:rPr lang="en-US" b="1" dirty="0">
                <a:solidFill>
                  <a:schemeClr val="tx1"/>
                </a:solidFill>
              </a:rPr>
              <a:t>A</a:t>
            </a:r>
            <a:r>
              <a:rPr lang="ru-RU" b="1" dirty="0">
                <a:solidFill>
                  <a:schemeClr val="tx1"/>
                </a:solidFill>
              </a:rPr>
              <a:t>/</a:t>
            </a:r>
            <a:r>
              <a:rPr lang="en-US" b="1" dirty="0">
                <a:solidFill>
                  <a:schemeClr val="tx1"/>
                </a:solidFill>
              </a:rPr>
              <a:t>B – </a:t>
            </a:r>
            <a:r>
              <a:rPr lang="ru-RU" b="1" dirty="0">
                <a:solidFill>
                  <a:schemeClr val="tx1"/>
                </a:solidFill>
              </a:rPr>
              <a:t>теста</a:t>
            </a:r>
            <a:r>
              <a:rPr lang="en-US" b="1" dirty="0">
                <a:solidFill>
                  <a:schemeClr val="tx1"/>
                </a:solidFill>
              </a:rPr>
              <a:t>.</a:t>
            </a:r>
            <a:endParaRPr lang="ru-RU" b="1" dirty="0"/>
          </a:p>
        </p:txBody>
      </p:sp>
      <p:sp>
        <p:nvSpPr>
          <p:cNvPr id="3" name="Объект 2">
            <a:extLst>
              <a:ext uri="{FF2B5EF4-FFF2-40B4-BE49-F238E27FC236}">
                <a16:creationId xmlns:a16="http://schemas.microsoft.com/office/drawing/2014/main" id="{21104F30-9A70-488B-9F9A-5196E5C6B515}"/>
              </a:ext>
            </a:extLst>
          </p:cNvPr>
          <p:cNvSpPr>
            <a:spLocks noGrp="1"/>
          </p:cNvSpPr>
          <p:nvPr>
            <p:ph idx="1"/>
          </p:nvPr>
        </p:nvSpPr>
        <p:spPr>
          <a:xfrm>
            <a:off x="838200" y="1478374"/>
            <a:ext cx="10515600" cy="1603375"/>
          </a:xfrm>
        </p:spPr>
        <p:txBody>
          <a:bodyPr/>
          <a:lstStyle/>
          <a:p>
            <a:r>
              <a:rPr lang="ru-RU" dirty="0"/>
              <a:t>На данном этапе определяются гипотезы, выбираются метрики и решается, сколько времени будет отведено на проведение теста.</a:t>
            </a:r>
          </a:p>
        </p:txBody>
      </p:sp>
      <p:pic>
        <p:nvPicPr>
          <p:cNvPr id="1026" name="Picture 2" descr="Что такое UX дизай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653" y="3081749"/>
            <a:ext cx="3785655" cy="2442358"/>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06BECE3D-8C74-4CC2-8E33-183DD2933EA7}" type="slidenum">
              <a:rPr lang="ru-RU" smtClean="0"/>
              <a:t>16</a:t>
            </a:fld>
            <a:endParaRPr lang="ru-RU"/>
          </a:p>
        </p:txBody>
      </p:sp>
    </p:spTree>
    <p:extLst>
      <p:ext uri="{BB962C8B-B14F-4D97-AF65-F5344CB8AC3E}">
        <p14:creationId xmlns:p14="http://schemas.microsoft.com/office/powerpoint/2010/main" val="239924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75B6DE-F2BB-4A42-9B3B-B5A8A2BE0F3C}"/>
              </a:ext>
            </a:extLst>
          </p:cNvPr>
          <p:cNvSpPr>
            <a:spLocks noGrp="1"/>
          </p:cNvSpPr>
          <p:nvPr>
            <p:ph type="title"/>
          </p:nvPr>
        </p:nvSpPr>
        <p:spPr>
          <a:xfrm>
            <a:off x="838200" y="365124"/>
            <a:ext cx="10515600" cy="698566"/>
          </a:xfrm>
        </p:spPr>
        <p:txBody>
          <a:bodyPr>
            <a:normAutofit/>
          </a:bodyPr>
          <a:lstStyle/>
          <a:p>
            <a:r>
              <a:rPr lang="ru-RU" b="1" dirty="0"/>
              <a:t>Извлечение</a:t>
            </a:r>
          </a:p>
        </p:txBody>
      </p:sp>
      <p:sp>
        <p:nvSpPr>
          <p:cNvPr id="3" name="Объект 2">
            <a:extLst>
              <a:ext uri="{FF2B5EF4-FFF2-40B4-BE49-F238E27FC236}">
                <a16:creationId xmlns:a16="http://schemas.microsoft.com/office/drawing/2014/main" id="{C6F568D9-F47C-4AD7-9D05-0AA30A1B0C3A}"/>
              </a:ext>
            </a:extLst>
          </p:cNvPr>
          <p:cNvSpPr>
            <a:spLocks noGrp="1"/>
          </p:cNvSpPr>
          <p:nvPr>
            <p:ph idx="1"/>
          </p:nvPr>
        </p:nvSpPr>
        <p:spPr>
          <a:xfrm>
            <a:off x="754224" y="1063690"/>
            <a:ext cx="10515600" cy="4351338"/>
          </a:xfrm>
        </p:spPr>
        <p:txBody>
          <a:bodyPr/>
          <a:lstStyle/>
          <a:p>
            <a:pPr algn="just"/>
            <a:r>
              <a:rPr lang="ru-RU" dirty="0"/>
              <a:t>Этот этап подразумевает сбор данных для анализа по двум тестируемым группам и их последующая конвертация в определенные форматы, в нашем случае – таблица </a:t>
            </a:r>
            <a:r>
              <a:rPr lang="en-US" dirty="0"/>
              <a:t>csv</a:t>
            </a:r>
            <a:r>
              <a:rPr lang="ru-RU" dirty="0"/>
              <a:t> с данными о взаимодействии пользователей с </a:t>
            </a:r>
            <a:r>
              <a:rPr lang="en-US" dirty="0"/>
              <a:t>web -</a:t>
            </a:r>
            <a:r>
              <a:rPr lang="ru-RU" dirty="0"/>
              <a:t> страницей обучающего курса.</a:t>
            </a:r>
          </a:p>
        </p:txBody>
      </p:sp>
      <p:pic>
        <p:nvPicPr>
          <p:cNvPr id="5" name="Рисунок 4">
            <a:extLst>
              <a:ext uri="{FF2B5EF4-FFF2-40B4-BE49-F238E27FC236}">
                <a16:creationId xmlns:a16="http://schemas.microsoft.com/office/drawing/2014/main" id="{329D2956-3E39-4F36-9AA9-545D7EE44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605" y="3054056"/>
            <a:ext cx="4933842" cy="2202608"/>
          </a:xfrm>
          <a:prstGeom prst="rect">
            <a:avLst/>
          </a:prstGeom>
        </p:spPr>
      </p:pic>
      <p:sp>
        <p:nvSpPr>
          <p:cNvPr id="4" name="Номер слайда 3"/>
          <p:cNvSpPr>
            <a:spLocks noGrp="1"/>
          </p:cNvSpPr>
          <p:nvPr>
            <p:ph type="sldNum" sz="quarter" idx="12"/>
          </p:nvPr>
        </p:nvSpPr>
        <p:spPr/>
        <p:txBody>
          <a:bodyPr/>
          <a:lstStyle/>
          <a:p>
            <a:fld id="{06BECE3D-8C74-4CC2-8E33-183DD2933EA7}" type="slidenum">
              <a:rPr lang="ru-RU" smtClean="0"/>
              <a:t>17</a:t>
            </a:fld>
            <a:endParaRPr lang="ru-RU"/>
          </a:p>
        </p:txBody>
      </p:sp>
    </p:spTree>
    <p:extLst>
      <p:ext uri="{BB962C8B-B14F-4D97-AF65-F5344CB8AC3E}">
        <p14:creationId xmlns:p14="http://schemas.microsoft.com/office/powerpoint/2010/main" val="366528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C66225-C14F-4F99-8FD5-3A0E16F37FE7}"/>
              </a:ext>
            </a:extLst>
          </p:cNvPr>
          <p:cNvSpPr>
            <a:spLocks noGrp="1"/>
          </p:cNvSpPr>
          <p:nvPr>
            <p:ph type="title"/>
          </p:nvPr>
        </p:nvSpPr>
        <p:spPr>
          <a:xfrm>
            <a:off x="838200" y="365125"/>
            <a:ext cx="10515600" cy="664741"/>
          </a:xfrm>
        </p:spPr>
        <p:txBody>
          <a:bodyPr>
            <a:noAutofit/>
          </a:bodyPr>
          <a:lstStyle/>
          <a:p>
            <a:r>
              <a:rPr lang="ru-RU" b="1" dirty="0"/>
              <a:t>Очистка данных</a:t>
            </a:r>
          </a:p>
        </p:txBody>
      </p:sp>
      <p:sp>
        <p:nvSpPr>
          <p:cNvPr id="3" name="Объект 2">
            <a:extLst>
              <a:ext uri="{FF2B5EF4-FFF2-40B4-BE49-F238E27FC236}">
                <a16:creationId xmlns:a16="http://schemas.microsoft.com/office/drawing/2014/main" id="{5C205038-14CA-4D36-AFD0-98274EDFDA4A}"/>
              </a:ext>
            </a:extLst>
          </p:cNvPr>
          <p:cNvSpPr>
            <a:spLocks noGrp="1"/>
          </p:cNvSpPr>
          <p:nvPr>
            <p:ph idx="1"/>
          </p:nvPr>
        </p:nvSpPr>
        <p:spPr>
          <a:xfrm>
            <a:off x="838200" y="1029865"/>
            <a:ext cx="10601065" cy="1180676"/>
          </a:xfrm>
        </p:spPr>
        <p:txBody>
          <a:bodyPr>
            <a:normAutofit lnSpcReduction="10000"/>
          </a:bodyPr>
          <a:lstStyle/>
          <a:p>
            <a:r>
              <a:rPr lang="ru-RU" dirty="0"/>
              <a:t>После извлечения данные могут быть не пригодны для анализа в первозданном виде.</a:t>
            </a:r>
            <a:r>
              <a:rPr lang="en-US" dirty="0"/>
              <a:t> </a:t>
            </a:r>
            <a:r>
              <a:rPr lang="ru-RU" dirty="0"/>
              <a:t>Для дальнейшего анализа они должны пройти следующие преобразования</a:t>
            </a:r>
            <a:r>
              <a:rPr lang="en-US" dirty="0"/>
              <a:t>:</a:t>
            </a:r>
          </a:p>
        </p:txBody>
      </p:sp>
      <p:pic>
        <p:nvPicPr>
          <p:cNvPr id="5" name="Рисунок 4">
            <a:extLst>
              <a:ext uri="{FF2B5EF4-FFF2-40B4-BE49-F238E27FC236}">
                <a16:creationId xmlns:a16="http://schemas.microsoft.com/office/drawing/2014/main" id="{842D16F0-13CB-4251-B202-A29D7ECD7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26171"/>
            <a:ext cx="5343265" cy="3124716"/>
          </a:xfrm>
          <a:prstGeom prst="rect">
            <a:avLst/>
          </a:prstGeom>
        </p:spPr>
      </p:pic>
      <p:sp>
        <p:nvSpPr>
          <p:cNvPr id="4" name="TextBox 3">
            <a:extLst>
              <a:ext uri="{FF2B5EF4-FFF2-40B4-BE49-F238E27FC236}">
                <a16:creationId xmlns:a16="http://schemas.microsoft.com/office/drawing/2014/main" id="{5ACDFBB2-69AE-4136-BA23-4ABCC264F6CC}"/>
              </a:ext>
            </a:extLst>
          </p:cNvPr>
          <p:cNvSpPr txBox="1"/>
          <p:nvPr/>
        </p:nvSpPr>
        <p:spPr>
          <a:xfrm>
            <a:off x="838200" y="2210541"/>
            <a:ext cx="4683711" cy="2954655"/>
          </a:xfrm>
          <a:prstGeom prst="rect">
            <a:avLst/>
          </a:prstGeom>
          <a:noFill/>
        </p:spPr>
        <p:txBody>
          <a:bodyPr wrap="square" rtlCol="0">
            <a:spAutoFit/>
          </a:bodyPr>
          <a:lstStyle/>
          <a:p>
            <a:pPr marL="742950" lvl="1" indent="-285750" algn="just">
              <a:buFont typeface="Arial" panose="020B0604020202020204" pitchFamily="34" charset="0"/>
              <a:buChar char="•"/>
            </a:pPr>
            <a:r>
              <a:rPr lang="ru-RU" sz="2400" dirty="0"/>
              <a:t>Очистка от аномалий</a:t>
            </a:r>
            <a:r>
              <a:rPr lang="en-US" sz="2400" dirty="0"/>
              <a:t>;</a:t>
            </a:r>
          </a:p>
          <a:p>
            <a:pPr marL="742950" lvl="1" indent="-285750" algn="just">
              <a:buFont typeface="Arial" panose="020B0604020202020204" pitchFamily="34" charset="0"/>
              <a:buChar char="•"/>
            </a:pPr>
            <a:r>
              <a:rPr lang="ru-RU" sz="2400" dirty="0"/>
              <a:t>Заполнение</a:t>
            </a:r>
            <a:r>
              <a:rPr lang="en-US" sz="2400" dirty="0"/>
              <a:t>/</a:t>
            </a:r>
            <a:r>
              <a:rPr lang="ru-RU" sz="2400" dirty="0"/>
              <a:t>удаление пропусков</a:t>
            </a:r>
            <a:r>
              <a:rPr lang="en-US" sz="2400" dirty="0"/>
              <a:t>;</a:t>
            </a:r>
            <a:endParaRPr lang="ru-RU" sz="2400" dirty="0"/>
          </a:p>
          <a:p>
            <a:pPr marL="742950" lvl="1" indent="-285750" algn="just">
              <a:buFont typeface="Arial" panose="020B0604020202020204" pitchFamily="34" charset="0"/>
              <a:buChar char="•"/>
            </a:pPr>
            <a:r>
              <a:rPr lang="ru-RU" sz="2400" dirty="0"/>
              <a:t>Удаление дубликатов</a:t>
            </a:r>
            <a:r>
              <a:rPr lang="en-US" sz="2400" dirty="0"/>
              <a:t>;</a:t>
            </a:r>
            <a:endParaRPr lang="ru-RU" sz="2400" dirty="0"/>
          </a:p>
          <a:p>
            <a:pPr marL="742950" lvl="1" indent="-285750" algn="just">
              <a:buFont typeface="Arial" panose="020B0604020202020204" pitchFamily="34" charset="0"/>
              <a:buChar char="•"/>
            </a:pPr>
            <a:r>
              <a:rPr lang="ru-RU" sz="2400" dirty="0"/>
              <a:t>Преобразование в единый набор данных, если таблиц несколько</a:t>
            </a:r>
            <a:r>
              <a:rPr lang="en-US" sz="2400" dirty="0"/>
              <a:t>.</a:t>
            </a:r>
          </a:p>
          <a:p>
            <a:endParaRPr lang="ru-RU" dirty="0"/>
          </a:p>
        </p:txBody>
      </p:sp>
      <p:sp>
        <p:nvSpPr>
          <p:cNvPr id="7" name="Номер слайда 6"/>
          <p:cNvSpPr>
            <a:spLocks noGrp="1"/>
          </p:cNvSpPr>
          <p:nvPr>
            <p:ph type="sldNum" sz="quarter" idx="12"/>
          </p:nvPr>
        </p:nvSpPr>
        <p:spPr/>
        <p:txBody>
          <a:bodyPr/>
          <a:lstStyle/>
          <a:p>
            <a:fld id="{06BECE3D-8C74-4CC2-8E33-183DD2933EA7}" type="slidenum">
              <a:rPr lang="ru-RU" smtClean="0"/>
              <a:t>18</a:t>
            </a:fld>
            <a:endParaRPr lang="ru-RU"/>
          </a:p>
        </p:txBody>
      </p:sp>
    </p:spTree>
    <p:extLst>
      <p:ext uri="{BB962C8B-B14F-4D97-AF65-F5344CB8AC3E}">
        <p14:creationId xmlns:p14="http://schemas.microsoft.com/office/powerpoint/2010/main" val="602483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CE76E1-F17E-484B-8619-3B2E00D147D0}"/>
              </a:ext>
            </a:extLst>
          </p:cNvPr>
          <p:cNvSpPr>
            <a:spLocks noGrp="1"/>
          </p:cNvSpPr>
          <p:nvPr>
            <p:ph type="title"/>
          </p:nvPr>
        </p:nvSpPr>
        <p:spPr>
          <a:xfrm>
            <a:off x="838200" y="365125"/>
            <a:ext cx="10515600" cy="586597"/>
          </a:xfrm>
        </p:spPr>
        <p:txBody>
          <a:bodyPr>
            <a:noAutofit/>
          </a:bodyPr>
          <a:lstStyle/>
          <a:p>
            <a:r>
              <a:rPr lang="ru-RU" b="1" dirty="0"/>
              <a:t>Разведочный анализ данных(</a:t>
            </a:r>
            <a:r>
              <a:rPr lang="en-US" b="1" dirty="0"/>
              <a:t>EDA)</a:t>
            </a:r>
            <a:endParaRPr lang="ru-RU" b="1" dirty="0"/>
          </a:p>
        </p:txBody>
      </p:sp>
      <p:sp>
        <p:nvSpPr>
          <p:cNvPr id="3" name="Объект 2">
            <a:extLst>
              <a:ext uri="{FF2B5EF4-FFF2-40B4-BE49-F238E27FC236}">
                <a16:creationId xmlns:a16="http://schemas.microsoft.com/office/drawing/2014/main" id="{02D257DD-EF35-4941-8EE0-8ACB0549D049}"/>
              </a:ext>
            </a:extLst>
          </p:cNvPr>
          <p:cNvSpPr>
            <a:spLocks noGrp="1"/>
          </p:cNvSpPr>
          <p:nvPr>
            <p:ph idx="1"/>
          </p:nvPr>
        </p:nvSpPr>
        <p:spPr>
          <a:xfrm>
            <a:off x="838200" y="922206"/>
            <a:ext cx="10515600" cy="1156309"/>
          </a:xfrm>
        </p:spPr>
        <p:txBody>
          <a:bodyPr>
            <a:normAutofit fontScale="92500" lnSpcReduction="10000"/>
          </a:bodyPr>
          <a:lstStyle/>
          <a:p>
            <a:pPr algn="just"/>
            <a:r>
              <a:rPr lang="ru-RU" dirty="0"/>
              <a:t>Один из важнейших этапов </a:t>
            </a:r>
            <a:r>
              <a:rPr lang="en-US" dirty="0"/>
              <a:t>A/B – </a:t>
            </a:r>
            <a:r>
              <a:rPr lang="ru-RU" dirty="0"/>
              <a:t>тестирования, в котором предстоит рассчитать метрики для оценивания значимости влияния изменений на тестовую выборку пользователей, визуализация. </a:t>
            </a:r>
          </a:p>
        </p:txBody>
      </p:sp>
      <p:pic>
        <p:nvPicPr>
          <p:cNvPr id="5" name="Рисунок 4">
            <a:extLst>
              <a:ext uri="{FF2B5EF4-FFF2-40B4-BE49-F238E27FC236}">
                <a16:creationId xmlns:a16="http://schemas.microsoft.com/office/drawing/2014/main" id="{5CD7300A-B524-49CD-8B99-97A4B05B6378}"/>
              </a:ext>
            </a:extLst>
          </p:cNvPr>
          <p:cNvPicPr>
            <a:picLocks noChangeAspect="1"/>
          </p:cNvPicPr>
          <p:nvPr/>
        </p:nvPicPr>
        <p:blipFill rotWithShape="1">
          <a:blip r:embed="rId3">
            <a:extLst>
              <a:ext uri="{28A0092B-C50C-407E-A947-70E740481C1C}">
                <a14:useLocalDpi xmlns:a14="http://schemas.microsoft.com/office/drawing/2010/main" val="0"/>
              </a:ext>
            </a:extLst>
          </a:blip>
          <a:srcRect t="8372"/>
          <a:stretch/>
        </p:blipFill>
        <p:spPr>
          <a:xfrm>
            <a:off x="6809496" y="2474569"/>
            <a:ext cx="4921315" cy="3381991"/>
          </a:xfrm>
          <a:prstGeom prst="rect">
            <a:avLst/>
          </a:prstGeom>
        </p:spPr>
      </p:pic>
      <p:sp>
        <p:nvSpPr>
          <p:cNvPr id="4" name="TextBox 3">
            <a:extLst>
              <a:ext uri="{FF2B5EF4-FFF2-40B4-BE49-F238E27FC236}">
                <a16:creationId xmlns:a16="http://schemas.microsoft.com/office/drawing/2014/main" id="{F973022B-7032-4815-AAC6-5584787D2BC9}"/>
              </a:ext>
            </a:extLst>
          </p:cNvPr>
          <p:cNvSpPr txBox="1"/>
          <p:nvPr/>
        </p:nvSpPr>
        <p:spPr>
          <a:xfrm>
            <a:off x="1064678" y="1872020"/>
            <a:ext cx="5635487" cy="4985980"/>
          </a:xfrm>
          <a:prstGeom prst="rect">
            <a:avLst/>
          </a:prstGeom>
          <a:noFill/>
        </p:spPr>
        <p:txBody>
          <a:bodyPr wrap="square" rtlCol="0">
            <a:spAutoFit/>
          </a:bodyPr>
          <a:lstStyle/>
          <a:p>
            <a:pPr algn="just"/>
            <a:r>
              <a:rPr lang="ru-RU" sz="2000" dirty="0"/>
              <a:t>В нашем случае данные метрики</a:t>
            </a:r>
            <a:r>
              <a:rPr lang="en-US" sz="2000" dirty="0"/>
              <a:t>:</a:t>
            </a:r>
          </a:p>
          <a:p>
            <a:pPr algn="just"/>
            <a:r>
              <a:rPr lang="ru-RU" sz="2000" dirty="0"/>
              <a:t>	1) Количество уникальных кликов на 	странице </a:t>
            </a:r>
            <a:r>
              <a:rPr lang="en-US" sz="2000" dirty="0"/>
              <a:t>	</a:t>
            </a:r>
            <a:r>
              <a:rPr lang="ru-RU" sz="2000" dirty="0"/>
              <a:t>за день</a:t>
            </a:r>
            <a:r>
              <a:rPr lang="en-US" sz="2000" dirty="0"/>
              <a:t>;</a:t>
            </a:r>
            <a:endParaRPr lang="ru-RU" sz="2000" dirty="0"/>
          </a:p>
          <a:p>
            <a:pPr algn="just"/>
            <a:r>
              <a:rPr lang="ru-RU" sz="2000" dirty="0"/>
              <a:t>	2) Количество уникальных просмотров 	страницы за день</a:t>
            </a:r>
            <a:r>
              <a:rPr lang="en-US" sz="2000" dirty="0"/>
              <a:t>;</a:t>
            </a:r>
            <a:endParaRPr lang="ru-RU" sz="2000" dirty="0"/>
          </a:p>
          <a:p>
            <a:pPr algn="just"/>
            <a:r>
              <a:rPr lang="ru-RU" sz="2000" dirty="0"/>
              <a:t>	3) Вероятность перехода по клику, то </a:t>
            </a:r>
            <a:r>
              <a:rPr lang="en-US" sz="2000" dirty="0"/>
              <a:t>	</a:t>
            </a:r>
            <a:r>
              <a:rPr lang="ru-RU" sz="2000" dirty="0"/>
              <a:t>есть первое делим на второе</a:t>
            </a:r>
            <a:r>
              <a:rPr lang="en-US" sz="2000" dirty="0"/>
              <a:t>;</a:t>
            </a:r>
            <a:endParaRPr lang="ru-RU" sz="2000" dirty="0"/>
          </a:p>
          <a:p>
            <a:pPr algn="just"/>
            <a:r>
              <a:rPr lang="ru-RU" sz="2000" dirty="0"/>
              <a:t>	4) Валовая конверсия - являющаяся </a:t>
            </a:r>
            <a:r>
              <a:rPr lang="en-US" sz="2000" dirty="0"/>
              <a:t>	</a:t>
            </a:r>
            <a:r>
              <a:rPr lang="ru-RU" sz="2000" dirty="0"/>
              <a:t>отношением количества регистраций к </a:t>
            </a:r>
            <a:r>
              <a:rPr lang="en-US" sz="2000" dirty="0"/>
              <a:t>	</a:t>
            </a:r>
            <a:r>
              <a:rPr lang="ru-RU" sz="2000" dirty="0"/>
              <a:t>количеству уникальных кликов</a:t>
            </a:r>
            <a:r>
              <a:rPr lang="en-US" sz="2000" dirty="0"/>
              <a:t>;</a:t>
            </a:r>
            <a:endParaRPr lang="ru-RU" sz="2000" dirty="0"/>
          </a:p>
          <a:p>
            <a:pPr algn="just"/>
            <a:r>
              <a:rPr lang="ru-RU" sz="2000" dirty="0"/>
              <a:t>	5) Чистая конверсия - являющаяся </a:t>
            </a:r>
            <a:r>
              <a:rPr lang="en-US" sz="2000" dirty="0"/>
              <a:t>	</a:t>
            </a:r>
            <a:r>
              <a:rPr lang="ru-RU" sz="2000" dirty="0"/>
              <a:t>отношением количества платежей к </a:t>
            </a:r>
            <a:r>
              <a:rPr lang="en-US" sz="2000" dirty="0"/>
              <a:t>	</a:t>
            </a:r>
            <a:r>
              <a:rPr lang="ru-RU" sz="2000" dirty="0"/>
              <a:t>количеству уникальных кликов</a:t>
            </a:r>
            <a:r>
              <a:rPr lang="en-US" sz="2000" dirty="0"/>
              <a:t>;</a:t>
            </a:r>
            <a:endParaRPr lang="ru-RU" sz="2000" dirty="0"/>
          </a:p>
          <a:p>
            <a:pPr algn="just"/>
            <a:r>
              <a:rPr lang="ru-RU" sz="2000" dirty="0"/>
              <a:t>	6) Удержание – отношение количества </a:t>
            </a:r>
            <a:r>
              <a:rPr lang="en-US" sz="2000" dirty="0"/>
              <a:t>	</a:t>
            </a:r>
            <a:r>
              <a:rPr lang="ru-RU" sz="2000" dirty="0"/>
              <a:t>платежей к количеству регистраций.</a:t>
            </a:r>
          </a:p>
          <a:p>
            <a:endParaRPr lang="ru-RU" dirty="0"/>
          </a:p>
        </p:txBody>
      </p:sp>
      <p:sp>
        <p:nvSpPr>
          <p:cNvPr id="7" name="Номер слайда 6"/>
          <p:cNvSpPr>
            <a:spLocks noGrp="1"/>
          </p:cNvSpPr>
          <p:nvPr>
            <p:ph type="sldNum" sz="quarter" idx="12"/>
          </p:nvPr>
        </p:nvSpPr>
        <p:spPr/>
        <p:txBody>
          <a:bodyPr/>
          <a:lstStyle/>
          <a:p>
            <a:fld id="{06BECE3D-8C74-4CC2-8E33-183DD2933EA7}" type="slidenum">
              <a:rPr lang="ru-RU" smtClean="0"/>
              <a:t>19</a:t>
            </a:fld>
            <a:endParaRPr lang="ru-RU"/>
          </a:p>
        </p:txBody>
      </p:sp>
    </p:spTree>
    <p:extLst>
      <p:ext uri="{BB962C8B-B14F-4D97-AF65-F5344CB8AC3E}">
        <p14:creationId xmlns:p14="http://schemas.microsoft.com/office/powerpoint/2010/main" val="304456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Постановка задачи</a:t>
            </a:r>
          </a:p>
        </p:txBody>
      </p:sp>
      <p:sp>
        <p:nvSpPr>
          <p:cNvPr id="3" name="Объект 2"/>
          <p:cNvSpPr>
            <a:spLocks noGrp="1"/>
          </p:cNvSpPr>
          <p:nvPr>
            <p:ph idx="1"/>
          </p:nvPr>
        </p:nvSpPr>
        <p:spPr>
          <a:xfrm>
            <a:off x="838200" y="1797050"/>
            <a:ext cx="10515600" cy="4351338"/>
          </a:xfrm>
        </p:spPr>
        <p:txBody>
          <a:bodyPr/>
          <a:lstStyle/>
          <a:p>
            <a:r>
              <a:rPr lang="en-US" dirty="0" err="1"/>
              <a:t>Udacity</a:t>
            </a:r>
            <a:r>
              <a:rPr lang="ru-RU" dirty="0"/>
              <a:t> – веб-сайт посвященный онлайн обучению, на нём размещены платные курсы. Соответственно, общая бизнес-цель проекта заключается в максимизации дохода. Отсюда можно выделить подзадачу</a:t>
            </a:r>
            <a:r>
              <a:rPr lang="en-US" dirty="0"/>
              <a:t>:</a:t>
            </a:r>
            <a:br>
              <a:rPr lang="ru-RU" dirty="0"/>
            </a:br>
            <a:endParaRPr lang="ru-RU" dirty="0"/>
          </a:p>
          <a:p>
            <a:r>
              <a:rPr lang="ru-RU" dirty="0"/>
              <a:t>Увеличить количество пользователей которые произведут оплату за курс, без значительного снижения количества регистраций на пробную версию курса. Для решения задачи предлагается изменить интерфейс,</a:t>
            </a:r>
            <a:r>
              <a:rPr lang="en-US" dirty="0"/>
              <a:t> </a:t>
            </a:r>
            <a:r>
              <a:rPr lang="ru-RU" dirty="0"/>
              <a:t>и выполнить проверку улучшения целевых показателей с помощью </a:t>
            </a:r>
            <a:r>
              <a:rPr lang="en-US" dirty="0"/>
              <a:t>AB</a:t>
            </a:r>
            <a:r>
              <a:rPr lang="ru-RU" dirty="0"/>
              <a:t> – теста. </a:t>
            </a:r>
          </a:p>
        </p:txBody>
      </p:sp>
      <p:sp>
        <p:nvSpPr>
          <p:cNvPr id="4" name="Номер слайда 3"/>
          <p:cNvSpPr>
            <a:spLocks noGrp="1"/>
          </p:cNvSpPr>
          <p:nvPr>
            <p:ph type="sldNum" sz="quarter" idx="12"/>
          </p:nvPr>
        </p:nvSpPr>
        <p:spPr/>
        <p:txBody>
          <a:bodyPr/>
          <a:lstStyle/>
          <a:p>
            <a:fld id="{06BECE3D-8C74-4CC2-8E33-183DD2933EA7}" type="slidenum">
              <a:rPr lang="ru-RU" smtClean="0"/>
              <a:t>2</a:t>
            </a:fld>
            <a:endParaRPr lang="ru-RU" dirty="0"/>
          </a:p>
        </p:txBody>
      </p:sp>
    </p:spTree>
    <p:extLst>
      <p:ext uri="{BB962C8B-B14F-4D97-AF65-F5344CB8AC3E}">
        <p14:creationId xmlns:p14="http://schemas.microsoft.com/office/powerpoint/2010/main" val="266643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6BE787-9A2F-43BA-A065-5D14DAD304DC}"/>
              </a:ext>
            </a:extLst>
          </p:cNvPr>
          <p:cNvSpPr>
            <a:spLocks noGrp="1"/>
          </p:cNvSpPr>
          <p:nvPr>
            <p:ph type="title"/>
          </p:nvPr>
        </p:nvSpPr>
        <p:spPr>
          <a:xfrm>
            <a:off x="838200" y="365125"/>
            <a:ext cx="10515600" cy="876821"/>
          </a:xfrm>
        </p:spPr>
        <p:txBody>
          <a:bodyPr>
            <a:normAutofit/>
          </a:bodyPr>
          <a:lstStyle/>
          <a:p>
            <a:r>
              <a:rPr lang="ru-RU" b="1" dirty="0"/>
              <a:t>Заключение по </a:t>
            </a:r>
            <a:r>
              <a:rPr lang="en-US" b="1" dirty="0"/>
              <a:t>A/B - </a:t>
            </a:r>
            <a:r>
              <a:rPr lang="ru-RU" b="1" dirty="0"/>
              <a:t>тесту</a:t>
            </a:r>
          </a:p>
        </p:txBody>
      </p:sp>
      <p:sp>
        <p:nvSpPr>
          <p:cNvPr id="3" name="Объект 2">
            <a:extLst>
              <a:ext uri="{FF2B5EF4-FFF2-40B4-BE49-F238E27FC236}">
                <a16:creationId xmlns:a16="http://schemas.microsoft.com/office/drawing/2014/main" id="{D75E56E5-F99F-4EBF-A315-D4CE3D44BD7B}"/>
              </a:ext>
            </a:extLst>
          </p:cNvPr>
          <p:cNvSpPr>
            <a:spLocks noGrp="1"/>
          </p:cNvSpPr>
          <p:nvPr>
            <p:ph idx="1"/>
          </p:nvPr>
        </p:nvSpPr>
        <p:spPr>
          <a:xfrm>
            <a:off x="838200" y="1241946"/>
            <a:ext cx="10515600" cy="4351338"/>
          </a:xfrm>
        </p:spPr>
        <p:txBody>
          <a:bodyPr/>
          <a:lstStyle/>
          <a:p>
            <a:pPr algn="just"/>
            <a:r>
              <a:rPr lang="ru-RU" dirty="0"/>
              <a:t>На данном этапе, на основе метрик проверяется гипотеза о значимости результатов тестирования - анализируются доверительный интервалы, пересечение доверительных интервалов. И если результаты значимые, то изменения в интерфейсе для тестовой группы можно применить для всех пользователей. Иначе тестируемые изменения убираются из интерфейса вовсе.</a:t>
            </a:r>
          </a:p>
        </p:txBody>
      </p:sp>
      <p:sp>
        <p:nvSpPr>
          <p:cNvPr id="4" name="Номер слайда 3"/>
          <p:cNvSpPr>
            <a:spLocks noGrp="1"/>
          </p:cNvSpPr>
          <p:nvPr>
            <p:ph type="sldNum" sz="quarter" idx="12"/>
          </p:nvPr>
        </p:nvSpPr>
        <p:spPr/>
        <p:txBody>
          <a:bodyPr/>
          <a:lstStyle/>
          <a:p>
            <a:fld id="{06BECE3D-8C74-4CC2-8E33-183DD2933EA7}" type="slidenum">
              <a:rPr lang="ru-RU" smtClean="0"/>
              <a:t>20</a:t>
            </a:fld>
            <a:endParaRPr lang="ru-RU"/>
          </a:p>
        </p:txBody>
      </p:sp>
      <p:pic>
        <p:nvPicPr>
          <p:cNvPr id="6" name="Рисунок 5">
            <a:extLst>
              <a:ext uri="{FF2B5EF4-FFF2-40B4-BE49-F238E27FC236}">
                <a16:creationId xmlns:a16="http://schemas.microsoft.com/office/drawing/2014/main" id="{25B2D710-C6BE-42AB-A1E5-D146D070436D}"/>
              </a:ext>
            </a:extLst>
          </p:cNvPr>
          <p:cNvPicPr>
            <a:picLocks noChangeAspect="1"/>
          </p:cNvPicPr>
          <p:nvPr/>
        </p:nvPicPr>
        <p:blipFill>
          <a:blip r:embed="rId2"/>
          <a:stretch>
            <a:fillRect/>
          </a:stretch>
        </p:blipFill>
        <p:spPr>
          <a:xfrm>
            <a:off x="5066523" y="3798428"/>
            <a:ext cx="4646646" cy="23182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86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62300" y="2624749"/>
            <a:ext cx="5448300" cy="1325563"/>
          </a:xfrm>
        </p:spPr>
        <p:txBody>
          <a:bodyPr/>
          <a:lstStyle/>
          <a:p>
            <a:r>
              <a:rPr lang="ru-RU" dirty="0"/>
              <a:t>Спасибо за внимание</a:t>
            </a:r>
          </a:p>
        </p:txBody>
      </p:sp>
      <p:sp>
        <p:nvSpPr>
          <p:cNvPr id="4" name="Номер слайда 3"/>
          <p:cNvSpPr>
            <a:spLocks noGrp="1"/>
          </p:cNvSpPr>
          <p:nvPr>
            <p:ph type="sldNum" sz="quarter" idx="12"/>
          </p:nvPr>
        </p:nvSpPr>
        <p:spPr/>
        <p:txBody>
          <a:bodyPr/>
          <a:lstStyle/>
          <a:p>
            <a:fld id="{06BECE3D-8C74-4CC2-8E33-183DD2933EA7}" type="slidenum">
              <a:rPr lang="ru-RU" smtClean="0"/>
              <a:t>21</a:t>
            </a:fld>
            <a:endParaRPr lang="ru-RU"/>
          </a:p>
        </p:txBody>
      </p:sp>
    </p:spTree>
    <p:extLst>
      <p:ext uri="{BB962C8B-B14F-4D97-AF65-F5344CB8AC3E}">
        <p14:creationId xmlns:p14="http://schemas.microsoft.com/office/powerpoint/2010/main" val="383380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Условия до изменения</a:t>
            </a:r>
          </a:p>
        </p:txBody>
      </p:sp>
      <p:sp>
        <p:nvSpPr>
          <p:cNvPr id="3" name="Объект 2"/>
          <p:cNvSpPr>
            <a:spLocks noGrp="1"/>
          </p:cNvSpPr>
          <p:nvPr>
            <p:ph idx="1"/>
          </p:nvPr>
        </p:nvSpPr>
        <p:spPr/>
        <p:txBody>
          <a:bodyPr/>
          <a:lstStyle/>
          <a:p>
            <a:r>
              <a:rPr lang="ru-RU" dirty="0"/>
              <a:t>На момент проведения эксперимента, страница обзора курса имеет две опции</a:t>
            </a:r>
            <a:r>
              <a:rPr lang="en-US" dirty="0"/>
              <a:t>: </a:t>
            </a:r>
          </a:p>
          <a:p>
            <a:r>
              <a:rPr lang="ru-RU" dirty="0"/>
              <a:t>«начать бесплатную пробную версию»</a:t>
            </a:r>
            <a:r>
              <a:rPr lang="en-US" dirty="0"/>
              <a:t> - </a:t>
            </a:r>
            <a:r>
              <a:rPr lang="ru-RU" dirty="0"/>
              <a:t>пользователь вводит данные своей кредитной карты, и регистрируется в пробной версии курса, по истечении 14 дней, если пользователь не отменит регистрацию, автоматически будет произведена оплата.</a:t>
            </a:r>
            <a:endParaRPr lang="en-US" dirty="0"/>
          </a:p>
          <a:p>
            <a:r>
              <a:rPr lang="ru-RU" dirty="0"/>
              <a:t>«получить доступ к материалам курса» - пользователь получит доступ ко всем материалам курса, но не сможет получить помощи от наставников и подтверждающего сертификата об окончании курса.</a:t>
            </a:r>
          </a:p>
        </p:txBody>
      </p:sp>
      <p:sp>
        <p:nvSpPr>
          <p:cNvPr id="4" name="Номер слайда 3"/>
          <p:cNvSpPr>
            <a:spLocks noGrp="1"/>
          </p:cNvSpPr>
          <p:nvPr>
            <p:ph type="sldNum" sz="quarter" idx="12"/>
          </p:nvPr>
        </p:nvSpPr>
        <p:spPr/>
        <p:txBody>
          <a:bodyPr/>
          <a:lstStyle/>
          <a:p>
            <a:fld id="{06BECE3D-8C74-4CC2-8E33-183DD2933EA7}" type="slidenum">
              <a:rPr lang="ru-RU" smtClean="0"/>
              <a:t>3</a:t>
            </a:fld>
            <a:endParaRPr lang="ru-RU"/>
          </a:p>
        </p:txBody>
      </p:sp>
    </p:spTree>
    <p:extLst>
      <p:ext uri="{BB962C8B-B14F-4D97-AF65-F5344CB8AC3E}">
        <p14:creationId xmlns:p14="http://schemas.microsoft.com/office/powerpoint/2010/main" val="407501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Описание изменения</a:t>
            </a:r>
          </a:p>
        </p:txBody>
      </p:sp>
      <p:sp>
        <p:nvSpPr>
          <p:cNvPr id="3" name="Объект 2"/>
          <p:cNvSpPr>
            <a:spLocks noGrp="1"/>
          </p:cNvSpPr>
          <p:nvPr>
            <p:ph idx="1"/>
          </p:nvPr>
        </p:nvSpPr>
        <p:spPr/>
        <p:txBody>
          <a:bodyPr/>
          <a:lstStyle/>
          <a:p>
            <a:r>
              <a:rPr lang="ru-RU" dirty="0"/>
              <a:t>В ходе эксперимента произведено изменение интерфейса</a:t>
            </a:r>
            <a:r>
              <a:rPr lang="en-US" dirty="0"/>
              <a:t>:</a:t>
            </a:r>
          </a:p>
          <a:p>
            <a:r>
              <a:rPr lang="ru-RU" dirty="0"/>
              <a:t>При нажатии на кнопку «начать бесплатную пробную версию», пользователя спрашивают сколько свободного времени у него в наличии для курса. Если указано 5 и более часов в неделю, процесс оформления проходит как обычно. Если указано менее 5 часов в неделю, появляется сообщение в котором указано что обычно для успешного завершения курса требуется уделять для него 5 и более часов в неделю.</a:t>
            </a:r>
          </a:p>
        </p:txBody>
      </p:sp>
      <p:sp>
        <p:nvSpPr>
          <p:cNvPr id="4" name="Номер слайда 3"/>
          <p:cNvSpPr>
            <a:spLocks noGrp="1"/>
          </p:cNvSpPr>
          <p:nvPr>
            <p:ph type="sldNum" sz="quarter" idx="12"/>
          </p:nvPr>
        </p:nvSpPr>
        <p:spPr/>
        <p:txBody>
          <a:bodyPr/>
          <a:lstStyle/>
          <a:p>
            <a:fld id="{06BECE3D-8C74-4CC2-8E33-183DD2933EA7}" type="slidenum">
              <a:rPr lang="ru-RU" smtClean="0"/>
              <a:t>4</a:t>
            </a:fld>
            <a:endParaRPr lang="ru-RU"/>
          </a:p>
        </p:txBody>
      </p:sp>
    </p:spTree>
    <p:extLst>
      <p:ext uri="{BB962C8B-B14F-4D97-AF65-F5344CB8AC3E}">
        <p14:creationId xmlns:p14="http://schemas.microsoft.com/office/powerpoint/2010/main" val="228058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06BECE3D-8C74-4CC2-8E33-183DD2933EA7}" type="slidenum">
              <a:rPr lang="ru-RU" smtClean="0"/>
              <a:t>5</a:t>
            </a:fld>
            <a:endParaRPr lang="ru-RU"/>
          </a:p>
        </p:txBody>
      </p:sp>
      <p:pic>
        <p:nvPicPr>
          <p:cNvPr id="5" name="Рисунок 4"/>
          <p:cNvPicPr>
            <a:picLocks noChangeAspect="1"/>
          </p:cNvPicPr>
          <p:nvPr/>
        </p:nvPicPr>
        <p:blipFill>
          <a:blip r:embed="rId2"/>
          <a:stretch>
            <a:fillRect/>
          </a:stretch>
        </p:blipFill>
        <p:spPr>
          <a:xfrm>
            <a:off x="461176" y="156706"/>
            <a:ext cx="11269648" cy="6544588"/>
          </a:xfrm>
          <a:prstGeom prst="rect">
            <a:avLst/>
          </a:prstGeom>
        </p:spPr>
      </p:pic>
    </p:spTree>
    <p:extLst>
      <p:ext uri="{BB962C8B-B14F-4D97-AF65-F5344CB8AC3E}">
        <p14:creationId xmlns:p14="http://schemas.microsoft.com/office/powerpoint/2010/main" val="319187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Гипотеза</a:t>
            </a:r>
          </a:p>
        </p:txBody>
      </p:sp>
      <p:sp>
        <p:nvSpPr>
          <p:cNvPr id="3" name="Объект 2"/>
          <p:cNvSpPr>
            <a:spLocks noGrp="1"/>
          </p:cNvSpPr>
          <p:nvPr>
            <p:ph idx="1"/>
          </p:nvPr>
        </p:nvSpPr>
        <p:spPr/>
        <p:txBody>
          <a:bodyPr/>
          <a:lstStyle/>
          <a:p>
            <a:r>
              <a:rPr lang="ru-RU" dirty="0"/>
              <a:t>Данное изменение интерфейса позволит заранее установить для студентов более четкие ожидания о прохождении курса, и тем самым уменьшит количество разочарованных студентов, которые отменят регистрацию на пробную версию курса до того как будет произведена автоматическая оплата. При этом не будет наблюдаться значительного сокращения количества студентов которые будут начинать проходить пробную версию курса.</a:t>
            </a:r>
          </a:p>
          <a:p>
            <a:r>
              <a:rPr lang="ru-RU" dirty="0"/>
              <a:t>Минимальное изменение, практически значимое для бизнеса положим </a:t>
            </a:r>
            <a:r>
              <a:rPr lang="en-US" dirty="0"/>
              <a:t>2%</a:t>
            </a:r>
            <a:endParaRPr lang="ru-RU" dirty="0"/>
          </a:p>
        </p:txBody>
      </p:sp>
      <p:sp>
        <p:nvSpPr>
          <p:cNvPr id="4" name="Номер слайда 3"/>
          <p:cNvSpPr>
            <a:spLocks noGrp="1"/>
          </p:cNvSpPr>
          <p:nvPr>
            <p:ph type="sldNum" sz="quarter" idx="12"/>
          </p:nvPr>
        </p:nvSpPr>
        <p:spPr/>
        <p:txBody>
          <a:bodyPr/>
          <a:lstStyle/>
          <a:p>
            <a:fld id="{06BECE3D-8C74-4CC2-8E33-183DD2933EA7}" type="slidenum">
              <a:rPr lang="ru-RU" smtClean="0"/>
              <a:t>6</a:t>
            </a:fld>
            <a:endParaRPr lang="ru-RU"/>
          </a:p>
        </p:txBody>
      </p:sp>
    </p:spTree>
    <p:extLst>
      <p:ext uri="{BB962C8B-B14F-4D97-AF65-F5344CB8AC3E}">
        <p14:creationId xmlns:p14="http://schemas.microsoft.com/office/powerpoint/2010/main" val="157607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Имеются следующие данные</a:t>
            </a:r>
          </a:p>
        </p:txBody>
      </p:sp>
      <p:sp>
        <p:nvSpPr>
          <p:cNvPr id="3" name="Объект 2"/>
          <p:cNvSpPr>
            <a:spLocks noGrp="1"/>
          </p:cNvSpPr>
          <p:nvPr>
            <p:ph idx="1"/>
          </p:nvPr>
        </p:nvSpPr>
        <p:spPr>
          <a:xfrm>
            <a:off x="6998233" y="2121189"/>
            <a:ext cx="4944385" cy="3263611"/>
          </a:xfrm>
        </p:spPr>
        <p:txBody>
          <a:bodyPr>
            <a:normAutofit fontScale="77500" lnSpcReduction="20000"/>
          </a:bodyPr>
          <a:lstStyle/>
          <a:p>
            <a:r>
              <a:rPr lang="en-US" b="1" i="1" u="sng" dirty="0"/>
              <a:t>Date</a:t>
            </a:r>
            <a:r>
              <a:rPr lang="en-US" dirty="0"/>
              <a:t> – </a:t>
            </a:r>
            <a:r>
              <a:rPr lang="ru-RU" dirty="0"/>
              <a:t>дата сбора данных.</a:t>
            </a:r>
          </a:p>
          <a:p>
            <a:r>
              <a:rPr lang="en-US" b="1" i="1" u="sng" dirty="0" err="1"/>
              <a:t>Pageviews</a:t>
            </a:r>
            <a:r>
              <a:rPr lang="en-US" dirty="0"/>
              <a:t> – </a:t>
            </a:r>
            <a:r>
              <a:rPr lang="ru-RU" dirty="0"/>
              <a:t>количество уникальных просмотров страницы курса.</a:t>
            </a:r>
            <a:r>
              <a:rPr lang="en-US" dirty="0"/>
              <a:t> </a:t>
            </a:r>
          </a:p>
          <a:p>
            <a:r>
              <a:rPr lang="en-US" b="1" i="1" u="sng" dirty="0"/>
              <a:t>Clicks</a:t>
            </a:r>
            <a:r>
              <a:rPr lang="ru-RU" dirty="0"/>
              <a:t> – количество нажатий на кнопку начала регистрации на пробный период. </a:t>
            </a:r>
            <a:endParaRPr lang="en-US" dirty="0"/>
          </a:p>
          <a:p>
            <a:r>
              <a:rPr lang="en-US" b="1" i="1" u="sng" dirty="0"/>
              <a:t>Enrollments</a:t>
            </a:r>
            <a:r>
              <a:rPr lang="ru-RU" dirty="0"/>
              <a:t> – количество завершенных регистраций.</a:t>
            </a:r>
            <a:endParaRPr lang="en-US" dirty="0"/>
          </a:p>
          <a:p>
            <a:r>
              <a:rPr lang="en-US" b="1" i="1" u="sng" dirty="0"/>
              <a:t>Payments</a:t>
            </a:r>
            <a:r>
              <a:rPr lang="ru-RU" dirty="0"/>
              <a:t> – количество платящих пользователей после пробного периода.</a:t>
            </a:r>
          </a:p>
        </p:txBody>
      </p:sp>
      <p:pic>
        <p:nvPicPr>
          <p:cNvPr id="5" name="Рисунок 4"/>
          <p:cNvPicPr>
            <a:picLocks noChangeAspect="1"/>
          </p:cNvPicPr>
          <p:nvPr/>
        </p:nvPicPr>
        <p:blipFill>
          <a:blip r:embed="rId2"/>
          <a:stretch>
            <a:fillRect/>
          </a:stretch>
        </p:blipFill>
        <p:spPr>
          <a:xfrm>
            <a:off x="838200" y="2557299"/>
            <a:ext cx="5572903" cy="2353003"/>
          </a:xfrm>
          <a:prstGeom prst="rect">
            <a:avLst/>
          </a:prstGeom>
          <a:ln>
            <a:noFill/>
          </a:ln>
          <a:effectLst>
            <a:outerShdw blurRad="190500" algn="tl" rotWithShape="0">
              <a:srgbClr val="000000">
                <a:alpha val="70000"/>
              </a:srgbClr>
            </a:outerShdw>
          </a:effectLst>
        </p:spPr>
      </p:pic>
      <p:sp>
        <p:nvSpPr>
          <p:cNvPr id="6" name="Номер слайда 5"/>
          <p:cNvSpPr>
            <a:spLocks noGrp="1"/>
          </p:cNvSpPr>
          <p:nvPr>
            <p:ph type="sldNum" sz="quarter" idx="12"/>
          </p:nvPr>
        </p:nvSpPr>
        <p:spPr/>
        <p:txBody>
          <a:bodyPr/>
          <a:lstStyle/>
          <a:p>
            <a:fld id="{03CF747F-1DD4-42B0-ADD2-D1D3501CD3BD}" type="slidenum">
              <a:rPr lang="ru-RU" smtClean="0"/>
              <a:t>7</a:t>
            </a:fld>
            <a:endParaRPr lang="ru-RU"/>
          </a:p>
        </p:txBody>
      </p:sp>
    </p:spTree>
    <p:extLst>
      <p:ext uri="{BB962C8B-B14F-4D97-AF65-F5344CB8AC3E}">
        <p14:creationId xmlns:p14="http://schemas.microsoft.com/office/powerpoint/2010/main" val="260845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635000" y="2236976"/>
            <a:ext cx="6120000" cy="4153381"/>
          </a:xfrm>
          <a:prstGeom prst="rect">
            <a:avLst/>
          </a:prstGeom>
        </p:spPr>
      </p:pic>
      <p:sp>
        <p:nvSpPr>
          <p:cNvPr id="2" name="Заголовок 1"/>
          <p:cNvSpPr>
            <a:spLocks noGrp="1"/>
          </p:cNvSpPr>
          <p:nvPr>
            <p:ph type="title"/>
          </p:nvPr>
        </p:nvSpPr>
        <p:spPr/>
        <p:txBody>
          <a:bodyPr/>
          <a:lstStyle/>
          <a:p>
            <a:r>
              <a:rPr lang="en-US" b="1" i="1" u="sng" dirty="0" err="1"/>
              <a:t>Pageviews</a:t>
            </a:r>
            <a:endParaRPr lang="ru-RU" b="1" i="1" u="sng" dirty="0"/>
          </a:p>
        </p:txBody>
      </p:sp>
      <p:sp>
        <p:nvSpPr>
          <p:cNvPr id="7" name="Номер слайда 6"/>
          <p:cNvSpPr>
            <a:spLocks noGrp="1"/>
          </p:cNvSpPr>
          <p:nvPr>
            <p:ph type="sldNum" sz="quarter" idx="12"/>
          </p:nvPr>
        </p:nvSpPr>
        <p:spPr/>
        <p:txBody>
          <a:bodyPr/>
          <a:lstStyle/>
          <a:p>
            <a:fld id="{03CF747F-1DD4-42B0-ADD2-D1D3501CD3BD}" type="slidenum">
              <a:rPr lang="ru-RU" smtClean="0"/>
              <a:t>8</a:t>
            </a:fld>
            <a:endParaRPr lang="ru-RU"/>
          </a:p>
        </p:txBody>
      </p:sp>
      <p:sp>
        <p:nvSpPr>
          <p:cNvPr id="8" name="Прямоугольник 7"/>
          <p:cNvSpPr/>
          <p:nvPr/>
        </p:nvSpPr>
        <p:spPr>
          <a:xfrm>
            <a:off x="3117758" y="6270346"/>
            <a:ext cx="1154483" cy="369332"/>
          </a:xfrm>
          <a:prstGeom prst="rect">
            <a:avLst/>
          </a:prstGeom>
        </p:spPr>
        <p:txBody>
          <a:bodyPr wrap="none">
            <a:spAutoFit/>
          </a:bodyPr>
          <a:lstStyle/>
          <a:p>
            <a:r>
              <a:rPr lang="en-US" dirty="0" err="1"/>
              <a:t>Pageviews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1826262940"/>
              </p:ext>
            </p:extLst>
          </p:nvPr>
        </p:nvGraphicFramePr>
        <p:xfrm>
          <a:off x="5695585" y="605266"/>
          <a:ext cx="5658215" cy="3708400"/>
        </p:xfrm>
        <a:graphic>
          <a:graphicData uri="http://schemas.openxmlformats.org/drawingml/2006/table">
            <a:tbl>
              <a:tblPr firstCol="1" bandRow="1">
                <a:tableStyleId>{5C22544A-7EE6-4342-B048-85BDC9FD1C3A}</a:tableStyleId>
              </a:tblPr>
              <a:tblGrid>
                <a:gridCol w="2739524">
                  <a:extLst>
                    <a:ext uri="{9D8B030D-6E8A-4147-A177-3AD203B41FA5}">
                      <a16:colId xmlns:a16="http://schemas.microsoft.com/office/drawing/2014/main" val="547710953"/>
                    </a:ext>
                  </a:extLst>
                </a:gridCol>
                <a:gridCol w="2918691">
                  <a:extLst>
                    <a:ext uri="{9D8B030D-6E8A-4147-A177-3AD203B41FA5}">
                      <a16:colId xmlns:a16="http://schemas.microsoft.com/office/drawing/2014/main" val="3695751328"/>
                    </a:ext>
                  </a:extLst>
                </a:gridCol>
              </a:tblGrid>
              <a:tr h="370840">
                <a:tc>
                  <a:txBody>
                    <a:bodyPr/>
                    <a:lstStyle/>
                    <a:p>
                      <a:r>
                        <a:rPr lang="en-US" dirty="0"/>
                        <a:t>Minimum</a:t>
                      </a:r>
                      <a:endParaRPr lang="ru-R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7434</a:t>
                      </a:r>
                      <a:endParaRPr lang="ru-R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45528400"/>
                  </a:ext>
                </a:extLst>
              </a:tr>
              <a:tr h="370840">
                <a:tc>
                  <a:txBody>
                    <a:bodyPr/>
                    <a:lstStyle/>
                    <a:p>
                      <a:r>
                        <a:rPr lang="en-US" dirty="0"/>
                        <a:t>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en-US" dirty="0"/>
                        <a:t>8203</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9080584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en-US" dirty="0"/>
                        <a:t>8896</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84684"/>
                  </a:ext>
                </a:extLst>
              </a:tr>
              <a:tr h="370840">
                <a:tc>
                  <a:txBody>
                    <a:bodyPr/>
                    <a:lstStyle/>
                    <a:p>
                      <a:r>
                        <a:rPr lang="en-US" dirty="0"/>
                        <a:t>median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en-US" dirty="0"/>
                        <a:t>9420</a:t>
                      </a:r>
                      <a:endParaRPr lang="ru-RU" dirty="0"/>
                    </a:p>
                  </a:txBody>
                  <a:tcPr>
                    <a:lnR w="12700" cap="flat" cmpd="sng" algn="ctr">
                      <a:solidFill>
                        <a:schemeClr val="tx1"/>
                      </a:solidFill>
                      <a:prstDash val="solid"/>
                      <a:round/>
                      <a:headEnd type="none" w="med" len="med"/>
                      <a:tailEnd type="none" w="med" len="med"/>
                    </a:lnR>
                    <a:lnB w="12700" cmpd="sng">
                      <a:noFill/>
                    </a:lnB>
                  </a:tcPr>
                </a:tc>
                <a:extLst>
                  <a:ext uri="{0D108BD9-81ED-4DB2-BD59-A6C34878D82A}">
                    <a16:rowId xmlns:a16="http://schemas.microsoft.com/office/drawing/2014/main" val="3036874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75-th percentile</a:t>
                      </a:r>
                      <a:endParaRPr lang="ru-RU" dirty="0"/>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en-US" dirty="0"/>
                        <a:t>9871</a:t>
                      </a:r>
                      <a:endParaRPr lang="ru-RU"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42264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en-US" dirty="0"/>
                        <a:t>10541</a:t>
                      </a:r>
                      <a:endParaRPr lang="ru-RU" dirty="0"/>
                    </a:p>
                  </a:txBody>
                  <a:tcPr>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331424471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Maximum</a:t>
                      </a:r>
                      <a:endParaRPr lang="ru-RU" dirty="0"/>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10667</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588442"/>
                  </a:ext>
                </a:extLst>
              </a:tr>
              <a:tr h="370840">
                <a:tc>
                  <a:txBody>
                    <a:bodyPr/>
                    <a:lstStyle/>
                    <a:p>
                      <a:r>
                        <a:rPr lang="en-US" dirty="0"/>
                        <a:t>Interquartile range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en-US" dirty="0"/>
                        <a:t>975</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6089334"/>
                  </a:ext>
                </a:extLst>
              </a:tr>
              <a:tr h="370840">
                <a:tc>
                  <a:txBody>
                    <a:bodyPr/>
                    <a:lstStyle/>
                    <a:p>
                      <a:r>
                        <a:rPr lang="en-US" dirty="0"/>
                        <a:t>mean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en-US" dirty="0"/>
                        <a:t>9339</a:t>
                      </a:r>
                      <a:endParaRPr lang="ru-RU"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0501396"/>
                  </a:ext>
                </a:extLst>
              </a:tr>
              <a:tr h="370840">
                <a:tc>
                  <a:txBody>
                    <a:bodyPr/>
                    <a:lstStyle/>
                    <a:p>
                      <a:r>
                        <a:rPr lang="en-US" dirty="0"/>
                        <a:t>Standard</a:t>
                      </a:r>
                      <a:r>
                        <a:rPr lang="en-US" baseline="0" dirty="0"/>
                        <a:t> deviation</a:t>
                      </a:r>
                      <a:endParaRPr lang="ru-RU"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t>740</a:t>
                      </a:r>
                      <a:endParaRPr lang="ru-RU"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069099"/>
                  </a:ext>
                </a:extLst>
              </a:tr>
            </a:tbl>
          </a:graphicData>
        </a:graphic>
      </p:graphicFrame>
    </p:spTree>
    <p:extLst>
      <p:ext uri="{BB962C8B-B14F-4D97-AF65-F5344CB8AC3E}">
        <p14:creationId xmlns:p14="http://schemas.microsoft.com/office/powerpoint/2010/main" val="305479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u="sng" dirty="0"/>
              <a:t>С</a:t>
            </a:r>
            <a:r>
              <a:rPr lang="en-US" b="1" i="1" u="sng" dirty="0"/>
              <a:t>licks</a:t>
            </a:r>
            <a:endParaRPr lang="ru-RU" b="1" i="1" u="sng" dirty="0"/>
          </a:p>
        </p:txBody>
      </p:sp>
      <p:pic>
        <p:nvPicPr>
          <p:cNvPr id="4" name="Объект 3"/>
          <p:cNvPicPr>
            <a:picLocks noGrp="1" noChangeAspect="1"/>
          </p:cNvPicPr>
          <p:nvPr>
            <p:ph idx="1"/>
          </p:nvPr>
        </p:nvPicPr>
        <p:blipFill>
          <a:blip r:embed="rId2"/>
          <a:stretch>
            <a:fillRect/>
          </a:stretch>
        </p:blipFill>
        <p:spPr>
          <a:xfrm>
            <a:off x="258864" y="2337233"/>
            <a:ext cx="6120000" cy="4027447"/>
          </a:xfrm>
          <a:prstGeom prst="rect">
            <a:avLst/>
          </a:prstGeom>
        </p:spPr>
      </p:pic>
      <p:sp>
        <p:nvSpPr>
          <p:cNvPr id="6" name="Номер слайда 5"/>
          <p:cNvSpPr>
            <a:spLocks noGrp="1"/>
          </p:cNvSpPr>
          <p:nvPr>
            <p:ph type="sldNum" sz="quarter" idx="12"/>
          </p:nvPr>
        </p:nvSpPr>
        <p:spPr/>
        <p:txBody>
          <a:bodyPr/>
          <a:lstStyle/>
          <a:p>
            <a:fld id="{03CF747F-1DD4-42B0-ADD2-D1D3501CD3BD}" type="slidenum">
              <a:rPr lang="ru-RU" smtClean="0"/>
              <a:t>9</a:t>
            </a:fld>
            <a:endParaRPr lang="ru-RU"/>
          </a:p>
        </p:txBody>
      </p:sp>
      <p:sp>
        <p:nvSpPr>
          <p:cNvPr id="7" name="Прямоугольник 6"/>
          <p:cNvSpPr/>
          <p:nvPr/>
        </p:nvSpPr>
        <p:spPr>
          <a:xfrm>
            <a:off x="3318864" y="6255389"/>
            <a:ext cx="711733" cy="369332"/>
          </a:xfrm>
          <a:prstGeom prst="rect">
            <a:avLst/>
          </a:prstGeom>
        </p:spPr>
        <p:txBody>
          <a:bodyPr wrap="none">
            <a:spAutoFit/>
          </a:bodyPr>
          <a:lstStyle/>
          <a:p>
            <a:r>
              <a:rPr lang="ru-RU" dirty="0"/>
              <a:t>С</a:t>
            </a:r>
            <a:r>
              <a:rPr lang="en-US" dirty="0"/>
              <a:t>licks</a:t>
            </a:r>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2060165213"/>
              </p:ext>
            </p:extLst>
          </p:nvPr>
        </p:nvGraphicFramePr>
        <p:xfrm>
          <a:off x="6000963" y="642556"/>
          <a:ext cx="5658215" cy="3708400"/>
        </p:xfrm>
        <a:graphic>
          <a:graphicData uri="http://schemas.openxmlformats.org/drawingml/2006/table">
            <a:tbl>
              <a:tblPr firstCol="1" bandRow="1">
                <a:tableStyleId>{5C22544A-7EE6-4342-B048-85BDC9FD1C3A}</a:tableStyleId>
              </a:tblPr>
              <a:tblGrid>
                <a:gridCol w="2739524">
                  <a:extLst>
                    <a:ext uri="{9D8B030D-6E8A-4147-A177-3AD203B41FA5}">
                      <a16:colId xmlns:a16="http://schemas.microsoft.com/office/drawing/2014/main" val="547710953"/>
                    </a:ext>
                  </a:extLst>
                </a:gridCol>
                <a:gridCol w="2918691">
                  <a:extLst>
                    <a:ext uri="{9D8B030D-6E8A-4147-A177-3AD203B41FA5}">
                      <a16:colId xmlns:a16="http://schemas.microsoft.com/office/drawing/2014/main" val="3695751328"/>
                    </a:ext>
                  </a:extLst>
                </a:gridCol>
              </a:tblGrid>
              <a:tr h="370840">
                <a:tc>
                  <a:txBody>
                    <a:bodyPr/>
                    <a:lstStyle/>
                    <a:p>
                      <a:r>
                        <a:rPr lang="en-US" dirty="0"/>
                        <a:t>Minimum</a:t>
                      </a:r>
                      <a:endParaRPr lang="ru-R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ru-RU" dirty="0"/>
                        <a:t>632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45528400"/>
                  </a:ext>
                </a:extLst>
              </a:tr>
              <a:tr h="370840">
                <a:tc>
                  <a:txBody>
                    <a:bodyPr/>
                    <a:lstStyle/>
                    <a:p>
                      <a:r>
                        <a:rPr lang="en-US" dirty="0"/>
                        <a:t>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671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9080584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708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84684"/>
                  </a:ext>
                </a:extLst>
              </a:tr>
              <a:tr h="370840">
                <a:tc>
                  <a:txBody>
                    <a:bodyPr/>
                    <a:lstStyle/>
                    <a:p>
                      <a:r>
                        <a:rPr lang="en-US" dirty="0"/>
                        <a:t>median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759</a:t>
                      </a:r>
                    </a:p>
                  </a:txBody>
                  <a:tcPr>
                    <a:lnR w="12700" cap="flat" cmpd="sng" algn="ctr">
                      <a:solidFill>
                        <a:schemeClr val="tx1"/>
                      </a:solidFill>
                      <a:prstDash val="solid"/>
                      <a:round/>
                      <a:headEnd type="none" w="med" len="med"/>
                      <a:tailEnd type="none" w="med" len="med"/>
                    </a:lnR>
                    <a:lnB w="12700" cmpd="sng">
                      <a:noFill/>
                    </a:lnB>
                  </a:tcPr>
                </a:tc>
                <a:extLst>
                  <a:ext uri="{0D108BD9-81ED-4DB2-BD59-A6C34878D82A}">
                    <a16:rowId xmlns:a16="http://schemas.microsoft.com/office/drawing/2014/main" val="3036874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75-th percentile</a:t>
                      </a:r>
                      <a:endParaRPr lang="ru-RU" dirty="0"/>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ru-RU" dirty="0"/>
                        <a:t>825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42264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95-th percentile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868</a:t>
                      </a:r>
                    </a:p>
                  </a:txBody>
                  <a:tcPr>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331424471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Maximum</a:t>
                      </a:r>
                      <a:endParaRPr lang="ru-RU" dirty="0"/>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0"/>
                        <a:t>909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588442"/>
                  </a:ext>
                </a:extLst>
              </a:tr>
              <a:tr h="370840">
                <a:tc>
                  <a:txBody>
                    <a:bodyPr/>
                    <a:lstStyle/>
                    <a:p>
                      <a:r>
                        <a:rPr lang="en-US" dirty="0"/>
                        <a:t>Interquartile range</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117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6089334"/>
                  </a:ext>
                </a:extLst>
              </a:tr>
              <a:tr h="370840">
                <a:tc>
                  <a:txBody>
                    <a:bodyPr/>
                    <a:lstStyle/>
                    <a:p>
                      <a:r>
                        <a:rPr lang="en-US" dirty="0"/>
                        <a:t>mean</a:t>
                      </a:r>
                      <a:endParaRPr lang="ru-RU" dirty="0"/>
                    </a:p>
                  </a:txBody>
                  <a:tcPr>
                    <a:lnL w="12700" cap="flat" cmpd="sng" algn="ctr">
                      <a:solidFill>
                        <a:schemeClr val="tx1"/>
                      </a:solidFill>
                      <a:prstDash val="solid"/>
                      <a:round/>
                      <a:headEnd type="none" w="med" len="med"/>
                      <a:tailEnd type="none" w="med" len="med"/>
                    </a:lnL>
                  </a:tcPr>
                </a:tc>
                <a:tc>
                  <a:txBody>
                    <a:bodyPr/>
                    <a:lstStyle/>
                    <a:p>
                      <a:pPr algn="ctr"/>
                      <a:r>
                        <a:rPr lang="ru-RU" dirty="0"/>
                        <a:t>767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0501396"/>
                  </a:ext>
                </a:extLst>
              </a:tr>
              <a:tr h="370840">
                <a:tc>
                  <a:txBody>
                    <a:bodyPr/>
                    <a:lstStyle/>
                    <a:p>
                      <a:r>
                        <a:rPr lang="en-US" dirty="0"/>
                        <a:t>Standard</a:t>
                      </a:r>
                      <a:r>
                        <a:rPr lang="en-US" baseline="0" dirty="0"/>
                        <a:t> deviation</a:t>
                      </a:r>
                      <a:endParaRPr lang="ru-RU"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ru-RU" dirty="0"/>
                        <a:t>68</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069099"/>
                  </a:ext>
                </a:extLst>
              </a:tr>
            </a:tbl>
          </a:graphicData>
        </a:graphic>
      </p:graphicFrame>
    </p:spTree>
    <p:extLst>
      <p:ext uri="{BB962C8B-B14F-4D97-AF65-F5344CB8AC3E}">
        <p14:creationId xmlns:p14="http://schemas.microsoft.com/office/powerpoint/2010/main" val="114900334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227</TotalTime>
  <Words>1042</Words>
  <Application>Microsoft Office PowerPoint</Application>
  <PresentationFormat>Широкоэкранный</PresentationFormat>
  <Paragraphs>210</Paragraphs>
  <Slides>21</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21</vt:i4>
      </vt:variant>
    </vt:vector>
  </HeadingPairs>
  <TitlesOfParts>
    <vt:vector size="29" baseType="lpstr">
      <vt:lpstr>Arial</vt:lpstr>
      <vt:lpstr>Calibri</vt:lpstr>
      <vt:lpstr>Calibri Light</vt:lpstr>
      <vt:lpstr>Cambria Math</vt:lpstr>
      <vt:lpstr>Trebuchet MS</vt:lpstr>
      <vt:lpstr>Wingdings 3</vt:lpstr>
      <vt:lpstr>Тема Office</vt:lpstr>
      <vt:lpstr>Аспект</vt:lpstr>
      <vt:lpstr>AB – тестирование для Udacity</vt:lpstr>
      <vt:lpstr>Постановка задачи</vt:lpstr>
      <vt:lpstr>Условия до изменения</vt:lpstr>
      <vt:lpstr>Описание изменения</vt:lpstr>
      <vt:lpstr>Презентация PowerPoint</vt:lpstr>
      <vt:lpstr>Гипотеза</vt:lpstr>
      <vt:lpstr>Имеются следующие данные</vt:lpstr>
      <vt:lpstr>Pageviews</vt:lpstr>
      <vt:lpstr>Сlicks</vt:lpstr>
      <vt:lpstr>Enrollments</vt:lpstr>
      <vt:lpstr>Payments</vt:lpstr>
      <vt:lpstr>Полезные метрики</vt:lpstr>
      <vt:lpstr>Значения метрик до внесения изменений</vt:lpstr>
      <vt:lpstr>Аномалии</vt:lpstr>
      <vt:lpstr>PipeLine</vt:lpstr>
      <vt:lpstr>Определение дизайна A/B – теста.</vt:lpstr>
      <vt:lpstr>Извлечение</vt:lpstr>
      <vt:lpstr>Очистка данных</vt:lpstr>
      <vt:lpstr>Разведочный анализ данных(EDA)</vt:lpstr>
      <vt:lpstr>Заключение по A/B - тесту</vt:lpstr>
      <vt:lpstr>Спасибо за внимание</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Alexander</dc:creator>
  <cp:lastModifiedBy>Кирилл Фейзуллин</cp:lastModifiedBy>
  <cp:revision>21</cp:revision>
  <dcterms:created xsi:type="dcterms:W3CDTF">2021-10-20T11:02:10Z</dcterms:created>
  <dcterms:modified xsi:type="dcterms:W3CDTF">2021-10-25T12:36:07Z</dcterms:modified>
</cp:coreProperties>
</file>