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6858000" cx="12192000"/>
  <p:notesSz cx="6858000" cy="9144000"/>
  <p:embeddedFontLst>
    <p:embeddedFont>
      <p:font typeface="Century Gothic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3" roundtripDataSignature="AMtx7mgo6lEbVKw1KC8P0OW3lHC5ZLof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2D85F5-A84D-4BC6-AFC4-7C6E232B9904}">
  <a:tblStyle styleId="{C12D85F5-A84D-4BC6-AFC4-7C6E232B990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4185BA4-3D38-485C-AAA8-50C278E73748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customschemas.google.com/relationships/presentationmetadata" Target="meta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enturyGothic-bold.fntdata"/><Relationship Id="rId82" Type="http://schemas.openxmlformats.org/officeDocument/2006/relationships/font" Target="fonts/CenturyGothic-boldItalic.fntdata"/><Relationship Id="rId81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CenturyGothic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4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4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3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3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8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3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3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4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84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8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8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8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8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5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5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8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86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86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8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8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8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7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8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8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8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8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9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9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8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7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6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6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7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7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77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7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8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78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78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78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7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1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1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81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8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2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2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82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8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7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7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7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7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7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7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7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7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7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7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7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73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7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7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7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7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7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7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7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7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7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7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7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7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7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589213" y="1842868"/>
            <a:ext cx="5921741" cy="2934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ru-RU"/>
              <a:t>Основы управление </a:t>
            </a:r>
            <a:br>
              <a:rPr lang="ru-RU"/>
            </a:br>
            <a:r>
              <a:rPr lang="ru-RU"/>
              <a:t>ИТ - проектами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Москва 2020 г.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Аналитические модели (2)</a:t>
            </a:r>
            <a:endParaRPr/>
          </a:p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1874520" y="1453661"/>
            <a:ext cx="10122644" cy="4642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Наиболее распространенная модель этой группы — модель SLIM (Л. Патнам) для крупных проектов.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Её базовое утверждение: основные затраты на разработку ПО распределяются по времени согласно функции, графики которой — кривые Патнама–Нордена–Рэлея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Уравнение модели имеет вид:</a:t>
            </a:r>
            <a:endParaRPr/>
          </a:p>
          <a:p>
            <a:pPr indent="-342900" lvl="0" marL="34290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S </a:t>
            </a:r>
            <a:r>
              <a:rPr lang="ru-RU" sz="2800"/>
              <a:t>= </a:t>
            </a:r>
            <a:r>
              <a:rPr i="1" lang="ru-RU" sz="2800"/>
              <a:t>E</a:t>
            </a:r>
            <a:r>
              <a:rPr baseline="30000" lang="ru-RU" sz="2800"/>
              <a:t>1/3</a:t>
            </a:r>
            <a:r>
              <a:rPr lang="ru-RU" sz="2800"/>
              <a:t> </a:t>
            </a:r>
            <a:r>
              <a:rPr i="1" lang="ru-RU" sz="2800"/>
              <a:t>×</a:t>
            </a:r>
            <a:r>
              <a:rPr lang="ru-RU" sz="2800"/>
              <a:t> </a:t>
            </a:r>
            <a:r>
              <a:rPr i="1" lang="ru-RU" sz="2800"/>
              <a:t>t</a:t>
            </a:r>
            <a:r>
              <a:rPr baseline="30000" lang="ru-RU" sz="2800"/>
              <a:t>4/3</a:t>
            </a:r>
            <a:r>
              <a:rPr lang="ru-RU" sz="2800"/>
              <a:t> </a:t>
            </a:r>
            <a:r>
              <a:rPr i="1" lang="ru-RU" sz="2800"/>
              <a:t>×</a:t>
            </a:r>
            <a:r>
              <a:rPr lang="ru-RU" sz="2800"/>
              <a:t> </a:t>
            </a:r>
            <a:r>
              <a:rPr i="1" lang="ru-RU" sz="2800"/>
              <a:t>P ×</a:t>
            </a:r>
            <a:r>
              <a:rPr lang="ru-RU" sz="2800"/>
              <a:t> </a:t>
            </a:r>
            <a:r>
              <a:rPr i="1" lang="ru-RU" sz="2800"/>
              <a:t>B</a:t>
            </a:r>
            <a:r>
              <a:rPr baseline="30000" lang="ru-RU" sz="2800"/>
              <a:t>1/3</a:t>
            </a:r>
            <a:r>
              <a:rPr lang="ru-RU" sz="2800"/>
              <a:t>,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где </a:t>
            </a:r>
            <a:r>
              <a:rPr i="1" lang="ru-RU" sz="2800"/>
              <a:t>S</a:t>
            </a:r>
            <a:r>
              <a:rPr lang="ru-RU" sz="2800"/>
              <a:t> — размер, </a:t>
            </a:r>
            <a:r>
              <a:rPr i="1" lang="ru-RU" sz="2800"/>
              <a:t>E</a:t>
            </a:r>
            <a:r>
              <a:rPr lang="ru-RU" sz="2800"/>
              <a:t> — объём работы, </a:t>
            </a:r>
            <a:r>
              <a:rPr i="1" lang="ru-RU" sz="2800"/>
              <a:t>t</a:t>
            </a:r>
            <a:r>
              <a:rPr lang="ru-RU" sz="2800"/>
              <a:t> — общее время разработки, </a:t>
            </a:r>
            <a:r>
              <a:rPr i="1" lang="ru-RU" sz="2800"/>
              <a:t>P</a:t>
            </a:r>
            <a:r>
              <a:rPr lang="ru-RU" sz="2800"/>
              <a:t> — производительность, </a:t>
            </a:r>
            <a:r>
              <a:rPr i="1" lang="ru-RU" sz="2800"/>
              <a:t>B</a:t>
            </a:r>
            <a:r>
              <a:rPr lang="ru-RU" sz="2800"/>
              <a:t> — масштабирующий коэффициент.</a:t>
            </a:r>
            <a:endParaRPr/>
          </a:p>
        </p:txBody>
      </p:sp>
      <p:sp>
        <p:nvSpPr>
          <p:cNvPr id="232" name="Google Shape;232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2592925" y="42599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Аналитические модели (3)</a:t>
            </a:r>
            <a:endParaRPr/>
          </a:p>
        </p:txBody>
      </p:sp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1874520" y="1255541"/>
            <a:ext cx="10122644" cy="4947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Размер проекта измеряется в эффективных строках кода: </a:t>
            </a:r>
            <a:r>
              <a:rPr i="1" lang="ru-RU" sz="2800"/>
              <a:t>K × LOC</a:t>
            </a:r>
            <a:r>
              <a:rPr lang="ru-RU" sz="2800"/>
              <a:t>, где </a:t>
            </a:r>
            <a:r>
              <a:rPr i="1" lang="ru-RU" sz="2800"/>
              <a:t>LOC</a:t>
            </a:r>
            <a:r>
              <a:rPr lang="ru-RU" sz="2800"/>
              <a:t> — количество строк кода, </a:t>
            </a:r>
            <a:r>
              <a:rPr i="1" lang="ru-RU" sz="2800"/>
              <a:t>K </a:t>
            </a:r>
            <a:r>
              <a:rPr lang="ru-RU" sz="2800"/>
              <a:t>зависит</a:t>
            </a:r>
            <a:r>
              <a:rPr i="1" lang="ru-RU" sz="2800"/>
              <a:t> </a:t>
            </a:r>
            <a:r>
              <a:rPr lang="ru-RU" sz="2800"/>
              <a:t>типа кода: для нового </a:t>
            </a:r>
            <a:r>
              <a:rPr i="1" lang="ru-RU" sz="2800"/>
              <a:t>K</a:t>
            </a:r>
            <a:r>
              <a:rPr lang="ru-RU" sz="2800"/>
              <a:t> = 1; для повторного </a:t>
            </a:r>
            <a:r>
              <a:rPr i="1" lang="ru-RU" sz="2800"/>
              <a:t>K</a:t>
            </a:r>
            <a:r>
              <a:rPr lang="ru-RU" sz="2800"/>
              <a:t> = 0,55; для сгенерированного </a:t>
            </a:r>
            <a:r>
              <a:rPr i="1" lang="ru-RU" sz="2800"/>
              <a:t>K</a:t>
            </a:r>
            <a:r>
              <a:rPr lang="ru-RU" sz="2800"/>
              <a:t> = 0,40.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Зависимость объема работы от количества строк кода:</a:t>
            </a:r>
            <a:endParaRPr/>
          </a:p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E </a:t>
            </a:r>
            <a:r>
              <a:rPr lang="ru-RU" sz="2800"/>
              <a:t>= </a:t>
            </a:r>
            <a:r>
              <a:rPr i="1" lang="ru-RU" sz="2800"/>
              <a:t>S</a:t>
            </a:r>
            <a:r>
              <a:rPr baseline="30000" lang="ru-RU" sz="2800"/>
              <a:t>3</a:t>
            </a:r>
            <a:r>
              <a:rPr i="1" lang="ru-RU" sz="2800"/>
              <a:t> ×</a:t>
            </a:r>
            <a:r>
              <a:rPr lang="ru-RU" sz="2800"/>
              <a:t> </a:t>
            </a:r>
            <a:r>
              <a:rPr i="1" lang="ru-RU" sz="2800"/>
              <a:t>P</a:t>
            </a:r>
            <a:r>
              <a:rPr baseline="30000" lang="ru-RU" sz="2800"/>
              <a:t>-3</a:t>
            </a:r>
            <a:r>
              <a:rPr i="1" lang="ru-RU" sz="2800"/>
              <a:t> ×</a:t>
            </a:r>
            <a:r>
              <a:rPr lang="ru-RU" sz="2800"/>
              <a:t> </a:t>
            </a:r>
            <a:r>
              <a:rPr i="1" lang="ru-RU" sz="2800"/>
              <a:t>B ×</a:t>
            </a:r>
            <a:r>
              <a:rPr lang="ru-RU" sz="2800"/>
              <a:t> </a:t>
            </a:r>
            <a:r>
              <a:rPr i="1" lang="ru-RU" sz="2800"/>
              <a:t>t</a:t>
            </a:r>
            <a:r>
              <a:rPr baseline="30000" lang="ru-RU" sz="2800"/>
              <a:t>-4</a:t>
            </a:r>
            <a:r>
              <a:rPr lang="ru-RU" sz="2800"/>
              <a:t>,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Для повышения качества прогноза SLIM предлагает вести калибровку на основе хронологической информации.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Модель не приобрела широкой популярности и распространения в силу своей специфичности (большие проекты).</a:t>
            </a:r>
            <a:endParaRPr/>
          </a:p>
        </p:txBody>
      </p:sp>
      <p:sp>
        <p:nvSpPr>
          <p:cNvPr id="239" name="Google Shape;239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Экспертные методы</a:t>
            </a:r>
            <a:endParaRPr/>
          </a:p>
        </p:txBody>
      </p:sp>
      <p:sp>
        <p:nvSpPr>
          <p:cNvPr id="245" name="Google Shape;245;p12"/>
          <p:cNvSpPr txBox="1"/>
          <p:nvPr>
            <p:ph idx="1" type="body"/>
          </p:nvPr>
        </p:nvSpPr>
        <p:spPr>
          <a:xfrm>
            <a:off x="1874520" y="145366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Экспертные методы оценки используют опыт экспертов, которые либо работали над программными проектами, либо участвовали в их оценке.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Привлекательность в простоте, и при хороших экспертах качество оценки может быть высоким.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Но риск велик: эксперт может не знать особенностей именно данного проекта; может ошибиться в масштабе; может неверно оценить возможности проектной группы; может быть предвзятым.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Поэтому стараются минимизировать фактор субъективности (несколько экспертов, плюсы и минусы).</a:t>
            </a:r>
            <a:endParaRPr/>
          </a:p>
        </p:txBody>
      </p:sp>
      <p:sp>
        <p:nvSpPr>
          <p:cNvPr id="246" name="Google Shape;24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Дельфи (1)</a:t>
            </a:r>
            <a:endParaRPr/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1874520" y="145366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Интуитивное обоснование метода — группа независимых экспертов лучше оценивает и предсказывает результат, чем рабочая команда проекта.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Эксперты делают независимые заключения по обсуждаемому вопросу.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Ответы обобщаются, обрабатываются и возвращаются экспертам, которые делают новые оценки.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После формирования на их основе некоторого общего мнения получается окончательная оценка.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Метод достаточно хорош, если по обсуждаемой проблеме слишком мало объективных данных.</a:t>
            </a:r>
            <a:endParaRPr/>
          </a:p>
        </p:txBody>
      </p:sp>
      <p:sp>
        <p:nvSpPr>
          <p:cNvPr id="253" name="Google Shape;253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Дельфи (2)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1874520" y="145366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Вариация метода — Wideband Delphi. порядок его этапов: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Планирование: ставится задача и определяется группа;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начальное собрание, эксперты знакомятся с задачей;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Предварительная работа, где участники независимо составляет список задач и предлагает свои оценки;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Собрание для обсуждения материалов и выработки списка задач и оценок;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Объединение задач: руководитель проекта объединяет результаты и доводит их до сведения экспертов;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Просмотр результатов: завершающий этап, оценка;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Если критерии удовлетворены, оценка завершается.</a:t>
            </a:r>
            <a:endParaRPr/>
          </a:p>
        </p:txBody>
      </p:sp>
      <p:sp>
        <p:nvSpPr>
          <p:cNvPr id="260" name="Google Shape;260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Дельфи (3)</a:t>
            </a:r>
            <a:endParaRPr/>
          </a:p>
        </p:txBody>
      </p:sp>
      <p:sp>
        <p:nvSpPr>
          <p:cNvPr id="266" name="Google Shape;266;p15"/>
          <p:cNvSpPr txBox="1"/>
          <p:nvPr>
            <p:ph idx="1" type="body"/>
          </p:nvPr>
        </p:nvSpPr>
        <p:spPr>
          <a:xfrm>
            <a:off x="1874520" y="145366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Далее на основании полученных оценок определяется ожидаемая, которая задаётся интервалом.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Достоинства метода</a:t>
            </a:r>
            <a:r>
              <a:rPr lang="ru-RU" sz="2800"/>
              <a:t>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невысокие затраты при получении экспертных оценок;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возможность использования предыдущего опыта;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использование математических моделей для улучшения прогностических оценок;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возможность проводить опрос удаленно;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исключение группового влияния, возникающего при совместной работе.</a:t>
            </a:r>
            <a:endParaRPr/>
          </a:p>
        </p:txBody>
      </p:sp>
      <p:sp>
        <p:nvSpPr>
          <p:cNvPr id="267" name="Google Shape;267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Дельфи (4)</a:t>
            </a:r>
            <a:endParaRPr/>
          </a:p>
        </p:txBody>
      </p:sp>
      <p:sp>
        <p:nvSpPr>
          <p:cNvPr id="273" name="Google Shape;273;p16"/>
          <p:cNvSpPr txBox="1"/>
          <p:nvPr>
            <p:ph idx="1" type="body"/>
          </p:nvPr>
        </p:nvSpPr>
        <p:spPr>
          <a:xfrm>
            <a:off x="1874520" y="145366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Недостатки метода</a:t>
            </a:r>
            <a:r>
              <a:rPr lang="ru-RU" sz="28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для получения качественных оценок эксперты должны обладать высоким уровнем мотивации;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нередко принимается мнение большинства;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стремление экспертов попасть в группу большинства;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существует возможность манипуляции организационной группой над мнениями экспертов;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анализ занимает длительное время.</a:t>
            </a:r>
            <a:endParaRPr/>
          </a:p>
        </p:txBody>
      </p:sp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декомпозиции работ (PERT) (1)</a:t>
            </a:r>
            <a:endParaRPr/>
          </a:p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>
            <a:off x="1874520" y="145366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Компании Remington Rand и Du Pont предложили </a:t>
            </a:r>
            <a:r>
              <a:rPr i="1" lang="ru-RU" sz="2800"/>
              <a:t>метод критического пути</a:t>
            </a:r>
            <a:r>
              <a:rPr lang="ru-RU" sz="2800"/>
              <a:t> (CPM);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 США в рамках проекта Polaris создан метод анализа и оценки длительности реализации работ проекта — Program Evaluation &amp; Review Technique (PERT);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метод позволил закончить проект Polaris на два года раньше срока;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 основе метода лежит декомпозиция работ на простые компоненты, каждый из которых поддаётся оценке;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Сейчас произошла взаимная интеграция методов.</a:t>
            </a:r>
            <a:endParaRPr/>
          </a:p>
        </p:txBody>
      </p:sp>
      <p:sp>
        <p:nvSpPr>
          <p:cNvPr id="281" name="Google Shape;281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декомпозиции работ (PERT) (2)</a:t>
            </a:r>
            <a:endParaRPr/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1874520" y="1316500"/>
            <a:ext cx="101226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Для расчёта продолжительности одной операции используется аппроксимация β-распределения;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Приближённая оценка для β-распределения характеризуется тремя величинами: минимально возможной (</a:t>
            </a: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lang="ru-RU" sz="2800"/>
              <a:t>), максимально возможной (</a:t>
            </a: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lang="ru-RU" sz="2800"/>
              <a:t>) и наиболее вероятной (</a:t>
            </a:r>
            <a:r>
              <a:rPr i="1" lang="ru-RU" sz="2800"/>
              <a:t>p</a:t>
            </a:r>
            <a:r>
              <a:rPr baseline="-25000" i="1" lang="ru-RU" sz="2800"/>
              <a:t>e</a:t>
            </a:r>
            <a:r>
              <a:rPr lang="ru-RU" sz="2800"/>
              <a:t>), а ожидаемая величина: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t</a:t>
            </a:r>
            <a:r>
              <a:rPr baseline="-25000" i="1" lang="ru-RU" sz="2800"/>
              <a:t>e</a:t>
            </a:r>
            <a:r>
              <a:rPr lang="ru-RU" sz="2800"/>
              <a:t>= (</a:t>
            </a: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i="1" lang="ru-RU" sz="2800"/>
              <a:t> </a:t>
            </a:r>
            <a:r>
              <a:rPr lang="ru-RU" sz="2800"/>
              <a:t>+ 4</a:t>
            </a:r>
            <a:r>
              <a:rPr i="1" lang="ru-RU" sz="2800"/>
              <a:t>p</a:t>
            </a:r>
            <a:r>
              <a:rPr baseline="-25000" i="1" lang="ru-RU" sz="2800"/>
              <a:t>e</a:t>
            </a:r>
            <a:r>
              <a:rPr lang="ru-RU" sz="2800"/>
              <a:t> + </a:t>
            </a: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lang="ru-RU" sz="2800"/>
              <a:t>) / 6,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Среднее квадратичное отклонение — σ</a:t>
            </a:r>
            <a:r>
              <a:rPr baseline="30000" lang="ru-RU" sz="2800"/>
              <a:t>2</a:t>
            </a:r>
            <a:r>
              <a:rPr baseline="-25000" i="1" lang="ru-RU" sz="2800"/>
              <a:t>e</a:t>
            </a:r>
            <a:r>
              <a:rPr lang="ru-RU" sz="2800"/>
              <a:t>= (</a:t>
            </a: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i="1" lang="ru-RU" sz="2800"/>
              <a:t> </a:t>
            </a:r>
            <a:r>
              <a:rPr lang="ru-RU" sz="2800"/>
              <a:t>–</a:t>
            </a: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lang="ru-RU" sz="2800"/>
              <a:t>) / 6.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При независимых величинах общая оценка вычисляется как сумма оценок.</a:t>
            </a:r>
            <a:endParaRPr/>
          </a:p>
        </p:txBody>
      </p:sp>
      <p:sp>
        <p:nvSpPr>
          <p:cNvPr id="288" name="Google Shape;288;p1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декомпозиции работ (PERT) (3)</a:t>
            </a:r>
            <a:endParaRPr/>
          </a:p>
        </p:txBody>
      </p:sp>
      <p:sp>
        <p:nvSpPr>
          <p:cNvPr id="294" name="Google Shape;294;p19"/>
          <p:cNvSpPr txBox="1"/>
          <p:nvPr>
            <p:ph idx="1" type="body"/>
          </p:nvPr>
        </p:nvSpPr>
        <p:spPr>
          <a:xfrm>
            <a:off x="1686495" y="1152901"/>
            <a:ext cx="102750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Расчёт длительности производится на основе сетевой модели, которая используется при планировании;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Граф проекта представляет собой сеть, где начальная вершина — начало работы, конечная — завершение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Длительность операции определяет длину дуги.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Длина критического пути в графе — минимальное время, за которое можно выполнить проект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Средняя продолжительность проекта</a:t>
            </a:r>
            <a:r>
              <a:rPr i="1" lang="ru-RU" sz="2800"/>
              <a:t> T</a:t>
            </a:r>
            <a:r>
              <a:rPr baseline="-25000" i="1" lang="ru-RU" sz="2800"/>
              <a:t>E</a:t>
            </a:r>
            <a:r>
              <a:rPr i="1" lang="ru-RU" sz="2800"/>
              <a:t> — </a:t>
            </a:r>
            <a:r>
              <a:rPr lang="ru-RU" sz="2800"/>
              <a:t>сумма средних значений для выполнения операций на критическом пути.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Зная дисперсии операций, выполняют расчет длительности.</a:t>
            </a:r>
            <a:endParaRPr/>
          </a:p>
        </p:txBody>
      </p:sp>
      <p:sp>
        <p:nvSpPr>
          <p:cNvPr id="295" name="Google Shape;295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Успешность программного проекта</a:t>
            </a:r>
            <a:endParaRPr/>
          </a:p>
        </p:txBody>
      </p:sp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2115612" y="151462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Баланс факторов: персонал, методология, границы проекта, время разработки, качество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Чтобы ни случилось – это к худшему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Численность разработчиков увеличивать нельзя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Новая методологию предполагает ее освоение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Сокращение границ в конце не спасает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Жертвуют либо временем, либо качеством, а чаще тем и другим</a:t>
            </a:r>
            <a:endParaRPr/>
          </a:p>
        </p:txBody>
      </p:sp>
      <p:sp>
        <p:nvSpPr>
          <p:cNvPr id="176" name="Google Shape;176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декомпозиции работ (PERT) (4)</a:t>
            </a:r>
            <a:endParaRPr/>
          </a:p>
        </p:txBody>
      </p:sp>
      <p:sp>
        <p:nvSpPr>
          <p:cNvPr id="301" name="Google Shape;301;p20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Пример сетевого графика проекта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Критический путь — 1, 2, 7, 8, 9, 6, 10</a:t>
            </a:r>
            <a:endParaRPr/>
          </a:p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. 1.6. Сетевой график проекта (пример).jpg" id="303" name="Google Shape;3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156" y="2486977"/>
            <a:ext cx="10223996" cy="389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декомпозиции работ (PERT) (5)</a:t>
            </a:r>
            <a:endParaRPr/>
          </a:p>
        </p:txBody>
      </p:sp>
      <p:sp>
        <p:nvSpPr>
          <p:cNvPr id="309" name="Google Shape;309;p21"/>
          <p:cNvSpPr txBox="1"/>
          <p:nvPr>
            <p:ph idx="1" type="body"/>
          </p:nvPr>
        </p:nvSpPr>
        <p:spPr>
          <a:xfrm>
            <a:off x="1242500" y="1469775"/>
            <a:ext cx="108192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Метод декомпозиции работ — один из самых удачных, прекрасно зарекомендовавших себя на практике.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Возможность успешного планирования работ позволила применять его для проектов в различных отраслях.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Однако применение его в программных проектах наталкивается на трудности, связанные с высокой степенью неопределенности их оценок.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Требуется проводить достаточно глубокую декомпозицию и подбирать квалифицированных экспертов</a:t>
            </a:r>
            <a:endParaRPr/>
          </a:p>
        </p:txBody>
      </p:sp>
      <p:sp>
        <p:nvSpPr>
          <p:cNvPr id="310" name="Google Shape;310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оценки по аналогии (ОПА) (1)</a:t>
            </a:r>
            <a:endParaRPr/>
          </a:p>
        </p:txBody>
      </p:sp>
      <p:sp>
        <p:nvSpPr>
          <p:cNvPr id="316" name="Google Shape;316;p22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Оценка по аналогии использует эмпирические данные характеристик завершенных проектов.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Особенность метода состоит в том, что он позволяет выделить схожие проекты.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Схема оценки: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сбор данных по разрабатываемому проекту;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поиск и анализ проектов, аналогичных разрабатываемому по выбранным характеристикам;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экспертная оценка разрабатываемого проекта.</a:t>
            </a:r>
            <a:endParaRPr/>
          </a:p>
        </p:txBody>
      </p:sp>
      <p:sp>
        <p:nvSpPr>
          <p:cNvPr id="317" name="Google Shape;317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оценки по аналогии (ОПА) (2)</a:t>
            </a:r>
            <a:endParaRPr/>
          </a:p>
        </p:txBody>
      </p:sp>
      <p:sp>
        <p:nvSpPr>
          <p:cNvPr id="323" name="Google Shape;323;p23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Характеристикам проекта присваиваются веса согласно значимости.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Для выбора наиболее близких проектов используется норма в </a:t>
            </a:r>
            <a:r>
              <a:rPr i="1" lang="ru-RU" sz="2800"/>
              <a:t>n</a:t>
            </a:r>
            <a:r>
              <a:rPr lang="ru-RU" sz="2800"/>
              <a:t>–мерном пространстве, где проекты и их характеристики представляются точками.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Затем вычисляется расстояние между точками.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Считается, что у проектов, имеющих наибольшее сходство, расстояние будет минимальным.</a:t>
            </a:r>
            <a:endParaRPr/>
          </a:p>
        </p:txBody>
      </p:sp>
      <p:sp>
        <p:nvSpPr>
          <p:cNvPr id="324" name="Google Shape;324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(1)</a:t>
            </a:r>
            <a:endParaRPr/>
          </a:p>
        </p:txBody>
      </p:sp>
      <p:sp>
        <p:nvSpPr>
          <p:cNvPr id="330" name="Google Shape;330;p24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Предназначены для того, чтобы получить представление о свойствах программного изделия на основе прямых измерений некоторых его характеристик.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Наиболее распространенная методика основана на оценках количества строк кода программ или подобных мерах.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Считаем, что объём программного изделия измеряется в тысячах строк кода (СК). Например, 5 СК означает 5 тыс. строк исходного кода.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Англоязычное обозначение — LOC (</a:t>
            </a:r>
            <a:r>
              <a:rPr i="1" lang="ru-RU" sz="2800"/>
              <a:t>Lines Of Code</a:t>
            </a:r>
            <a:r>
              <a:rPr lang="ru-RU" sz="2800"/>
              <a:t>) или в тысячах KLOC.</a:t>
            </a:r>
            <a:endParaRPr/>
          </a:p>
        </p:txBody>
      </p:sp>
      <p:sp>
        <p:nvSpPr>
          <p:cNvPr id="331" name="Google Shape;331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(2)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Первоначально оценки, основанные на измерении СК, применялись, когда одной строка кода соответствовала одной команде языка.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Со временем это соответствие перестало выполняться: одна строка исходного кода может содержать несколько команд языка и наоборот.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Кроме того, большую роль стал играть стиль программирования, требующий поддержки определённой структуры программы, наличия комментариев и т.п.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.. </a:t>
            </a:r>
            <a:endParaRPr/>
          </a:p>
        </p:txBody>
      </p:sp>
      <p:sp>
        <p:nvSpPr>
          <p:cNvPr id="338" name="Google Shape;338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(3)</a:t>
            </a:r>
            <a:endParaRPr/>
          </a:p>
        </p:txBody>
      </p:sp>
      <p:sp>
        <p:nvSpPr>
          <p:cNvPr id="344" name="Google Shape;344;p26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Чаще всего рассматривают два вида оценки: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количество строк</a:t>
            </a:r>
            <a:r>
              <a:rPr lang="ru-RU" sz="2800"/>
              <a:t> кода с комментариями и пустыми строками, количество которых ограничивают какой-то долей от общего  числа строк в измеряемом блоке;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количество операторов </a:t>
            </a:r>
            <a:r>
              <a:rPr lang="ru-RU" sz="2800"/>
              <a:t>исходного кода. Здесь обычно исключают пустые строки и комментарии.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Не существует единственного общепризнанного подхода к оценке, приемлемого для различных языков программирования и ориентированного на универсальное применение.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.. </a:t>
            </a:r>
            <a:endParaRPr/>
          </a:p>
        </p:txBody>
      </p:sp>
      <p:sp>
        <p:nvSpPr>
          <p:cNvPr id="345" name="Google Shape;345;p2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(4)</a:t>
            </a:r>
            <a:endParaRPr/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Варианты метрик: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число строк, содержащих исходный код и комментарии;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процент комментариев;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среднее число строк для функций (методов);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среднее число строк для модулей;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среднее число строк для классов.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Кроме того, применяются и другие показатели: число модулей, функций/методов, классов и т.п.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.. </a:t>
            </a:r>
            <a:endParaRPr/>
          </a:p>
        </p:txBody>
      </p:sp>
      <p:sp>
        <p:nvSpPr>
          <p:cNvPr id="352" name="Google Shape;352;p2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(5)</a:t>
            </a:r>
            <a:endParaRPr/>
          </a:p>
        </p:txBody>
      </p:sp>
      <p:sp>
        <p:nvSpPr>
          <p:cNvPr id="358" name="Google Shape;358;p28"/>
          <p:cNvSpPr txBox="1"/>
          <p:nvPr>
            <p:ph idx="1" type="body"/>
          </p:nvPr>
        </p:nvSpPr>
        <p:spPr>
          <a:xfrm>
            <a:off x="952050" y="1243875"/>
            <a:ext cx="109968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Обозначим :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l</a:t>
            </a:r>
            <a:r>
              <a:rPr lang="ru-RU" sz="2800"/>
              <a:t> — объём кода,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t — </a:t>
            </a:r>
            <a:r>
              <a:rPr lang="ru-RU" sz="2800"/>
              <a:t>трудоёмкость (общие затраты времени на проект),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p — </a:t>
            </a:r>
            <a:r>
              <a:rPr lang="ru-RU" sz="2800"/>
              <a:t>производительность,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c — </a:t>
            </a:r>
            <a:r>
              <a:rPr lang="ru-RU" sz="2800"/>
              <a:t>стоимость проекта,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u — </a:t>
            </a:r>
            <a:r>
              <a:rPr lang="ru-RU" sz="2800"/>
              <a:t>удельная стоимость.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Тогда, если известны производительность труда и удельная стоимость по объёму кода вычисляются как трудоёмкость разработки, так и стоимость работ: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t</a:t>
            </a:r>
            <a:r>
              <a:rPr lang="ru-RU" sz="2800"/>
              <a:t> = </a:t>
            </a:r>
            <a:r>
              <a:rPr i="1" lang="ru-RU" sz="2800"/>
              <a:t>v</a:t>
            </a:r>
            <a:r>
              <a:rPr lang="ru-RU" sz="2800"/>
              <a:t> </a:t>
            </a:r>
            <a:r>
              <a:rPr i="1" lang="ru-RU" sz="2800"/>
              <a:t>×</a:t>
            </a:r>
            <a:r>
              <a:rPr lang="ru-RU" sz="2800"/>
              <a:t> </a:t>
            </a:r>
            <a:r>
              <a:rPr i="1" lang="ru-RU" sz="2800"/>
              <a:t>p</a:t>
            </a:r>
            <a:r>
              <a:rPr lang="ru-RU" sz="2800"/>
              <a:t>, </a:t>
            </a:r>
            <a:r>
              <a:rPr i="1" lang="ru-RU" sz="2800"/>
              <a:t>c</a:t>
            </a:r>
            <a:r>
              <a:rPr lang="ru-RU" sz="2800"/>
              <a:t> = </a:t>
            </a:r>
            <a:r>
              <a:rPr i="1" lang="ru-RU" sz="2800"/>
              <a:t>v</a:t>
            </a:r>
            <a:r>
              <a:rPr lang="ru-RU" sz="2800"/>
              <a:t> </a:t>
            </a:r>
            <a:r>
              <a:rPr i="1" lang="ru-RU" sz="2800"/>
              <a:t>×</a:t>
            </a:r>
            <a:r>
              <a:rPr lang="ru-RU" sz="2800"/>
              <a:t> </a:t>
            </a:r>
            <a:r>
              <a:rPr i="1" lang="ru-RU" sz="2800"/>
              <a:t>u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.. </a:t>
            </a:r>
            <a:endParaRPr/>
          </a:p>
        </p:txBody>
      </p:sp>
      <p:sp>
        <p:nvSpPr>
          <p:cNvPr id="359" name="Google Shape;359;p2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(6)</a:t>
            </a:r>
            <a:endParaRPr/>
          </a:p>
        </p:txBody>
      </p:sp>
      <p:sp>
        <p:nvSpPr>
          <p:cNvPr id="365" name="Google Shape;365;p29"/>
          <p:cNvSpPr txBox="1"/>
          <p:nvPr>
            <p:ph idx="1" type="body"/>
          </p:nvPr>
        </p:nvSpPr>
        <p:spPr>
          <a:xfrm>
            <a:off x="1722120" y="134698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Производительность и удельная стоимость не одинаковы для различных проектов, как и для различных компонентов одного проекта.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Тогда нужно не только определять эти параметры, но и корректировать их для разных типов проекта и разных компонентов.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Для этого формируется метрическая база характеристик выполненных проектов, по которой вычисляется производительность и удельная стоимость каждого разработанного ранее компонента: </a:t>
            </a:r>
            <a:endParaRPr/>
          </a:p>
          <a:p>
            <a:pPr indent="-342900" lvl="0" marL="34290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p</a:t>
            </a:r>
            <a:r>
              <a:rPr baseline="-25000" i="1" lang="ru-RU" sz="2800"/>
              <a:t>i</a:t>
            </a:r>
            <a:r>
              <a:rPr i="1" lang="ru-RU" sz="2800"/>
              <a:t> </a:t>
            </a:r>
            <a:r>
              <a:rPr lang="ru-RU" sz="2800"/>
              <a:t>= </a:t>
            </a:r>
            <a:r>
              <a:rPr i="1" lang="ru-RU" sz="2800"/>
              <a:t>v</a:t>
            </a:r>
            <a:r>
              <a:rPr baseline="-25000" i="1" lang="ru-RU" sz="2800"/>
              <a:t>i</a:t>
            </a:r>
            <a:r>
              <a:rPr i="1" lang="ru-RU" sz="2800"/>
              <a:t> </a:t>
            </a:r>
            <a:r>
              <a:rPr lang="ru-RU" sz="2800"/>
              <a:t>/ </a:t>
            </a:r>
            <a:r>
              <a:rPr i="1" lang="ru-RU" sz="2800"/>
              <a:t>t</a:t>
            </a:r>
            <a:r>
              <a:rPr baseline="-25000" i="1" lang="ru-RU" sz="2800"/>
              <a:t>i </a:t>
            </a:r>
            <a:r>
              <a:rPr lang="ru-RU" sz="2800"/>
              <a:t>, </a:t>
            </a:r>
            <a:r>
              <a:rPr i="1" lang="ru-RU" sz="2800"/>
              <a:t>u</a:t>
            </a:r>
            <a:r>
              <a:rPr baseline="-25000" i="1" lang="ru-RU" sz="2800"/>
              <a:t>i</a:t>
            </a:r>
            <a:r>
              <a:rPr i="1" lang="ru-RU" sz="2800"/>
              <a:t> </a:t>
            </a:r>
            <a:r>
              <a:rPr lang="ru-RU" sz="2800"/>
              <a:t>= </a:t>
            </a:r>
            <a:r>
              <a:rPr i="1" lang="ru-RU" sz="2800"/>
              <a:t>c</a:t>
            </a:r>
            <a:r>
              <a:rPr baseline="-25000" i="1" lang="ru-RU" sz="2800"/>
              <a:t>i</a:t>
            </a:r>
            <a:r>
              <a:rPr i="1" lang="ru-RU" sz="2800"/>
              <a:t> </a:t>
            </a:r>
            <a:r>
              <a:rPr lang="ru-RU" sz="2800"/>
              <a:t>/</a:t>
            </a:r>
            <a:r>
              <a:rPr i="1" lang="ru-RU" sz="2800"/>
              <a:t> v</a:t>
            </a:r>
            <a:r>
              <a:rPr baseline="-25000" i="1" lang="ru-RU" sz="2800"/>
              <a:t>i </a:t>
            </a:r>
            <a:r>
              <a:rPr lang="ru-RU" sz="2800"/>
              <a:t>, где </a:t>
            </a:r>
            <a:r>
              <a:rPr i="1" lang="ru-RU" sz="2800"/>
              <a:t>i</a:t>
            </a:r>
            <a:r>
              <a:rPr lang="ru-RU" sz="2800"/>
              <a:t> — номер компонента</a:t>
            </a:r>
            <a:endParaRPr/>
          </a:p>
        </p:txBody>
      </p:sp>
      <p:sp>
        <p:nvSpPr>
          <p:cNvPr id="366" name="Google Shape;366;p2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Проекты, связанные рисками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2115612" y="151462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Руководители не проводят расчеты для оценки условий выполнимости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Для выполнения проекта к заданному сроку идут на перерасход ресурсов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Но продукт всё равно получается кривой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Неуправляемость возникает не из-за качества работы, а из-за неверных оценок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960"/>
              <a:buChar char="🠶"/>
            </a:pPr>
            <a:r>
              <a:rPr lang="ru-RU" sz="2960"/>
              <a:t>Причина: оценки делаются в начале проекта, когда чёткой постановки задачи ещё нет, и эти оценки обычно не корректируются в ходе работы</a:t>
            </a:r>
            <a:endParaRPr/>
          </a:p>
        </p:txBody>
      </p:sp>
      <p:sp>
        <p:nvSpPr>
          <p:cNvPr id="183" name="Google Shape;183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2592925" y="471710"/>
            <a:ext cx="8911687" cy="717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(7)</a:t>
            </a:r>
            <a:endParaRPr/>
          </a:p>
        </p:txBody>
      </p:sp>
      <p:sp>
        <p:nvSpPr>
          <p:cNvPr id="372" name="Google Shape;372;p30"/>
          <p:cNvSpPr txBox="1"/>
          <p:nvPr>
            <p:ph idx="1" type="body"/>
          </p:nvPr>
        </p:nvSpPr>
        <p:spPr>
          <a:xfrm>
            <a:off x="774550" y="1316500"/>
            <a:ext cx="11207400" cy="51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Схема процесса оценки: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Выполняется декомпозиция проекта на компоненты.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Для каждого компонента оценивается большее, меньшее и вероятное значение объёма, вычисляется ожидаемое количество строк кода</a:t>
            </a:r>
            <a:r>
              <a:rPr i="1" lang="ru-RU" sz="2800"/>
              <a:t> N</a:t>
            </a:r>
            <a:r>
              <a:rPr baseline="-25000" i="1" lang="ru-RU" sz="2800"/>
              <a:t>i</a:t>
            </a:r>
            <a:r>
              <a:rPr lang="ru-RU" sz="2800"/>
              <a:t>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Трудоёмкость вычисляется как скалярное произведение (</a:t>
            </a:r>
            <a:r>
              <a:rPr b="1" i="1" lang="ru-RU" sz="2800"/>
              <a:t>N</a:t>
            </a:r>
            <a:r>
              <a:rPr lang="ru-RU" sz="2800"/>
              <a:t>, </a:t>
            </a:r>
            <a:r>
              <a:rPr b="1" i="1" lang="ru-RU" sz="2800"/>
              <a:t>p</a:t>
            </a:r>
            <a:r>
              <a:rPr lang="ru-RU" sz="2800"/>
              <a:t>), где </a:t>
            </a:r>
            <a:r>
              <a:rPr b="1" i="1" lang="ru-RU" sz="2800"/>
              <a:t>N</a:t>
            </a:r>
            <a:r>
              <a:rPr lang="ru-RU" sz="2800"/>
              <a:t> — ожидаемые значения объёма, </a:t>
            </a:r>
            <a:r>
              <a:rPr b="1" i="1" lang="ru-RU" sz="2800"/>
              <a:t>p</a:t>
            </a:r>
            <a:r>
              <a:rPr lang="ru-RU" sz="2800"/>
              <a:t> — вектор производительности разработки аналогов. Если </a:t>
            </a:r>
            <a:r>
              <a:rPr i="1" lang="ru-RU" sz="2800"/>
              <a:t>i</a:t>
            </a:r>
            <a:r>
              <a:rPr lang="ru-RU" sz="2800"/>
              <a:t>-того аналога нет, берётся производительность проекта.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Стоимость вычисляется как скалярное произведение (</a:t>
            </a:r>
            <a:r>
              <a:rPr b="1" i="1" lang="ru-RU" sz="2800"/>
              <a:t>N</a:t>
            </a:r>
            <a:r>
              <a:rPr lang="ru-RU" sz="2800"/>
              <a:t>, </a:t>
            </a:r>
            <a:r>
              <a:rPr b="1" i="1" lang="ru-RU" sz="2800"/>
              <a:t>u</a:t>
            </a:r>
            <a:r>
              <a:rPr lang="ru-RU" sz="2800"/>
              <a:t>), где </a:t>
            </a:r>
            <a:r>
              <a:rPr b="1" i="1" lang="ru-RU" sz="2800"/>
              <a:t>u</a:t>
            </a:r>
            <a:r>
              <a:rPr i="1" lang="ru-RU" sz="2800"/>
              <a:t> — </a:t>
            </a:r>
            <a:r>
              <a:rPr lang="ru-RU" sz="2800"/>
              <a:t>вектор удельной стоимости разработки аналогов сили проекта, если аналога нет.</a:t>
            </a:r>
            <a:endParaRPr/>
          </a:p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(8)</a:t>
            </a:r>
            <a:endParaRPr/>
          </a:p>
        </p:txBody>
      </p:sp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1182425" y="1371600"/>
            <a:ext cx="105972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Трудоёмкость и стоимость линейно зависят от количества строк написанного кода.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Согласно мнению Ф. Брукса, «наши методы оценки ошибочно путают достигнутый прогресс с затраченными усилиями».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Мнение Р. Гласса: Нет ни одного довода в пользу того, что оценка самого количества строк сколько-нибудь легче, чем оценка затрат и сроков. И не очевидно, что есть универсальная методика преобразования LOC в денежные и временные единицы. И LOC одной программы может очень сильно отличаться от LOC другой.</a:t>
            </a:r>
            <a:endParaRPr/>
          </a:p>
        </p:txBody>
      </p:sp>
      <p:sp>
        <p:nvSpPr>
          <p:cNvPr id="380" name="Google Shape;380;p3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(9)</a:t>
            </a:r>
            <a:endParaRPr/>
          </a:p>
        </p:txBody>
      </p: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Тем не менее, размерно-ориентированные метрики, возможно, самый распространённый способ оценки, хотя при его применении можно попасть в известную ловушку: если поощряются программисты, которые пишут много кода и исправляют много ошибок, легко отличиться, написав огромное количество некачественного кода и исправить в нём собственные же ошибки.</a:t>
            </a:r>
            <a:endParaRPr/>
          </a:p>
        </p:txBody>
      </p:sp>
      <p:sp>
        <p:nvSpPr>
          <p:cNvPr id="387" name="Google Shape;387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(10)</a:t>
            </a:r>
            <a:endParaRPr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Достоинства метрик</a:t>
            </a:r>
            <a:r>
              <a:rPr lang="ru-RU" sz="32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простота расчёта;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понятность как процесса оценки, так и результата, особенно для представителей заказчика;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высокий уровень объективности оценки: слабая зависимость от экспертных оценок.</a:t>
            </a:r>
            <a:endParaRPr/>
          </a:p>
        </p:txBody>
      </p:sp>
      <p:sp>
        <p:nvSpPr>
          <p:cNvPr id="394" name="Google Shape;394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Размерно-ориентированные метрики (11)</a:t>
            </a:r>
            <a:endParaRPr/>
          </a:p>
        </p:txBody>
      </p:sp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Недостатки метрик</a:t>
            </a:r>
            <a:r>
              <a:rPr lang="ru-RU" sz="3200"/>
              <a:t>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нельзя или трудно получить достоверные данные до начала разработки;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нет оценки для баз данных;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нельзя оценить сложность интерфейса и выходных документов;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нет возможности адекватно оценить сложные алгоритмы;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оценки зависят от языков программирования;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невозможно учесть различную производительность программистов</a:t>
            </a:r>
            <a:r>
              <a:rPr lang="ru-RU" sz="3200"/>
              <a:t>.</a:t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(1)</a:t>
            </a:r>
            <a:endParaRPr/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1706880" y="13774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Использование широкого спектра алгоритмических языков приводило к несовместимости оценок проектов и к некорректности наработанной метрической базы.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Прогноз параметров выполнения проектов невозможен.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Развитие практического программирования потребовало качественный пользовательский интерфейс и сложные структуры данных.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Тогда появился метод косвенной оценки ПО: метод функциональных точек (ФТ), на языке оригинала Function Points (FP), предложенный А. Альбрехтом.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Функциональные точки – условные элементарные единицы.</a:t>
            </a:r>
            <a:endParaRPr/>
          </a:p>
        </p:txBody>
      </p:sp>
      <p:sp>
        <p:nvSpPr>
          <p:cNvPr id="408" name="Google Shape;408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(2)</a:t>
            </a:r>
            <a:endParaRPr/>
          </a:p>
        </p:txBody>
      </p:sp>
      <p:sp>
        <p:nvSpPr>
          <p:cNvPr id="414" name="Google Shape;414;p36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Методика основана на измерении не размера, а функциональности (полезности) продукта.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Функциональность оценивается с помощью информационных характеристик (функциональных типов, классов компонентов), которые строятся так, чтобы область их действия охватывала как внутренние характеристики приложения, так внешние.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15" name="Google Shape;415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(3)</a:t>
            </a:r>
            <a:endParaRPr/>
          </a:p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. 1.7. Процедура оценки по методу функциональных точек.jpg" id="423" name="Google Shape;4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240" y="1386840"/>
            <a:ext cx="9342120" cy="513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(4)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Под транзакцией будем понимать элементарный замкнутый и неделимый процесс, переводящий систему из одного состояния в другое.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Для анализа используется пять классов компонентов.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Характеристики приложения относятся к трем категориям уровня сложности (низкий, средний, высокий).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30" name="Google Shape;430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(5)</a:t>
            </a:r>
            <a:endParaRPr/>
          </a:p>
        </p:txBody>
      </p:sp>
      <p:sp>
        <p:nvSpPr>
          <p:cNvPr id="436" name="Google Shape;436;p39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37" name="Google Shape;437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438" name="Google Shape;438;p39"/>
          <p:cNvGraphicFramePr/>
          <p:nvPr/>
        </p:nvGraphicFramePr>
        <p:xfrm>
          <a:off x="1021080" y="1496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{C12D85F5-A84D-4BC6-AFC4-7C6E232B9904}</a:tableStyleId>
              </a:tblPr>
              <a:tblGrid>
                <a:gridCol w="2621275"/>
                <a:gridCol w="2453650"/>
                <a:gridCol w="6096000"/>
              </a:tblGrid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Класс компонентов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Англоязычное наименование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Описание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ввод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Input (EI)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перемещение данных в приложение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56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вывод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Output (EO)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перемещение данных из приложения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8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Внутренний логический файл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Intеrnаl Lоgicаl Filе (ILF)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распознаваемый пользователем набор связанных данных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1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интерфейсный файл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Interface File  (EIF)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распознаваемый пользователем набор связанных данных, который передаётся другому приложению или получается от него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113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Внешний запрос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External Inquiry (EQ)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формирование данных на основе внешних интерфейсных или внутренних логических файлов без их модификации и расчётов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Ошибки при оценке рисков</a:t>
            </a:r>
            <a:endParaRPr/>
          </a:p>
        </p:txBody>
      </p:sp>
      <p:sp>
        <p:nvSpPr>
          <p:cNvPr id="189" name="Google Shape;189;p4"/>
          <p:cNvSpPr txBox="1"/>
          <p:nvPr>
            <p:ph idx="1" type="body"/>
          </p:nvPr>
        </p:nvSpPr>
        <p:spPr>
          <a:xfrm>
            <a:off x="2115612" y="151462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ошибки в оценке трудоемкости и длительности работ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неполнота или некорректность требований к продукту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низкая квалификация руководителей проекта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некачественное планирование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технический долг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нехватка ресурсов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плохое взаимодействие с заказчиком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отсутствие необходимого опыта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переоценка своих возможностей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надежда на то, что заказчик согласится взять продукт</a:t>
            </a:r>
            <a:endParaRPr/>
          </a:p>
        </p:txBody>
      </p:sp>
      <p:sp>
        <p:nvSpPr>
          <p:cNvPr id="190" name="Google Shape;190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(6)</a:t>
            </a:r>
            <a:endParaRPr/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Для ввода, вывода и запроса сложность определяется количеством различных элементов данных и числом транзакционных файлов.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Для определения уровня сложности файлов вводится соотношение между числом файлов и компонентов, на основании которого проходит оценка в невыровненных функциональных точках по трем градациям: низкий (Н), средний (С), высокий (В).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45" name="Google Shape;445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(7)</a:t>
            </a:r>
            <a:endParaRPr/>
          </a:p>
        </p:txBody>
      </p:sp>
      <p:sp>
        <p:nvSpPr>
          <p:cNvPr id="451" name="Google Shape;451;p41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Далее вычисляется объем продукта в невыровненных ФТ (UFP).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Для вычисления оценки (базовой меры) проекта вначале подсчитывается сумма коэффициентов регулировки сложности (каждый из которых оценивается от нуля до 5 с шагом 1 (TDI).</a:t>
            </a:r>
            <a:endParaRPr sz="3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Затем определяется фактор выравнивания:</a:t>
            </a:r>
            <a:endParaRPr/>
          </a:p>
          <a:p>
            <a:pPr indent="-342900" lvl="0" marL="34290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VAF </a:t>
            </a:r>
            <a:r>
              <a:rPr lang="ru-RU" sz="2800"/>
              <a:t>= (</a:t>
            </a:r>
            <a:r>
              <a:rPr i="1" lang="ru-RU" sz="2800"/>
              <a:t>TDI ×</a:t>
            </a:r>
            <a:r>
              <a:rPr lang="ru-RU" sz="2800"/>
              <a:t> 0,01) + 0,65</a:t>
            </a:r>
            <a:endParaRPr/>
          </a:p>
        </p:txBody>
      </p:sp>
      <p:sp>
        <p:nvSpPr>
          <p:cNvPr id="452" name="Google Shape;452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 txBox="1"/>
          <p:nvPr>
            <p:ph type="title"/>
          </p:nvPr>
        </p:nvSpPr>
        <p:spPr>
          <a:xfrm>
            <a:off x="2608165" y="-730"/>
            <a:ext cx="8911687" cy="564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Функциональные точки (8)</a:t>
            </a:r>
            <a:endParaRPr/>
          </a:p>
        </p:txBody>
      </p:sp>
      <p:graphicFrame>
        <p:nvGraphicFramePr>
          <p:cNvPr id="458" name="Google Shape;458;p42"/>
          <p:cNvGraphicFramePr/>
          <p:nvPr/>
        </p:nvGraphicFramePr>
        <p:xfrm>
          <a:off x="3048000" y="5638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{C12D85F5-A84D-4BC6-AFC4-7C6E232B9904}</a:tableStyleId>
              </a:tblPr>
              <a:tblGrid>
                <a:gridCol w="471250"/>
                <a:gridCol w="6752525"/>
              </a:tblGrid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Системные характеристики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Обмен данными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Распределенная обработка данных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Производительность 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Ограничения по аппаратным ресурсам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Транзакционная нагрузка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Интенсивность взаимодействия с пользователем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Эргономичность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Интенсивность изменения данных ILF пользователем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Сложность обработки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Повторное использование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Удобство установки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Удобство администрирования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Переносимость</a:t>
                      </a:r>
                      <a:endParaRPr/>
                    </a:p>
                  </a:txBody>
                  <a:tcPr marT="0" marB="0" marR="68575" marL="68575"/>
                </a:tc>
              </a:tr>
              <a:tr h="38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Гибкость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459" name="Google Shape;459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(9)</a:t>
            </a: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Окончательный расчет количества выровненных функциональных точек различен для разных типов проектов, в частности, для проектов разработки (DFP):</a:t>
            </a:r>
            <a:endParaRPr/>
          </a:p>
          <a:p>
            <a:pPr indent="-342900" lvl="0" marL="342900" rtl="0" algn="ctr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DFP </a:t>
            </a:r>
            <a:r>
              <a:rPr lang="ru-RU" sz="3200"/>
              <a:t>= (</a:t>
            </a:r>
            <a:r>
              <a:rPr i="1" lang="ru-RU" sz="3200"/>
              <a:t>UFP </a:t>
            </a:r>
            <a:r>
              <a:rPr lang="ru-RU" sz="3200"/>
              <a:t>+ </a:t>
            </a:r>
            <a:r>
              <a:rPr i="1" lang="ru-RU" sz="3200"/>
              <a:t>CFP</a:t>
            </a:r>
            <a:r>
              <a:rPr lang="ru-RU" sz="3200"/>
              <a:t>) </a:t>
            </a:r>
            <a:r>
              <a:rPr i="1" lang="ru-RU" sz="3200"/>
              <a:t>×</a:t>
            </a:r>
            <a:r>
              <a:rPr lang="ru-RU" sz="3200"/>
              <a:t> </a:t>
            </a:r>
            <a:r>
              <a:rPr i="1" lang="ru-RU" sz="3200"/>
              <a:t>VAF</a:t>
            </a:r>
            <a:endParaRPr i="1"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где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CFP — дополнительные функциональные точки, требуемые при установке.</a:t>
            </a:r>
            <a:endParaRPr/>
          </a:p>
        </p:txBody>
      </p:sp>
      <p:sp>
        <p:nvSpPr>
          <p:cNvPr id="466" name="Google Shape;466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(10)</a:t>
            </a:r>
            <a:endParaRPr/>
          </a:p>
        </p:txBody>
      </p:sp>
      <p:sp>
        <p:nvSpPr>
          <p:cNvPr id="472" name="Google Shape;472;p44"/>
          <p:cNvSpPr txBox="1"/>
          <p:nvPr>
            <p:ph idx="1" type="body"/>
          </p:nvPr>
        </p:nvSpPr>
        <p:spPr>
          <a:xfrm>
            <a:off x="1722120" y="124030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0000" lvl="0" marL="720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 ФТ – простая программа, выполняется за день.</a:t>
            </a:r>
            <a:endParaRPr/>
          </a:p>
          <a:p>
            <a:pPr indent="-720000" lvl="0" marL="72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10 ФТ – типичное настольное приложение, месяц.</a:t>
            </a:r>
            <a:endParaRPr/>
          </a:p>
          <a:p>
            <a:pPr indent="-720000" lvl="0" marL="72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100 ФТ – предел программиста-одиночки, 6 месяцев.</a:t>
            </a:r>
            <a:endParaRPr/>
          </a:p>
          <a:p>
            <a:pPr indent="-720000" lvl="0" marL="72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1000 ФТ – приложение для команды 10 чел., год.</a:t>
            </a:r>
            <a:endParaRPr/>
          </a:p>
          <a:p>
            <a:pPr indent="-720000" lvl="0" marL="72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10 000 ФТ – 100 человек, 1,5-5 лет, обычно не укладывается в срок.</a:t>
            </a:r>
            <a:endParaRPr/>
          </a:p>
          <a:p>
            <a:pPr indent="-720000" lvl="0" marL="7200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100 000 ФТ – 100 человек, 5-8 лет, обычно безнадёжный проект.</a:t>
            </a:r>
            <a:endParaRPr/>
          </a:p>
          <a:p>
            <a:pPr indent="-516800" lvl="0" marL="7200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73" name="Google Shape;473;p4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(11)</a:t>
            </a:r>
            <a:endParaRPr/>
          </a:p>
        </p:txBody>
      </p:sp>
      <p:sp>
        <p:nvSpPr>
          <p:cNvPr id="479" name="Google Shape;479;p45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Масштаб одной функциональной точки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Ассемблер		320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					128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Фортран			106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Паскаль			90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С++				64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Java				53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Visual C++		34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Visual Basic		32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Delphi 5			29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Perl				21</a:t>
            </a:r>
            <a:endParaRPr/>
          </a:p>
          <a:p>
            <a:pPr indent="-542200" lvl="0" marL="7200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80" name="Google Shape;480;p4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(12)</a:t>
            </a:r>
            <a:endParaRPr/>
          </a:p>
        </p:txBody>
      </p:sp>
      <p:sp>
        <p:nvSpPr>
          <p:cNvPr id="486" name="Google Shape;486;p46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Достоинства</a:t>
            </a:r>
            <a:r>
              <a:rPr lang="ru-RU" sz="3200"/>
              <a:t> </a:t>
            </a:r>
            <a:r>
              <a:rPr i="1" lang="ru-RU" sz="3200"/>
              <a:t>метода</a:t>
            </a:r>
            <a:r>
              <a:rPr lang="ru-RU" sz="32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измерения не зависят от применяемой платформы;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метод обеспечивает единообразный подход к оценке всех проектов организации;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применение метода основано на анализе требований, оценка трудозатрат может быть выполнена раньше;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оценки продолжают уточняться по ходу жизненного цикла.</a:t>
            </a:r>
            <a:endParaRPr/>
          </a:p>
        </p:txBody>
      </p:sp>
      <p:sp>
        <p:nvSpPr>
          <p:cNvPr id="487" name="Google Shape;487;p4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Функциональные точки (13)</a:t>
            </a:r>
            <a:endParaRPr/>
          </a:p>
        </p:txBody>
      </p:sp>
      <p:sp>
        <p:nvSpPr>
          <p:cNvPr id="493" name="Google Shape;493;p47"/>
          <p:cNvSpPr txBox="1"/>
          <p:nvPr>
            <p:ph idx="1" type="body"/>
          </p:nvPr>
        </p:nvSpPr>
        <p:spPr>
          <a:xfrm>
            <a:off x="1722120" y="134698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Недостатки метода</a:t>
            </a:r>
            <a:r>
              <a:rPr lang="ru-RU" sz="3200"/>
              <a:t>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высокая сложность и трудоемкость метода;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субъективность оценок системных характеристик;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некорректность оценки сложных алгоритмов;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потеря времени на повторный анализ. На начальном этапе проектирования трудно определить количество предполагаемых объектов, транзакций и операций ввода/вывода. По мере продвижения разработки приходится проводить повторный анализ и пересчитывать основные показатели.</a:t>
            </a:r>
            <a:endParaRPr/>
          </a:p>
        </p:txBody>
      </p:sp>
      <p:sp>
        <p:nvSpPr>
          <p:cNvPr id="494" name="Google Shape;494;p4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8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Точки свойств</a:t>
            </a:r>
            <a:endParaRPr/>
          </a:p>
        </p:txBody>
      </p:sp>
      <p:sp>
        <p:nvSpPr>
          <p:cNvPr id="500" name="Google Shape;500;p48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Если требования к системе не отражают сложности реализации, метод функциональных точек даёт заниженные результаты.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Для оценки подобных проектов Кейперс Джонс предложил методику анализа точек свойств — Feature Points, которая позволяет проводить учет не только требований к системе, но и особенностей ее реализации.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Основа метода состоит в оценке сложности алгоритмов и модифицирует степень значимости для расчета.</a:t>
            </a:r>
            <a:endParaRPr/>
          </a:p>
        </p:txBody>
      </p:sp>
      <p:sp>
        <p:nvSpPr>
          <p:cNvPr id="501" name="Google Shape;501;p4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Оценка на основе статистики</a:t>
            </a:r>
            <a:endParaRPr/>
          </a:p>
        </p:txBody>
      </p:sp>
      <p:sp>
        <p:nvSpPr>
          <p:cNvPr id="507" name="Google Shape;507;p49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Несмотря на существенные достижения рассмотренных методов оценки параметров реализации программных проектов, опытный руководитель проекта скажет: «Лучший способ узнать длину пути — это пройти его».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Далее приводятся методы оценивания на основе анализа эмпирических данных</a:t>
            </a:r>
            <a:r>
              <a:rPr lang="ru-RU" sz="3000"/>
              <a:t>.</a:t>
            </a:r>
            <a:endParaRPr/>
          </a:p>
        </p:txBody>
      </p:sp>
      <p:sp>
        <p:nvSpPr>
          <p:cNvPr id="508" name="Google Shape;508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Мнение Р. Гласса </a:t>
            </a:r>
            <a:endParaRPr/>
          </a:p>
        </p:txBody>
      </p:sp>
      <p:sp>
        <p:nvSpPr>
          <p:cNvPr id="196" name="Google Shape;196;p5"/>
          <p:cNvSpPr txBox="1"/>
          <p:nvPr>
            <p:ph idx="1" type="body"/>
          </p:nvPr>
        </p:nvSpPr>
        <p:spPr>
          <a:xfrm>
            <a:off x="2115612" y="151462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Не исключено, что задача оценки ПО может быть </a:t>
            </a:r>
            <a:r>
              <a:rPr i="1" lang="ru-RU" sz="3200"/>
              <a:t>окончательно</a:t>
            </a:r>
            <a:r>
              <a:rPr lang="ru-RU" sz="3200"/>
              <a:t> решена методом последовательных приближений, в ходе которых на каждом из нескольких чётко различимых основных этапов вырабатывается новая оценка, а принимаемые решения основываются на </a:t>
            </a:r>
            <a:r>
              <a:rPr i="1" lang="ru-RU" sz="3200"/>
              <a:t>самой свежей</a:t>
            </a:r>
            <a:r>
              <a:rPr lang="ru-RU" sz="3200"/>
              <a:t> оценке, а не на </a:t>
            </a:r>
            <a:r>
              <a:rPr i="1" lang="ru-RU" sz="3200"/>
              <a:t>самой первой</a:t>
            </a:r>
            <a:endParaRPr sz="3200"/>
          </a:p>
        </p:txBody>
      </p:sp>
      <p:sp>
        <p:nvSpPr>
          <p:cNvPr id="197" name="Google Shape;197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0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Конструктивная модель стоимости — COCOMO (1)  </a:t>
            </a:r>
            <a:endParaRPr/>
          </a:p>
        </p:txBody>
      </p:sp>
      <p:sp>
        <p:nvSpPr>
          <p:cNvPr id="514" name="Google Shape;514;p50"/>
          <p:cNvSpPr txBox="1"/>
          <p:nvPr>
            <p:ph idx="1" type="body"/>
          </p:nvPr>
        </p:nvSpPr>
        <p:spPr>
          <a:xfrm>
            <a:off x="1722120" y="13012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Разработана Барри Боэмом в 1981 году на основе анализа проектов TRW Aerospace различных типов.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Варианты модели: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базовая – затраты как функция размера;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промежуточная – добавляются атрибуты стоимости: оценки продукта, аппаратуры, персонала и проектной среды;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усовершенствованная – добавляется влияние атрибутов стоимости на каждый этап процесса разработки.</a:t>
            </a:r>
            <a:endParaRPr/>
          </a:p>
        </p:txBody>
      </p:sp>
      <p:sp>
        <p:nvSpPr>
          <p:cNvPr id="515" name="Google Shape;515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/>
          <p:nvPr>
            <p:ph type="title"/>
          </p:nvPr>
        </p:nvSpPr>
        <p:spPr>
          <a:xfrm>
            <a:off x="1813560" y="624110"/>
            <a:ext cx="10119360" cy="65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Конструктивная модель стоимости — COCOMO (2) </a:t>
            </a:r>
            <a:endParaRPr/>
          </a:p>
        </p:txBody>
      </p:sp>
      <p:sp>
        <p:nvSpPr>
          <p:cNvPr id="521" name="Google Shape;521;p51"/>
          <p:cNvSpPr txBox="1"/>
          <p:nvPr>
            <p:ph idx="1" type="body"/>
          </p:nvPr>
        </p:nvSpPr>
        <p:spPr>
          <a:xfrm>
            <a:off x="1722120" y="1264920"/>
            <a:ext cx="10275044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Модель содержит три режима использования и несколько уровней детализации.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522" name="Google Shape;522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523" name="Google Shape;523;p51"/>
          <p:cNvGraphicFramePr/>
          <p:nvPr/>
        </p:nvGraphicFramePr>
        <p:xfrm>
          <a:off x="1097280" y="2202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{B4185BA4-3D38-485C-AAA8-50C278E73748}</a:tableStyleId>
              </a:tblPr>
              <a:tblGrid>
                <a:gridCol w="2643100"/>
                <a:gridCol w="1662325"/>
                <a:gridCol w="6316850"/>
              </a:tblGrid>
              <a:tr h="54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Режим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Размер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-RU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Уровни детализации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Внедренный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Более 300 тыс. строк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Крупный проект, большая команда, значительный объем инноваций, значительная нестабильность внешней среды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Сблокированный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50–300 тыс. строк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Средний проект с инновациями, небольшая команда. Незначительная нестабильность внешней среды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Органичный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До 50 тыс. строк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Некрупный проект, небольшая команда, для которой нехарактерны нововведения. Стабильная внешняя среда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4" name="Google Shape;524;p5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2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Конструктивная модель стоимости — COCOMO (3)  </a:t>
            </a:r>
            <a:endParaRPr/>
          </a:p>
        </p:txBody>
      </p:sp>
      <p:sp>
        <p:nvSpPr>
          <p:cNvPr id="530" name="Google Shape;530;p52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Базовый уровень не учитывает различия в аппаратных ограничениях, качестве и опыте команды проекта, техники и средствах разработки.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Уравнения базовой подмодели:</a:t>
            </a:r>
            <a:endParaRPr/>
          </a:p>
          <a:p>
            <a:pPr indent="-228600" lvl="8" marL="2304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затраты в человеко-месяцах:		</a:t>
            </a:r>
            <a:r>
              <a:rPr i="1" lang="ru-RU" sz="2800"/>
              <a:t>E = a ×</a:t>
            </a:r>
            <a:r>
              <a:rPr lang="ru-RU" sz="2800"/>
              <a:t> </a:t>
            </a:r>
            <a:r>
              <a:rPr i="1" lang="ru-RU" sz="2800"/>
              <a:t>V</a:t>
            </a:r>
            <a:r>
              <a:rPr baseline="30000" i="1" lang="ru-RU" sz="2800"/>
              <a:t>b</a:t>
            </a:r>
            <a:endParaRPr sz="2800"/>
          </a:p>
          <a:p>
            <a:pPr indent="-228600" lvl="8" marL="2304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срок разработки в месяцах:			</a:t>
            </a:r>
            <a:r>
              <a:rPr i="1" lang="ru-RU" sz="2800"/>
              <a:t>T = c × E</a:t>
            </a:r>
            <a:r>
              <a:rPr baseline="30000" i="1" lang="ru-RU" sz="2800"/>
              <a:t>b</a:t>
            </a:r>
            <a:endParaRPr sz="2800"/>
          </a:p>
          <a:p>
            <a:pPr indent="-228600" lvl="8" marL="2304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количество участников: 				</a:t>
            </a:r>
            <a:r>
              <a:rPr i="1" lang="ru-RU" sz="2800"/>
              <a:t>K</a:t>
            </a:r>
            <a:r>
              <a:rPr lang="ru-RU" sz="2800"/>
              <a:t> = </a:t>
            </a:r>
            <a:r>
              <a:rPr i="1" lang="ru-RU" sz="2800"/>
              <a:t>E</a:t>
            </a:r>
            <a:r>
              <a:rPr lang="ru-RU" sz="2800"/>
              <a:t> / </a:t>
            </a:r>
            <a:r>
              <a:rPr i="1" lang="ru-RU" sz="2800"/>
              <a:t>T</a:t>
            </a:r>
            <a:r>
              <a:rPr lang="ru-RU" sz="2800"/>
              <a:t>,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где </a:t>
            </a:r>
            <a:r>
              <a:rPr i="1" lang="ru-RU" sz="3000"/>
              <a:t>V</a:t>
            </a:r>
            <a:r>
              <a:rPr lang="ru-RU" sz="3000"/>
              <a:t> — объём в строках кода, коэффициенты </a:t>
            </a:r>
            <a:r>
              <a:rPr i="1" lang="ru-RU" sz="3000"/>
              <a:t>a, b, c, d</a:t>
            </a:r>
            <a:r>
              <a:rPr lang="ru-RU" sz="3000"/>
              <a:t> определены для разных режимов.</a:t>
            </a:r>
            <a:endParaRPr/>
          </a:p>
        </p:txBody>
      </p:sp>
      <p:sp>
        <p:nvSpPr>
          <p:cNvPr id="531" name="Google Shape;531;p5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3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ru-RU" sz="3240"/>
              <a:t>Конструктивная модель стоимости — COCOMO (4)  </a:t>
            </a:r>
            <a:endParaRPr/>
          </a:p>
        </p:txBody>
      </p:sp>
      <p:sp>
        <p:nvSpPr>
          <p:cNvPr id="537" name="Google Shape;537;p53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Затраты нелинейно зависят от размера проекта и изменяются скачком при изменении режима.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Рост </a:t>
            </a:r>
            <a:r>
              <a:rPr i="1" lang="ru-RU" sz="3000"/>
              <a:t>E</a:t>
            </a:r>
            <a:r>
              <a:rPr lang="ru-RU" sz="3000"/>
              <a:t> при переходе на более высокий режим не всегда означает увеличение длительности (</a:t>
            </a:r>
            <a:r>
              <a:rPr i="1" lang="ru-RU" sz="3000"/>
              <a:t>T</a:t>
            </a:r>
            <a:r>
              <a:rPr lang="ru-RU" sz="3000"/>
              <a:t>) выполнения проекта.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На более высоких уровнях модель COCOMO усложняется, появляются коэффициенты для повышения точности оценок.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Модель позволяет проводить калибровку на основе исторических данных по осуществленным проектам.</a:t>
            </a:r>
            <a:endParaRPr/>
          </a:p>
        </p:txBody>
      </p:sp>
      <p:sp>
        <p:nvSpPr>
          <p:cNvPr id="538" name="Google Shape;538;p5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4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(1)  </a:t>
            </a:r>
            <a:endParaRPr/>
          </a:p>
        </p:txBody>
      </p:sp>
      <p:sp>
        <p:nvSpPr>
          <p:cNvPr id="544" name="Google Shape;544;p54"/>
          <p:cNvSpPr txBox="1"/>
          <p:nvPr>
            <p:ph idx="1" type="body"/>
          </p:nvPr>
        </p:nvSpPr>
        <p:spPr>
          <a:xfrm>
            <a:off x="1722120" y="133174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Существенное расширение модели, добавлены следующие разделы: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модель композиции приложения;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модель раннего этапа проектирования;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Char char="🠶"/>
            </a:pPr>
            <a:r>
              <a:rPr lang="ru-RU" sz="3000"/>
              <a:t>модель пост-архитектуры.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Модель адаптирована к современным методологиям разработки: учитываются различные модели разработки, метрики, уровни зрелости.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ru-RU" sz="3000"/>
              <a:t>Единиц косвенного измерения — объектные точки на (количество и сложность форм, отчётов и т.п.)</a:t>
            </a:r>
            <a:endParaRPr/>
          </a:p>
        </p:txBody>
      </p:sp>
      <p:sp>
        <p:nvSpPr>
          <p:cNvPr id="545" name="Google Shape;545;p5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5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(2)  </a:t>
            </a:r>
            <a:endParaRPr/>
          </a:p>
        </p:txBody>
      </p:sp>
      <p:sp>
        <p:nvSpPr>
          <p:cNvPr id="551" name="Google Shape;551;p55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Пример </a:t>
            </a:r>
            <a:r>
              <a:rPr lang="ru-RU" sz="3200"/>
              <a:t>1:</a:t>
            </a:r>
            <a:r>
              <a:rPr i="1" lang="ru-RU" sz="3200"/>
              <a:t> уравнение модели  раннего этапа проектирования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Используется в период стабилизации требования и определения программной архитектуры.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Основное уравнение модели (затраты в человеко-месяцах):</a:t>
            </a:r>
            <a:endParaRPr/>
          </a:p>
          <a:p>
            <a:pPr indent="-342900" lvl="0" marL="342900" rtl="0" algn="ctr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Затраты</a:t>
            </a:r>
            <a:r>
              <a:rPr i="1" lang="ru-RU" sz="3200"/>
              <a:t> = А × V</a:t>
            </a:r>
            <a:r>
              <a:rPr baseline="30000" i="1" lang="ru-RU" sz="3200"/>
              <a:t>B</a:t>
            </a:r>
            <a:r>
              <a:rPr i="1" lang="ru-RU" sz="3200"/>
              <a:t> × M</a:t>
            </a:r>
            <a:r>
              <a:rPr baseline="-25000" i="1" lang="ru-RU" sz="3200"/>
              <a:t>e</a:t>
            </a:r>
            <a:r>
              <a:rPr i="1" lang="ru-RU" sz="3200"/>
              <a:t> + </a:t>
            </a:r>
            <a:r>
              <a:rPr lang="ru-RU" sz="3200"/>
              <a:t>Затраты</a:t>
            </a:r>
            <a:r>
              <a:rPr baseline="-25000" lang="ru-RU" sz="3200"/>
              <a:t>авто</a:t>
            </a:r>
            <a:endParaRPr sz="3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552" name="Google Shape;552;p5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6"/>
          <p:cNvSpPr txBox="1"/>
          <p:nvPr>
            <p:ph type="title"/>
          </p:nvPr>
        </p:nvSpPr>
        <p:spPr>
          <a:xfrm>
            <a:off x="1828800" y="30407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(3)  </a:t>
            </a:r>
            <a:endParaRPr/>
          </a:p>
        </p:txBody>
      </p:sp>
      <p:sp>
        <p:nvSpPr>
          <p:cNvPr id="558" name="Google Shape;558;p56"/>
          <p:cNvSpPr txBox="1"/>
          <p:nvPr>
            <p:ph idx="1" type="body"/>
          </p:nvPr>
        </p:nvSpPr>
        <p:spPr>
          <a:xfrm>
            <a:off x="1722120" y="1087900"/>
            <a:ext cx="10275044" cy="5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А = </a:t>
            </a:r>
            <a:r>
              <a:rPr lang="ru-RU" sz="2800"/>
              <a:t>2,5;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B = </a:t>
            </a:r>
            <a:r>
              <a:rPr lang="ru-RU" sz="2800"/>
              <a:t>1,01 + 0,01 </a:t>
            </a:r>
            <a:r>
              <a:rPr i="1" lang="ru-RU" sz="2800"/>
              <a:t>×</a:t>
            </a:r>
            <a:r>
              <a:rPr lang="ru-RU" sz="2800"/>
              <a:t> ∑</a:t>
            </a:r>
            <a:r>
              <a:rPr baseline="-25000" i="1" lang="ru-RU" sz="2800"/>
              <a:t>i=</a:t>
            </a:r>
            <a:r>
              <a:rPr baseline="-25000" lang="ru-RU" sz="2800"/>
              <a:t>1</a:t>
            </a:r>
            <a:r>
              <a:rPr baseline="30000" lang="ru-RU" sz="2800"/>
              <a:t>5</a:t>
            </a:r>
            <a:r>
              <a:rPr i="1" lang="ru-RU" sz="2800"/>
              <a:t>W</a:t>
            </a:r>
            <a:r>
              <a:rPr baseline="-25000" i="1" lang="ru-RU" sz="2800"/>
              <a:t>i</a:t>
            </a:r>
            <a:r>
              <a:rPr lang="ru-RU" sz="2800"/>
              <a:t> — выражает нелинейную зависимость от размера проекта, изменяется в интервале [1,01 .. 1,26];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V </a:t>
            </a:r>
            <a:r>
              <a:rPr lang="ru-RU" sz="2800"/>
              <a:t>– объём кода (тыс. строк);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M</a:t>
            </a:r>
            <a:r>
              <a:rPr baseline="-25000" i="1" lang="ru-RU" sz="2800"/>
              <a:t>e</a:t>
            </a:r>
            <a:r>
              <a:rPr i="1" lang="ru-RU" sz="2800"/>
              <a:t> </a:t>
            </a:r>
            <a:r>
              <a:rPr lang="ru-RU" sz="2800"/>
              <a:t>= ∏</a:t>
            </a:r>
            <a:r>
              <a:rPr baseline="-25000" i="1" lang="ru-RU" sz="2800"/>
              <a:t> i=</a:t>
            </a:r>
            <a:r>
              <a:rPr baseline="-25000" lang="ru-RU" sz="2800"/>
              <a:t>1</a:t>
            </a:r>
            <a:r>
              <a:rPr baseline="30000" lang="ru-RU" sz="2800"/>
              <a:t>7</a:t>
            </a:r>
            <a:r>
              <a:rPr i="1" lang="ru-RU" sz="2800"/>
              <a:t>EM</a:t>
            </a:r>
            <a:r>
              <a:rPr baseline="-25000" i="1" lang="ru-RU" sz="2800"/>
              <a:t>i</a:t>
            </a:r>
            <a:r>
              <a:rPr lang="ru-RU" sz="2800"/>
              <a:t> — произведение значений формирователей затрат (продукт, процесс, персонал);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Затраты</a:t>
            </a:r>
            <a:r>
              <a:rPr baseline="-25000" lang="ru-RU" sz="2800"/>
              <a:t>авто</a:t>
            </a:r>
            <a:r>
              <a:rPr lang="ru-RU" sz="2800"/>
              <a:t> — затраты на автоматическую генерацию кода.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Масштабирующие факторы </a:t>
            </a:r>
            <a:r>
              <a:rPr i="1" lang="ru-RU" sz="2800"/>
              <a:t>W</a:t>
            </a:r>
            <a:r>
              <a:rPr baseline="-25000" i="1" lang="ru-RU" sz="2800"/>
              <a:t>i</a:t>
            </a:r>
            <a:r>
              <a:rPr i="1" lang="ru-RU" sz="2800"/>
              <a:t> </a:t>
            </a:r>
            <a:r>
              <a:rPr lang="ru-RU" sz="2800"/>
              <a:t>учитывают гибкость разработки, предсказуемость, анализ риска, связность группы, зрелость процесса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559" name="Google Shape;559;p5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7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(4)  </a:t>
            </a:r>
            <a:endParaRPr/>
          </a:p>
        </p:txBody>
      </p:sp>
      <p:sp>
        <p:nvSpPr>
          <p:cNvPr id="565" name="Google Shape;565;p57"/>
          <p:cNvSpPr txBox="1"/>
          <p:nvPr>
            <p:ph idx="1" type="body"/>
          </p:nvPr>
        </p:nvSpPr>
        <p:spPr>
          <a:xfrm>
            <a:off x="1722120" y="1453660"/>
            <a:ext cx="1027504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Пример </a:t>
            </a:r>
            <a:r>
              <a:rPr lang="ru-RU" sz="3200"/>
              <a:t>2:</a:t>
            </a:r>
            <a:r>
              <a:rPr i="1" lang="ru-RU" sz="3200"/>
              <a:t> уравнение модели пост-архитектуры</a:t>
            </a:r>
            <a:endParaRPr i="1" sz="3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Используется в период, когда уже сформирована архитектура и выполняется дальнейшая разработка.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Основное уравнение модели (затраты в человеко-месяцах):</a:t>
            </a:r>
            <a:endParaRPr/>
          </a:p>
          <a:p>
            <a:pPr indent="-342900" lvl="0" marL="342900" rtl="0" algn="ctr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Затраты</a:t>
            </a:r>
            <a:r>
              <a:rPr i="1" lang="ru-RU" sz="3200"/>
              <a:t> = А × K</a:t>
            </a:r>
            <a:r>
              <a:rPr baseline="-25000" i="1" lang="ru-RU" sz="3200"/>
              <a:t>-req</a:t>
            </a:r>
            <a:r>
              <a:rPr i="1" lang="ru-RU" sz="3200"/>
              <a:t> × V</a:t>
            </a:r>
            <a:r>
              <a:rPr baseline="30000" i="1" lang="ru-RU" sz="3200"/>
              <a:t>B</a:t>
            </a:r>
            <a:r>
              <a:rPr i="1" lang="ru-RU" sz="3200"/>
              <a:t> × M</a:t>
            </a:r>
            <a:r>
              <a:rPr baseline="-25000" i="1" lang="ru-RU" sz="3200"/>
              <a:t>e</a:t>
            </a:r>
            <a:r>
              <a:rPr i="1" lang="ru-RU" sz="3200"/>
              <a:t> + </a:t>
            </a:r>
            <a:r>
              <a:rPr lang="ru-RU" sz="3200"/>
              <a:t>Затраты</a:t>
            </a:r>
            <a:r>
              <a:rPr baseline="-25000" lang="ru-RU" sz="3200"/>
              <a:t>авто</a:t>
            </a:r>
            <a:endParaRPr sz="32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566" name="Google Shape;566;p5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8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(5)  </a:t>
            </a:r>
            <a:endParaRPr/>
          </a:p>
        </p:txBody>
      </p:sp>
      <p:sp>
        <p:nvSpPr>
          <p:cNvPr id="572" name="Google Shape;572;p58"/>
          <p:cNvSpPr txBox="1"/>
          <p:nvPr>
            <p:ph idx="1" type="body"/>
          </p:nvPr>
        </p:nvSpPr>
        <p:spPr>
          <a:xfrm>
            <a:off x="1280160" y="1453660"/>
            <a:ext cx="10717004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А</a:t>
            </a:r>
            <a:r>
              <a:rPr lang="ru-RU" sz="2800"/>
              <a:t>, </a:t>
            </a:r>
            <a:r>
              <a:rPr i="1" lang="ru-RU" sz="2800"/>
              <a:t>B </a:t>
            </a:r>
            <a:r>
              <a:rPr lang="ru-RU" sz="2800"/>
              <a:t>и Затраты</a:t>
            </a:r>
            <a:r>
              <a:rPr baseline="-25000" lang="ru-RU" sz="2800"/>
              <a:t>авто</a:t>
            </a:r>
            <a:r>
              <a:rPr i="1" lang="ru-RU" sz="2800"/>
              <a:t> </a:t>
            </a:r>
            <a:r>
              <a:rPr lang="ru-RU" sz="2800"/>
              <a:t>имеют тот же смысл, что и раньше;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K</a:t>
            </a:r>
            <a:r>
              <a:rPr baseline="-25000" i="1" lang="ru-RU" sz="2800"/>
              <a:t>-req</a:t>
            </a:r>
            <a:r>
              <a:rPr baseline="-25000" lang="ru-RU" sz="2800"/>
              <a:t> </a:t>
            </a:r>
            <a:r>
              <a:rPr lang="ru-RU" sz="2800"/>
              <a:t>= 1</a:t>
            </a:r>
            <a:r>
              <a:rPr i="1" lang="ru-RU" sz="2800"/>
              <a:t> + </a:t>
            </a:r>
            <a:r>
              <a:rPr lang="ru-RU" sz="2800"/>
              <a:t>(</a:t>
            </a:r>
            <a:r>
              <a:rPr i="1" lang="ru-RU" sz="2800"/>
              <a:t>брак </a:t>
            </a:r>
            <a:r>
              <a:rPr lang="ru-RU" sz="2800"/>
              <a:t>/ 100) — коэффициент, отражающий степень изменения кода, </a:t>
            </a:r>
            <a:r>
              <a:rPr i="1" lang="ru-RU" sz="2800"/>
              <a:t>брак</a:t>
            </a:r>
            <a:r>
              <a:rPr lang="ru-RU" sz="2800"/>
              <a:t> — процент отброшенного кода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M</a:t>
            </a:r>
            <a:r>
              <a:rPr baseline="-25000" i="1" lang="ru-RU" sz="2800"/>
              <a:t>p</a:t>
            </a:r>
            <a:r>
              <a:rPr i="1" lang="ru-RU" sz="2800"/>
              <a:t> = </a:t>
            </a:r>
            <a:r>
              <a:rPr lang="ru-RU" sz="2800"/>
              <a:t>∏</a:t>
            </a:r>
            <a:r>
              <a:rPr baseline="-25000" lang="ru-RU" sz="2800"/>
              <a:t> </a:t>
            </a:r>
            <a:r>
              <a:rPr baseline="-25000" i="1" lang="ru-RU" sz="2800"/>
              <a:t>i=</a:t>
            </a:r>
            <a:r>
              <a:rPr baseline="-25000" lang="ru-RU" sz="2800"/>
              <a:t>1</a:t>
            </a:r>
            <a:r>
              <a:rPr baseline="30000" lang="ru-RU" sz="2800"/>
              <a:t>17</a:t>
            </a:r>
            <a:r>
              <a:rPr i="1" lang="ru-RU" sz="2800"/>
              <a:t>EM</a:t>
            </a:r>
            <a:r>
              <a:rPr baseline="-25000" i="1" lang="ru-RU" sz="2800"/>
              <a:t>i — </a:t>
            </a:r>
            <a:r>
              <a:rPr i="1" lang="ru-RU" sz="2800"/>
              <a:t>произведение </a:t>
            </a:r>
            <a:r>
              <a:rPr lang="ru-RU" sz="2800"/>
              <a:t>значений формирователей затрат);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V </a:t>
            </a:r>
            <a:r>
              <a:rPr lang="ru-RU" sz="2800"/>
              <a:t>– объём кода (тыс. строк), </a:t>
            </a:r>
            <a:r>
              <a:rPr i="1" lang="ru-RU" sz="2800"/>
              <a:t>V = V</a:t>
            </a:r>
            <a:r>
              <a:rPr baseline="-25000" lang="ru-RU" sz="2800"/>
              <a:t>нов</a:t>
            </a:r>
            <a:r>
              <a:rPr i="1" lang="ru-RU" sz="2800"/>
              <a:t> </a:t>
            </a:r>
            <a:r>
              <a:rPr lang="ru-RU" sz="2800"/>
              <a:t>+</a:t>
            </a:r>
            <a:r>
              <a:rPr i="1" lang="ru-RU" sz="2800"/>
              <a:t> V</a:t>
            </a:r>
            <a:r>
              <a:rPr baseline="-25000" lang="ru-RU" sz="2800"/>
              <a:t>повт</a:t>
            </a:r>
            <a:r>
              <a:rPr lang="ru-RU" sz="2800"/>
              <a:t>;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400"/>
              <a:buChar char="🠶"/>
            </a:pPr>
            <a:r>
              <a:rPr i="1" lang="ru-RU" sz="2400"/>
              <a:t>V</a:t>
            </a:r>
            <a:r>
              <a:rPr baseline="-25000" lang="ru-RU" sz="2400"/>
              <a:t>повт</a:t>
            </a:r>
            <a:r>
              <a:rPr i="1" lang="ru-RU" sz="2400"/>
              <a:t> = V</a:t>
            </a:r>
            <a:r>
              <a:rPr baseline="-25000" lang="ru-RU" sz="2400"/>
              <a:t>мод</a:t>
            </a:r>
            <a:r>
              <a:rPr i="1" lang="ru-RU" sz="2400"/>
              <a:t> × </a:t>
            </a:r>
            <a:r>
              <a:rPr lang="ru-RU" sz="2400"/>
              <a:t>((100–</a:t>
            </a:r>
            <a:r>
              <a:rPr i="1" lang="ru-RU" sz="2400"/>
              <a:t>AT</a:t>
            </a:r>
            <a:r>
              <a:rPr lang="ru-RU" sz="2400"/>
              <a:t>) / 100)</a:t>
            </a:r>
            <a:r>
              <a:rPr i="1" lang="ru-RU" sz="2400"/>
              <a:t> × </a:t>
            </a:r>
            <a:r>
              <a:rPr lang="ru-RU" sz="2400"/>
              <a:t>(</a:t>
            </a:r>
            <a:r>
              <a:rPr i="1" lang="ru-RU" sz="2400"/>
              <a:t>AA </a:t>
            </a:r>
            <a:r>
              <a:rPr lang="ru-RU" sz="2400"/>
              <a:t>+</a:t>
            </a:r>
            <a:r>
              <a:rPr i="1" lang="ru-RU" sz="2400"/>
              <a:t> SU </a:t>
            </a:r>
            <a:r>
              <a:rPr lang="ru-RU" sz="2400"/>
              <a:t>+</a:t>
            </a:r>
            <a:r>
              <a:rPr i="1" lang="ru-RU" sz="2400"/>
              <a:t> </a:t>
            </a:r>
            <a:r>
              <a:rPr lang="ru-RU" sz="2400"/>
              <a:t>0,4</a:t>
            </a:r>
            <a:r>
              <a:rPr i="1" lang="ru-RU" sz="2400"/>
              <a:t>DM </a:t>
            </a:r>
            <a:r>
              <a:rPr lang="ru-RU" sz="2400"/>
              <a:t>+</a:t>
            </a:r>
            <a:r>
              <a:rPr i="1" lang="ru-RU" sz="2400"/>
              <a:t> </a:t>
            </a:r>
            <a:r>
              <a:rPr lang="ru-RU" sz="2400"/>
              <a:t>0,3</a:t>
            </a:r>
            <a:r>
              <a:rPr i="1" lang="ru-RU" sz="2400"/>
              <a:t>CM </a:t>
            </a:r>
            <a:r>
              <a:rPr lang="ru-RU" sz="2400"/>
              <a:t>+</a:t>
            </a:r>
            <a:r>
              <a:rPr i="1" lang="ru-RU" sz="2400"/>
              <a:t> </a:t>
            </a:r>
            <a:r>
              <a:rPr lang="ru-RU" sz="2400"/>
              <a:t>0,3</a:t>
            </a:r>
            <a:r>
              <a:rPr i="1" lang="ru-RU" sz="2400"/>
              <a:t>IM</a:t>
            </a:r>
            <a:r>
              <a:rPr lang="ru-RU" sz="2400"/>
              <a:t>)</a:t>
            </a:r>
            <a:r>
              <a:rPr i="1" lang="ru-RU" sz="2400"/>
              <a:t> </a:t>
            </a:r>
            <a:r>
              <a:rPr lang="ru-RU" sz="2400"/>
              <a:t>/ 100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V</a:t>
            </a:r>
            <a:r>
              <a:rPr baseline="-25000" lang="ru-RU" sz="2800"/>
              <a:t>мод</a:t>
            </a:r>
            <a:r>
              <a:rPr lang="ru-RU" sz="2800"/>
              <a:t> — объём повторно используемого кода, который необходимо модифицировать.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3000"/>
          </a:p>
        </p:txBody>
      </p:sp>
      <p:sp>
        <p:nvSpPr>
          <p:cNvPr id="573" name="Google Shape;573;p5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9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(6)  </a:t>
            </a:r>
            <a:endParaRPr/>
          </a:p>
        </p:txBody>
      </p:sp>
      <p:sp>
        <p:nvSpPr>
          <p:cNvPr id="579" name="Google Shape;579;p59"/>
          <p:cNvSpPr txBox="1"/>
          <p:nvPr>
            <p:ph idx="1" type="body"/>
          </p:nvPr>
        </p:nvSpPr>
        <p:spPr>
          <a:xfrm>
            <a:off x="1280160" y="1209820"/>
            <a:ext cx="10717004" cy="52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AT — </a:t>
            </a:r>
            <a:r>
              <a:rPr lang="ru-RU" sz="2800"/>
              <a:t>процент автоматически сгенерированного кода;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AA — </a:t>
            </a:r>
            <a:r>
              <a:rPr lang="ru-RU" sz="2800"/>
              <a:t>фактор стоимости решения о повторном использовании (от 0 до 8);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SU — </a:t>
            </a:r>
            <a:r>
              <a:rPr lang="ru-RU" sz="2800"/>
              <a:t>фактор понимания (50 — сложно написанный код, 10 — просто);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DM — </a:t>
            </a:r>
            <a:r>
              <a:rPr lang="ru-RU" sz="2800"/>
              <a:t>процент модифицированных проектных модулей;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CM — </a:t>
            </a:r>
            <a:r>
              <a:rPr lang="ru-RU" sz="2800"/>
              <a:t>процент модифицированного программного кода;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i="1" lang="ru-RU" sz="2800"/>
              <a:t>IM — </a:t>
            </a:r>
            <a:r>
              <a:rPr lang="ru-RU" sz="2800"/>
              <a:t>процент затрат на интеграцию повторно используемого кода.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Формирователи затрат </a:t>
            </a:r>
            <a:r>
              <a:rPr i="1" lang="ru-RU" sz="2800"/>
              <a:t>EM</a:t>
            </a:r>
            <a:r>
              <a:rPr baseline="-25000" i="1" lang="ru-RU" sz="2800"/>
              <a:t>i</a:t>
            </a:r>
            <a:r>
              <a:rPr lang="ru-RU" sz="2800"/>
              <a:t> отражают возможности персонала, качество планирования и т.п. Шкала их значений — от 1 (низкий) до 6 (сверхвысокий).</a:t>
            </a:r>
            <a:endParaRPr/>
          </a:p>
        </p:txBody>
      </p:sp>
      <p:sp>
        <p:nvSpPr>
          <p:cNvPr id="580" name="Google Shape;580;p5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Основные критерии метода оценки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2130852" y="145366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формирует корректные оценки;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экономически эффективный;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учитывает вероятностный характер оценок;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не зависит от масштаба и методологии управления;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учитывает экспертные оценки;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обеспечивает достаточные время и точность оценки;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простой в практическом применении;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прозрачный для сотрудников, принимающих решения;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допускает эффективную программную поддержку модели;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480"/>
              <a:buChar char="🠶"/>
            </a:pPr>
            <a:r>
              <a:rPr lang="ru-RU" sz="2480"/>
              <a:t>учитывает лучший мировой опыт. </a:t>
            </a:r>
            <a:endParaRPr/>
          </a:p>
        </p:txBody>
      </p:sp>
      <p:sp>
        <p:nvSpPr>
          <p:cNvPr id="204" name="Google Shape;204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0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(7)  </a:t>
            </a:r>
            <a:endParaRPr/>
          </a:p>
        </p:txBody>
      </p:sp>
      <p:sp>
        <p:nvSpPr>
          <p:cNvPr id="586" name="Google Shape;586;p60"/>
          <p:cNvSpPr txBox="1"/>
          <p:nvPr>
            <p:ph idx="1" type="body"/>
          </p:nvPr>
        </p:nvSpPr>
        <p:spPr>
          <a:xfrm>
            <a:off x="1447800" y="1209820"/>
            <a:ext cx="10549364" cy="52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Достоинства</a:t>
            </a:r>
            <a:r>
              <a:rPr lang="ru-RU" sz="3200"/>
              <a:t> </a:t>
            </a:r>
            <a:r>
              <a:rPr i="1" lang="ru-RU" sz="3200"/>
              <a:t>метода</a:t>
            </a:r>
            <a:r>
              <a:rPr lang="ru-RU" sz="3200"/>
              <a:t>: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модель ориентирована на начальные этапы разработки;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по мере продвижения проекта учитывается вновь появляющаяся информация;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коэффициенты модели основаны на реальной статистике;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существует большое количество калькуляторов для модели.</a:t>
            </a:r>
            <a:endParaRPr/>
          </a:p>
        </p:txBody>
      </p:sp>
      <p:sp>
        <p:nvSpPr>
          <p:cNvPr id="587" name="Google Shape;587;p6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COCOMO II (8)  </a:t>
            </a:r>
            <a:endParaRPr/>
          </a:p>
        </p:txBody>
      </p:sp>
      <p:sp>
        <p:nvSpPr>
          <p:cNvPr id="593" name="Google Shape;593;p61"/>
          <p:cNvSpPr txBox="1"/>
          <p:nvPr>
            <p:ph idx="1" type="body"/>
          </p:nvPr>
        </p:nvSpPr>
        <p:spPr>
          <a:xfrm>
            <a:off x="1447800" y="1209820"/>
            <a:ext cx="10549364" cy="5221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Недостатки метода</a:t>
            </a:r>
            <a:r>
              <a:rPr lang="ru-RU" sz="3200"/>
              <a:t>:</a:t>
            </a:r>
            <a:endParaRPr sz="2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субъективность при оценивании;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основа модели – размерно-ориентированный подход с его недостатками, хотя при помощи калибровок и поправочных коэффициентов их влияние можно снизить;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эмпирические коэффициенты были подтверждены экспертами, однако часто невозможно получить оценки с необходимым уровнем достоверности;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сложность проведения оценки;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неадекватность оценки, если вновь разрабатываемый проект значительно отличается по типу от используемой выборки.</a:t>
            </a:r>
            <a:endParaRPr/>
          </a:p>
        </p:txBody>
      </p:sp>
      <p:sp>
        <p:nvSpPr>
          <p:cNvPr id="594" name="Google Shape;594;p6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Методика Госкомтруда  </a:t>
            </a:r>
            <a:endParaRPr/>
          </a:p>
        </p:txBody>
      </p:sp>
      <p:sp>
        <p:nvSpPr>
          <p:cNvPr id="600" name="Google Shape;600;p62"/>
          <p:cNvSpPr txBox="1"/>
          <p:nvPr>
            <p:ph idx="1" type="body"/>
          </p:nvPr>
        </p:nvSpPr>
        <p:spPr>
          <a:xfrm>
            <a:off x="1447800" y="140208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Постановлением Государственного комитета СССР по труду и социальным вопросам и Секретариата ВЦСПС утверждены «Укрупнённые нормы времени на изготовление и сопровождение программных средств вычислительной техники». Приведённые в них собственные модели оценки трудоемкости и разработки ПО основаны на COCOMO, и задача оценки размера, трудоемкости и разработки программной системы была решены схожим образом.</a:t>
            </a:r>
            <a:endParaRPr sz="2800"/>
          </a:p>
        </p:txBody>
      </p:sp>
      <p:sp>
        <p:nvSpPr>
          <p:cNvPr id="601" name="Google Shape;601;p6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3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Конус неопределенности (1)</a:t>
            </a:r>
            <a:endParaRPr/>
          </a:p>
        </p:txBody>
      </p:sp>
      <p:sp>
        <p:nvSpPr>
          <p:cNvPr id="607" name="Google Shape;607;p63"/>
          <p:cNvSpPr txBox="1"/>
          <p:nvPr>
            <p:ph idx="1" type="body"/>
          </p:nvPr>
        </p:nvSpPr>
        <p:spPr>
          <a:xfrm>
            <a:off x="1432560" y="129540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Модель динамической оценки, основанная на «конусе неопределенности» (Cone of Uncertainty, CofU), предложена Барри Боэмом. Она предназначена для описания количества неопределенности в ходе выполнения проекта.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В начале проекта у проектной команды слишком мало сведений как о предстоящей работе, так и о продукте, и предварительная оценка имеет высокую степень неопределенности. Со временем, когда уже проведены исследования и начата разработка, информации о проекте становится больше, и неопределенность снижается, а к концу проекта достигает нулевого значения.</a:t>
            </a:r>
            <a:endParaRPr/>
          </a:p>
        </p:txBody>
      </p:sp>
      <p:sp>
        <p:nvSpPr>
          <p:cNvPr id="608" name="Google Shape;608;p6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Конус неопределенности (2)</a:t>
            </a:r>
            <a:endParaRPr/>
          </a:p>
        </p:txBody>
      </p:sp>
      <p:sp>
        <p:nvSpPr>
          <p:cNvPr id="614" name="Google Shape;614;p64"/>
          <p:cNvSpPr txBox="1"/>
          <p:nvPr>
            <p:ph idx="1" type="body"/>
          </p:nvPr>
        </p:nvSpPr>
        <p:spPr>
          <a:xfrm>
            <a:off x="2621280" y="2103120"/>
            <a:ext cx="9375884" cy="417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</a:t>
            </a:r>
            <a:endParaRPr/>
          </a:p>
        </p:txBody>
      </p:sp>
      <p:sp>
        <p:nvSpPr>
          <p:cNvPr id="615" name="Google Shape;615;p6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 1-8(2) Конус неопределенности.jpg" id="616" name="Google Shape;61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946" y="1417321"/>
            <a:ext cx="10395854" cy="4760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5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Конус неопределенности (3)</a:t>
            </a:r>
            <a:endParaRPr/>
          </a:p>
        </p:txBody>
      </p:sp>
      <p:sp>
        <p:nvSpPr>
          <p:cNvPr id="622" name="Google Shape;622;p65"/>
          <p:cNvSpPr txBox="1"/>
          <p:nvPr>
            <p:ph idx="1" type="body"/>
          </p:nvPr>
        </p:nvSpPr>
        <p:spPr>
          <a:xfrm>
            <a:off x="2621280" y="2103120"/>
            <a:ext cx="9375884" cy="417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</a:t>
            </a:r>
            <a:endParaRPr/>
          </a:p>
        </p:txBody>
      </p:sp>
      <p:sp>
        <p:nvSpPr>
          <p:cNvPr id="623" name="Google Shape;623;p6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Рис 1-2(2) Искажение практической оценки.jpg" id="624" name="Google Shape;6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9795" y="1417320"/>
            <a:ext cx="8260330" cy="470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6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Конус неопределенности (3)</a:t>
            </a:r>
            <a:endParaRPr/>
          </a:p>
        </p:txBody>
      </p:sp>
      <p:sp>
        <p:nvSpPr>
          <p:cNvPr id="630" name="Google Shape;630;p66"/>
          <p:cNvSpPr txBox="1"/>
          <p:nvPr>
            <p:ph idx="1" type="body"/>
          </p:nvPr>
        </p:nvSpPr>
        <p:spPr>
          <a:xfrm>
            <a:off x="1447800" y="140208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Достоинства конуса неопределенности</a:t>
            </a:r>
            <a:r>
              <a:rPr lang="ru-RU" sz="32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простота и прозрачность;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позволяют понять тенденцию оценок каждого эксперта;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конус не влияет на улучшение оценки, но позволяет прогнозировать отклонения от плана с достаточной точностью.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.</a:t>
            </a:r>
            <a:endParaRPr/>
          </a:p>
        </p:txBody>
      </p:sp>
      <p:sp>
        <p:nvSpPr>
          <p:cNvPr id="631" name="Google Shape;631;p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Конус неопределенности (4)</a:t>
            </a:r>
            <a:endParaRPr/>
          </a:p>
        </p:txBody>
      </p:sp>
      <p:sp>
        <p:nvSpPr>
          <p:cNvPr id="637" name="Google Shape;637;p67"/>
          <p:cNvSpPr txBox="1"/>
          <p:nvPr>
            <p:ph idx="1" type="body"/>
          </p:nvPr>
        </p:nvSpPr>
        <p:spPr>
          <a:xfrm>
            <a:off x="1447800" y="140208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i="1" lang="ru-RU" sz="3200"/>
              <a:t>Недостатки конуса неопределенности</a:t>
            </a:r>
            <a:r>
              <a:rPr lang="ru-RU" sz="32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обманчивые и односторонние определения;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ru-RU" sz="3200"/>
              <a:t>искажение практической оценки.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Построение конуса неопределенности, а по сути отношения прогнозируемой величины к актуальной, показывает потенциальную предвзятость эксперта, вовлеченного в прогноз. </a:t>
            </a:r>
            <a:endParaRPr/>
          </a:p>
        </p:txBody>
      </p:sp>
      <p:sp>
        <p:nvSpPr>
          <p:cNvPr id="638" name="Google Shape;638;p6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8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Метод конкурентных цен (Price-to-win)</a:t>
            </a:r>
            <a:endParaRPr/>
          </a:p>
        </p:txBody>
      </p:sp>
      <p:sp>
        <p:nvSpPr>
          <p:cNvPr id="644" name="Google Shape;644;p68"/>
          <p:cNvSpPr txBox="1"/>
          <p:nvPr>
            <p:ph idx="1" type="body"/>
          </p:nvPr>
        </p:nvSpPr>
        <p:spPr>
          <a:xfrm>
            <a:off x="1447800" y="140208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Основа метода — оценка стоимости формируется в соответствии с требованиями заказчика, независимо от планируемых затрат на разработку проекта.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Это политика проведения переговоров с клиентом, поэтому применяется в компаниях, не имеющих ресурсов для качественной оценки проектов.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Использование метода влечет для руководителя проекта ряд негативных последствий: невыполнение сроков сдачи, нехватку проектных ресурсов, как результат — потерю клиента.</a:t>
            </a:r>
            <a:endParaRPr/>
          </a:p>
        </p:txBody>
      </p:sp>
      <p:sp>
        <p:nvSpPr>
          <p:cNvPr id="645" name="Google Shape;645;p6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9"/>
          <p:cNvSpPr txBox="1"/>
          <p:nvPr>
            <p:ph type="title"/>
          </p:nvPr>
        </p:nvSpPr>
        <p:spPr>
          <a:xfrm>
            <a:off x="1828800" y="53267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Оценка по Паркинсону</a:t>
            </a:r>
            <a:endParaRPr/>
          </a:p>
        </p:txBody>
      </p:sp>
      <p:sp>
        <p:nvSpPr>
          <p:cNvPr id="651" name="Google Shape;651;p69"/>
          <p:cNvSpPr txBox="1"/>
          <p:nvPr>
            <p:ph idx="1" type="body"/>
          </p:nvPr>
        </p:nvSpPr>
        <p:spPr>
          <a:xfrm>
            <a:off x="1447800" y="1264920"/>
            <a:ext cx="10549364" cy="499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Основа метода — принцип: «Объем работы возрастает, чтобы занять всё время, выделенное на её выполнение».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 Тезис С. Паркинсона, он описывает взаимоотношения в административных институтах, показывая неэффективное использование ресурсов.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 Для ИТ-проектов метод формулируется так: «Для повышения производительности труда разработчика необходимо уменьшить время, отведенное на разработку».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Использование принципа несет перегрузку и дисбаланс ресурсов, увольнение ключевых сотрудников и, как следствие, срыв сроков выполнения проекта.</a:t>
            </a:r>
            <a:endParaRPr/>
          </a:p>
        </p:txBody>
      </p:sp>
      <p:sp>
        <p:nvSpPr>
          <p:cNvPr id="652" name="Google Shape;652;p6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Основные методы оценки (1)</a:t>
            </a:r>
            <a:endParaRPr/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2130852" y="145366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Необходимость в оценке характеристик программного проекта существует с самого начала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Вторая особая точка — этап сдачи (объём, сложность)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Вопрос: можно ли узнать основные параметры будущего проекта, используя некоторые знания о нём и информацию о выполненных ранее проектах?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точность расчёта невелика, но его результаты служат основой плана работ и критерием качества проекта</a:t>
            </a:r>
            <a:endParaRPr/>
          </a:p>
        </p:txBody>
      </p:sp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0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Итог (1)</a:t>
            </a:r>
            <a:endParaRPr/>
          </a:p>
        </p:txBody>
      </p:sp>
      <p:sp>
        <p:nvSpPr>
          <p:cNvPr id="658" name="Google Shape;658;p70"/>
          <p:cNvSpPr txBox="1"/>
          <p:nvPr>
            <p:ph idx="1" type="body"/>
          </p:nvPr>
        </p:nvSpPr>
        <p:spPr>
          <a:xfrm>
            <a:off x="1447800" y="1402080"/>
            <a:ext cx="10549364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Различные модели нашли свое подтверждение, но в большинстве случаев не удается получить оценку длительности разработки с приемлемым уровнем достоверности.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Это приводит к серьезным проблемам в области управления программными проектами, связанным с оценкой длительности разработки.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В информационных технологиях результат зависит от многих объективных и субъективных факторов, которые трудно поддаются формализации и оценке.</a:t>
            </a:r>
            <a:endParaRPr/>
          </a:p>
        </p:txBody>
      </p:sp>
      <p:sp>
        <p:nvSpPr>
          <p:cNvPr id="659" name="Google Shape;659;p7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Итог (2)</a:t>
            </a:r>
            <a:endParaRPr/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1447800" y="140208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Ф. Брукс справедливо утверждает, что создание программных систем всегда будет трудным. И можно предположить, что оценка этого процесса будет не менее трудной.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«Оценка трудоемкости программных проектов должна учитывать вероятностный характер процесса, неопределенность которого может быть низкой или высокой, но она так или иначе существует. Использование опыта экспертов, полученного в аналогичных проектах, — это наиболее прагматичный подход, позволяющий получить реалистичные оценки трудоемкости и срока реализации программного проекта».</a:t>
            </a:r>
            <a:endParaRPr/>
          </a:p>
        </p:txBody>
      </p:sp>
      <p:sp>
        <p:nvSpPr>
          <p:cNvPr id="666" name="Google Shape;666;p7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2"/>
          <p:cNvSpPr txBox="1"/>
          <p:nvPr>
            <p:ph type="title"/>
          </p:nvPr>
        </p:nvSpPr>
        <p:spPr>
          <a:xfrm>
            <a:off x="1828800" y="624110"/>
            <a:ext cx="10165080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Итог (3)</a:t>
            </a:r>
            <a:endParaRPr/>
          </a:p>
        </p:txBody>
      </p:sp>
      <p:sp>
        <p:nvSpPr>
          <p:cNvPr id="672" name="Google Shape;672;p72"/>
          <p:cNvSpPr txBox="1"/>
          <p:nvPr>
            <p:ph idx="1" type="body"/>
          </p:nvPr>
        </p:nvSpPr>
        <p:spPr>
          <a:xfrm>
            <a:off x="1447800" y="1402080"/>
            <a:ext cx="10549364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Если возможности использовать опыт экспертов нет, следует применить формальные методики, основанные на отраслевом опыте.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ru-RU" sz="3200"/>
              <a:t>Важно учитывать, что неверные оценки приводят к ошибкам планирования, которые порождают напряжённую, но неэффективную работу, в результате которой теряется качество, растут затраты, разрушаются команды разработчиков.</a:t>
            </a:r>
            <a:endParaRPr/>
          </a:p>
        </p:txBody>
      </p:sp>
      <p:sp>
        <p:nvSpPr>
          <p:cNvPr id="673" name="Google Shape;673;p7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2592925" y="62411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Основные методы оценки (2)</a:t>
            </a:r>
            <a:endParaRPr/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2130852" y="145366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Аналитические модели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Экспертные методы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Размерно-ориентированные метрики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Функционально-ориентированные метрики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Оценка на основе статистики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Динамические оценки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00"/>
              <a:buChar char="🠶"/>
            </a:pPr>
            <a:r>
              <a:rPr lang="ru-RU" sz="2800"/>
              <a:t>Прочие методы</a:t>
            </a:r>
            <a:endParaRPr/>
          </a:p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2592925" y="517430"/>
            <a:ext cx="8911687" cy="74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ru-RU"/>
              <a:t>Аналитические модели (1)</a:t>
            </a:r>
            <a:endParaRPr/>
          </a:p>
        </p:txBody>
      </p:sp>
      <p:sp>
        <p:nvSpPr>
          <p:cNvPr id="224" name="Google Shape;224;p9"/>
          <p:cNvSpPr txBox="1"/>
          <p:nvPr>
            <p:ph idx="1" type="body"/>
          </p:nvPr>
        </p:nvSpPr>
        <p:spPr>
          <a:xfrm>
            <a:off x="2130852" y="1255540"/>
            <a:ext cx="9866312" cy="5069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На заре промышленного программирования, для задач математического характера, возникла идея строгой математической оценки трудоемкости и сроков работ.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На статистике по выполненным проектам выявлялись закономерности выполнения и соотношения параметров, строилась математическая модель, для прогнозирования аналогичных параметров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Оценка стоимости затрат в таких моделях имеет вид</a:t>
            </a:r>
            <a:endParaRPr/>
          </a:p>
          <a:p>
            <a:pPr indent="-342900" lvl="0" marL="342900" rtl="0" algn="ctr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i="1" lang="ru-RU" sz="2800"/>
              <a:t>f</a:t>
            </a:r>
            <a:r>
              <a:rPr lang="ru-RU" sz="2800"/>
              <a:t>(</a:t>
            </a:r>
            <a:r>
              <a:rPr i="1" lang="ru-RU" sz="2800"/>
              <a:t>x</a:t>
            </a:r>
            <a:r>
              <a:rPr baseline="-25000" lang="ru-RU" sz="2800"/>
              <a:t>1</a:t>
            </a:r>
            <a:r>
              <a:rPr lang="ru-RU" sz="2800"/>
              <a:t>, </a:t>
            </a:r>
            <a:r>
              <a:rPr i="1" lang="ru-RU" sz="2800"/>
              <a:t>x</a:t>
            </a:r>
            <a:r>
              <a:rPr baseline="-25000" lang="ru-RU" sz="2800"/>
              <a:t>2</a:t>
            </a:r>
            <a:r>
              <a:rPr lang="ru-RU" sz="2800"/>
              <a:t>, …, </a:t>
            </a:r>
            <a:r>
              <a:rPr i="1" lang="ru-RU" sz="2800"/>
              <a:t>x</a:t>
            </a:r>
            <a:r>
              <a:rPr baseline="-25000" i="1" lang="ru-RU" sz="2800"/>
              <a:t>n</a:t>
            </a:r>
            <a:r>
              <a:rPr lang="ru-RU" sz="2800"/>
              <a:t>),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ru-RU" sz="2800"/>
              <a:t>где </a:t>
            </a:r>
            <a:r>
              <a:rPr i="1" lang="ru-RU" sz="2800"/>
              <a:t>x</a:t>
            </a:r>
            <a:r>
              <a:rPr baseline="-25000" lang="ru-RU" sz="2800"/>
              <a:t>1</a:t>
            </a:r>
            <a:r>
              <a:rPr lang="ru-RU" sz="2800"/>
              <a:t>, </a:t>
            </a:r>
            <a:r>
              <a:rPr i="1" lang="ru-RU" sz="2800"/>
              <a:t>x</a:t>
            </a:r>
            <a:r>
              <a:rPr baseline="-25000" lang="ru-RU" sz="2800"/>
              <a:t>2</a:t>
            </a:r>
            <a:r>
              <a:rPr lang="ru-RU" sz="2800"/>
              <a:t>, …, </a:t>
            </a:r>
            <a:r>
              <a:rPr i="1" lang="ru-RU" sz="2800"/>
              <a:t>x</a:t>
            </a:r>
            <a:r>
              <a:rPr baseline="-25000" i="1" lang="ru-RU" sz="2800"/>
              <a:t>n</a:t>
            </a:r>
            <a:r>
              <a:rPr lang="ru-RU" sz="2800"/>
              <a:t> — стоимостные факторы, а</a:t>
            </a:r>
            <a:r>
              <a:rPr i="1" lang="ru-RU" sz="2800"/>
              <a:t> f</a:t>
            </a:r>
            <a:r>
              <a:rPr lang="ru-RU" sz="2800"/>
              <a:t> — функция, отличная от линейной.</a:t>
            </a:r>
            <a:endParaRPr/>
          </a:p>
        </p:txBody>
      </p: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2020-09-11T12:45:20Z</dcterms:created>
  <dc:creator>Бахиркин Михаил Васильевич</dc:creator>
</cp:coreProperties>
</file>