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1"/>
  </p:sldMasterIdLst>
  <p:notesMasterIdLst>
    <p:notesMasterId r:id="rId43"/>
  </p:notesMasterIdLst>
  <p:sldIdLst>
    <p:sldId id="256" r:id="rId2"/>
    <p:sldId id="260" r:id="rId3"/>
    <p:sldId id="309" r:id="rId4"/>
    <p:sldId id="283" r:id="rId5"/>
    <p:sldId id="310" r:id="rId6"/>
    <p:sldId id="311" r:id="rId7"/>
    <p:sldId id="278" r:id="rId8"/>
    <p:sldId id="318" r:id="rId9"/>
    <p:sldId id="317" r:id="rId10"/>
    <p:sldId id="319" r:id="rId11"/>
    <p:sldId id="320" r:id="rId12"/>
    <p:sldId id="321" r:id="rId13"/>
    <p:sldId id="322" r:id="rId14"/>
    <p:sldId id="316" r:id="rId15"/>
    <p:sldId id="372" r:id="rId16"/>
    <p:sldId id="371" r:id="rId17"/>
    <p:sldId id="376" r:id="rId18"/>
    <p:sldId id="375" r:id="rId19"/>
    <p:sldId id="377" r:id="rId20"/>
    <p:sldId id="378" r:id="rId21"/>
    <p:sldId id="379" r:id="rId22"/>
    <p:sldId id="380" r:id="rId23"/>
    <p:sldId id="382" r:id="rId24"/>
    <p:sldId id="381" r:id="rId25"/>
    <p:sldId id="373" r:id="rId26"/>
    <p:sldId id="315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5" r:id="rId37"/>
    <p:sldId id="396" r:id="rId38"/>
    <p:sldId id="398" r:id="rId39"/>
    <p:sldId id="306" r:id="rId40"/>
    <p:sldId id="323" r:id="rId41"/>
    <p:sldId id="39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ы управления" id="{8EB33D5F-8A7B-4C24-A884-3FDAB4D9313F}">
          <p14:sldIdLst>
            <p14:sldId id="256"/>
          </p14:sldIdLst>
        </p14:section>
        <p14:section name="Лекция 3(2 ак.часа)" id="{BD48726D-55BC-44C3-AF5D-7882C48986B3}">
          <p14:sldIdLst>
            <p14:sldId id="260"/>
            <p14:sldId id="309"/>
            <p14:sldId id="283"/>
            <p14:sldId id="310"/>
            <p14:sldId id="311"/>
            <p14:sldId id="278"/>
            <p14:sldId id="318"/>
            <p14:sldId id="317"/>
            <p14:sldId id="319"/>
            <p14:sldId id="320"/>
            <p14:sldId id="321"/>
            <p14:sldId id="322"/>
            <p14:sldId id="316"/>
            <p14:sldId id="372"/>
            <p14:sldId id="371"/>
            <p14:sldId id="376"/>
            <p14:sldId id="375"/>
            <p14:sldId id="377"/>
            <p14:sldId id="378"/>
            <p14:sldId id="379"/>
            <p14:sldId id="380"/>
            <p14:sldId id="382"/>
            <p14:sldId id="381"/>
            <p14:sldId id="373"/>
            <p14:sldId id="315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5"/>
            <p14:sldId id="396"/>
            <p14:sldId id="398"/>
            <p14:sldId id="306"/>
            <p14:sldId id="323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79963" autoAdjust="0"/>
  </p:normalViewPr>
  <p:slideViewPr>
    <p:cSldViewPr snapToGrid="0">
      <p:cViewPr varScale="1">
        <p:scale>
          <a:sx n="54" d="100"/>
          <a:sy n="54" d="100"/>
        </p:scale>
        <p:origin x="12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459B0-0AD4-4466-A4F0-4C0A24ACAEB9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71D1B-D572-415C-B3AC-3F850A8238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8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этой таблице построим график зависимости 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Forecast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),) от процента продвижения проекта. Для каждой оценки посчитаем отклонения от реального значения, вычисляя площадь прямоугольника между оценкой и реальным значением (рис. 15). Рассчитаем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EQF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обратную величину к суммарной площади.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EQF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=1/(0.1+0.006+0.045+0.07)=3.6.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71D1B-D572-415C-B3AC-3F850A82384B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99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Управление проектом можно представить в виде автоматизированной системы, в которой рутинные процессы сбора и анализа информации выполняются автоматически, но управляет всей системой руководитель проекта, который принимает решения. Структурная схема системы управления представлена следующим образом: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71D1B-D572-415C-B3AC-3F850A82384B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08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71D1B-D572-415C-B3AC-3F850A82384B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0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71D1B-D572-415C-B3AC-3F850A82384B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38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6073-6C57-47DA-875A-F5252967CE1C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9E31-6775-42A9-87E4-EE0FEC4BED76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3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C7C1-DA11-4AC1-A997-65D36C33B1A2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1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26A7-9CCC-44DD-A74E-717EB1F5527F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215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3812-AD6F-4B3B-9E5F-509D956330D9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170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B1DA-1943-4D23-A7A8-224004EF62B0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8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8728-6E3E-475D-875A-29F0474D7565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476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E9C4-9065-43AA-A614-991163C05915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70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E164-0C87-4E3C-8819-85486EDAEA0D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93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782-C277-44A3-80A8-02F92A469CDA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4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188D-3FF2-44E7-9AAB-ABE54ABE589E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18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F353-0AC4-4FDC-B9DA-49E96BA4081F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7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248C-61EB-45BE-9DA5-4E82C9A1A81E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92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E4B5-F241-4EBA-BED5-805731620B7E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21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C805-5D8D-4F59-8D72-4DC2543B14F5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23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BD5C-711C-46B4-A0FA-DAEE871771E9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98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5756D-F0FA-476B-9FDC-4B2BC2F160C2}" type="datetime1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593259-8AAE-44E9-8AAB-F537DF4C51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5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8859E-3B24-4E78-88C4-C41BA68E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842868"/>
            <a:ext cx="5921741" cy="2934513"/>
          </a:xfrm>
        </p:spPr>
        <p:txBody>
          <a:bodyPr/>
          <a:lstStyle/>
          <a:p>
            <a:r>
              <a:rPr lang="ru-RU" dirty="0"/>
              <a:t>Основы управления </a:t>
            </a:r>
            <a:br>
              <a:rPr lang="ru-RU" dirty="0"/>
            </a:br>
            <a:r>
              <a:rPr lang="ru-RU" dirty="0"/>
              <a:t>ИТ</a:t>
            </a:r>
            <a:r>
              <a:rPr lang="en-US" dirty="0"/>
              <a:t> - </a:t>
            </a:r>
            <a:r>
              <a:rPr lang="ru-RU" dirty="0"/>
              <a:t>проектами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E865F-3566-422D-9256-2EB33C0A9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Москва 2020 г.</a:t>
            </a:r>
          </a:p>
        </p:txBody>
      </p:sp>
    </p:spTree>
    <p:extLst>
      <p:ext uri="{BB962C8B-B14F-4D97-AF65-F5344CB8AC3E}">
        <p14:creationId xmlns:p14="http://schemas.microsoft.com/office/powerpoint/2010/main" val="239353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596599"/>
            <a:ext cx="8911687" cy="7474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Основные критерии метода оценки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CFB29-F826-4308-A312-4893C66F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852" y="1453660"/>
            <a:ext cx="9866312" cy="5069059"/>
          </a:xfrm>
        </p:spPr>
        <p:txBody>
          <a:bodyPr>
            <a:noAutofit/>
          </a:bodyPr>
          <a:lstStyle/>
          <a:p>
            <a:pPr lvl="0"/>
            <a:r>
              <a:rPr lang="ru-RU" sz="2400" dirty="0"/>
              <a:t>формирует корректные оценки;</a:t>
            </a:r>
          </a:p>
          <a:p>
            <a:pPr lvl="0"/>
            <a:r>
              <a:rPr lang="ru-RU" sz="2400" dirty="0"/>
              <a:t>экономически эффективный;</a:t>
            </a:r>
          </a:p>
          <a:p>
            <a:pPr lvl="0"/>
            <a:r>
              <a:rPr lang="ru-RU" sz="2400" dirty="0"/>
              <a:t>учитывает вероятностный характер оценок;</a:t>
            </a:r>
          </a:p>
          <a:p>
            <a:pPr lvl="0"/>
            <a:r>
              <a:rPr lang="ru-RU" sz="2400" dirty="0"/>
              <a:t>не зависит от масштаба и методологии управления;</a:t>
            </a:r>
          </a:p>
          <a:p>
            <a:pPr lvl="0"/>
            <a:r>
              <a:rPr lang="ru-RU" sz="2400" dirty="0"/>
              <a:t>учитывает экспертные оценки;</a:t>
            </a:r>
          </a:p>
          <a:p>
            <a:pPr lvl="0"/>
            <a:r>
              <a:rPr lang="ru-RU" sz="2400" dirty="0"/>
              <a:t>обеспечивает достаточные время и точность оценки;</a:t>
            </a:r>
          </a:p>
          <a:p>
            <a:pPr lvl="0"/>
            <a:r>
              <a:rPr lang="ru-RU" sz="2400" dirty="0"/>
              <a:t>простой в практическом применении;</a:t>
            </a:r>
          </a:p>
          <a:p>
            <a:pPr lvl="0"/>
            <a:r>
              <a:rPr lang="ru-RU" sz="2400" dirty="0"/>
              <a:t>прозрачный для сотрудников, принимающих решения;</a:t>
            </a:r>
          </a:p>
          <a:p>
            <a:pPr lvl="0"/>
            <a:r>
              <a:rPr lang="ru-RU" sz="2400" dirty="0"/>
              <a:t>допускает эффективную программную поддержку модели;</a:t>
            </a:r>
          </a:p>
          <a:p>
            <a:r>
              <a:rPr lang="ru-RU" sz="2400" dirty="0"/>
              <a:t>учитывает лучший мировой опыт.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78" y="596599"/>
            <a:ext cx="8911687" cy="7474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Основные методы оценки 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CFB29-F826-4308-A312-4893C66F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852" y="1453660"/>
            <a:ext cx="9866312" cy="5069059"/>
          </a:xfrm>
        </p:spPr>
        <p:txBody>
          <a:bodyPr>
            <a:noAutofit/>
          </a:bodyPr>
          <a:lstStyle/>
          <a:p>
            <a:pPr lvl="0"/>
            <a:r>
              <a:rPr lang="ru-RU" sz="2400" dirty="0"/>
              <a:t>Необходимость в оценке характеристик программного проекта существует с самого начала</a:t>
            </a:r>
          </a:p>
          <a:p>
            <a:pPr lvl="0"/>
            <a:r>
              <a:rPr lang="ru-RU" sz="2400" dirty="0"/>
              <a:t>Вторая особая точка — этап сдачи (объём, сложность)</a:t>
            </a:r>
          </a:p>
          <a:p>
            <a:pPr lvl="0"/>
            <a:r>
              <a:rPr lang="ru-RU" sz="2400" dirty="0"/>
              <a:t>Вопрос: можно ли узнать основные параметры будущего проекта, используя некоторые знания о нём и информацию о выполненных ранее проектах?</a:t>
            </a:r>
          </a:p>
          <a:p>
            <a:pPr lvl="0"/>
            <a:r>
              <a:rPr lang="ru-RU" sz="2400" dirty="0"/>
              <a:t>точность расчёта невелика, но его результаты служат основой плана работ и критерием качества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5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596599"/>
            <a:ext cx="8911687" cy="7474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Основные методы оценки (2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CFB29-F826-4308-A312-4893C66F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852" y="1453660"/>
            <a:ext cx="9866312" cy="5069059"/>
          </a:xfrm>
        </p:spPr>
        <p:txBody>
          <a:bodyPr>
            <a:noAutofit/>
          </a:bodyPr>
          <a:lstStyle/>
          <a:p>
            <a:pPr lvl="0"/>
            <a:r>
              <a:rPr lang="ru-RU" sz="2400" dirty="0"/>
              <a:t>Аналитические модели</a:t>
            </a:r>
          </a:p>
          <a:p>
            <a:pPr lvl="0"/>
            <a:r>
              <a:rPr lang="ru-RU" sz="2400" dirty="0"/>
              <a:t>Экспертные методы</a:t>
            </a:r>
          </a:p>
          <a:p>
            <a:pPr lvl="0"/>
            <a:r>
              <a:rPr lang="ru-RU" sz="2400" dirty="0"/>
              <a:t>Размерно-ориентированные метрики</a:t>
            </a:r>
          </a:p>
          <a:p>
            <a:pPr lvl="0"/>
            <a:r>
              <a:rPr lang="ru-RU" sz="2400" dirty="0"/>
              <a:t>Функционально-ориентированные метрики</a:t>
            </a:r>
          </a:p>
          <a:p>
            <a:pPr lvl="0"/>
            <a:r>
              <a:rPr lang="ru-RU" sz="2400" dirty="0"/>
              <a:t>Оценка на основе статистики</a:t>
            </a:r>
          </a:p>
          <a:p>
            <a:pPr lvl="0"/>
            <a:r>
              <a:rPr lang="ru-RU" sz="2400" b="1" dirty="0">
                <a:highlight>
                  <a:srgbClr val="FFFF00"/>
                </a:highlight>
              </a:rPr>
              <a:t>Динамические оценки</a:t>
            </a:r>
          </a:p>
          <a:p>
            <a:pPr lvl="0"/>
            <a:r>
              <a:rPr lang="ru-RU" sz="2400" dirty="0"/>
              <a:t>Прочие методы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8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332"/>
          </a:xfrm>
        </p:spPr>
        <p:txBody>
          <a:bodyPr/>
          <a:lstStyle/>
          <a:p>
            <a:pPr algn="ctr"/>
            <a:r>
              <a:rPr lang="ru-RU" dirty="0"/>
              <a:t>Лекция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CFB29-F826-4308-A312-4893C66F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320" y="1684420"/>
            <a:ext cx="9866312" cy="3882497"/>
          </a:xfrm>
        </p:spPr>
        <p:txBody>
          <a:bodyPr anchor="ctr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-RU" sz="2800" dirty="0"/>
              <a:t>Повторение закончилось</a:t>
            </a:r>
          </a:p>
          <a:p>
            <a:pPr algn="ctr">
              <a:spcBef>
                <a:spcPts val="4800"/>
              </a:spcBef>
              <a:buNone/>
            </a:pPr>
            <a:r>
              <a:rPr lang="ru-RU" sz="4400" dirty="0"/>
              <a:t>Динамические оценки</a:t>
            </a:r>
          </a:p>
          <a:p>
            <a:pPr algn="ctr">
              <a:buNone/>
            </a:pPr>
            <a:endParaRPr lang="ru-RU" sz="3200" dirty="0"/>
          </a:p>
          <a:p>
            <a:endParaRPr lang="ru-RU" sz="3200" dirty="0"/>
          </a:p>
          <a:p>
            <a:pPr algn="ctr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50704-CC15-478A-84ED-59816F02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593259-8AAE-44E9-8AAB-F537DF4C5159}" type="slidenum"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90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8EE3F-4683-478F-B395-6CAD24CB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Наиболее используемые сейчас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2E921D-B0B4-4B88-917E-04856189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Методы </a:t>
            </a:r>
            <a:r>
              <a:rPr lang="en-US" sz="2400" dirty="0"/>
              <a:t>PERT(CPM)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/>
              <a:t>Метод </a:t>
            </a:r>
            <a:r>
              <a:rPr lang="ru-RU" sz="2400" dirty="0" err="1"/>
              <a:t>Дельфи</a:t>
            </a:r>
            <a:r>
              <a:rPr lang="ru-RU" sz="2400" dirty="0"/>
              <a:t> (</a:t>
            </a:r>
            <a:r>
              <a:rPr lang="ru-RU" sz="2400" dirty="0" err="1"/>
              <a:t>Delphi</a:t>
            </a:r>
            <a:r>
              <a:rPr lang="ru-RU" sz="2400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+ Динамическая оценка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/>
              <a:t>Встает вопрос, как отслеживать</a:t>
            </a:r>
            <a:r>
              <a:rPr lang="en-US" sz="2400" dirty="0"/>
              <a:t>\</a:t>
            </a:r>
            <a:r>
              <a:rPr lang="ru-RU" sz="2400" dirty="0"/>
              <a:t>прогнозировать длительность проекта  в динамике</a:t>
            </a:r>
            <a:r>
              <a:rPr lang="en-US" sz="2400" dirty="0"/>
              <a:t>?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F619F9-8854-484F-A53D-DE25426E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59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247" y="623170"/>
            <a:ext cx="10165080" cy="640146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Конус неопределенности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CFB29-F826-4308-A312-4893C66F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0" y="1295400"/>
            <a:ext cx="10549364" cy="4876800"/>
          </a:xfrm>
        </p:spPr>
        <p:txBody>
          <a:bodyPr>
            <a:noAutofit/>
          </a:bodyPr>
          <a:lstStyle/>
          <a:p>
            <a:r>
              <a:rPr lang="ru-RU" sz="2400" dirty="0"/>
              <a:t>Модель динамической оценки, основанная на «конусе неопределенности» (</a:t>
            </a:r>
            <a:r>
              <a:rPr lang="ru-RU" sz="2400" dirty="0" err="1"/>
              <a:t>Cone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Uncertainty</a:t>
            </a:r>
            <a:r>
              <a:rPr lang="ru-RU" sz="2400" dirty="0"/>
              <a:t>, </a:t>
            </a:r>
            <a:r>
              <a:rPr lang="ru-RU" sz="2400" dirty="0" err="1"/>
              <a:t>CofU</a:t>
            </a:r>
            <a:r>
              <a:rPr lang="ru-RU" sz="2400" dirty="0"/>
              <a:t>), предложена </a:t>
            </a:r>
            <a:r>
              <a:rPr lang="ru-RU" sz="2400" dirty="0" err="1"/>
              <a:t>Барри</a:t>
            </a:r>
            <a:r>
              <a:rPr lang="ru-RU" sz="2400" dirty="0"/>
              <a:t> Боэмом. Она предназначена для описания количества неопределенности в ходе выполнения проекта. </a:t>
            </a:r>
          </a:p>
          <a:p>
            <a:r>
              <a:rPr lang="ru-RU" sz="2400" dirty="0"/>
              <a:t>В начале проекта у проектной команды слишком мало сведений как о предстоящей работе, так и о продукте, и предварительная оценка имеет высокую степень неопределенности. Со временем, когда уже проведены исследования и начата разработка, информации о проекте становится больше, и неопределенность снижается, а к концу проекта достигает нулевого значения.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5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40" y="443636"/>
            <a:ext cx="10165080" cy="7474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Конус неопределенности (2)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026" name="Picture 2" descr="Рис3">
            <a:extLst>
              <a:ext uri="{FF2B5EF4-FFF2-40B4-BE49-F238E27FC236}">
                <a16:creationId xmlns:a16="http://schemas.microsoft.com/office/drawing/2014/main" id="{FDE6E0CC-DE3C-4A63-931F-67D206AED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5" y="1287379"/>
            <a:ext cx="6749716" cy="460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16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15" y="504273"/>
            <a:ext cx="10165080" cy="7474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Конус неопределенности (3)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026" name="Picture 2" descr="Рис3">
            <a:extLst>
              <a:ext uri="{FF2B5EF4-FFF2-40B4-BE49-F238E27FC236}">
                <a16:creationId xmlns:a16="http://schemas.microsoft.com/office/drawing/2014/main" id="{FDE6E0CC-DE3C-4A63-931F-67D206AED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036" y="4553495"/>
            <a:ext cx="2318964" cy="158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51E932-9DAC-48FE-9498-E1170D6E5118}"/>
              </a:ext>
            </a:extLst>
          </p:cNvPr>
          <p:cNvSpPr/>
          <p:nvPr/>
        </p:nvSpPr>
        <p:spPr>
          <a:xfrm>
            <a:off x="2019654" y="1339987"/>
            <a:ext cx="9526588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Горизонтальная ось содержит основные вехи проекта, вертикальная ось содержит степень ошибок, которые могут быть совершены экспертом на различных этапах проекта.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Данные оценки могут относиться ко всему содержимому проекта - размер усилий, цена, свойства или их комбинация.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Оценки, сделанные на стадии инициации, могут быть не точными порядка четырех раз,  как в большую, так и в меньшую сторону. </a:t>
            </a:r>
          </a:p>
        </p:txBody>
      </p:sp>
    </p:spTree>
    <p:extLst>
      <p:ext uri="{BB962C8B-B14F-4D97-AF65-F5344CB8AC3E}">
        <p14:creationId xmlns:p14="http://schemas.microsoft.com/office/powerpoint/2010/main" val="207979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60" y="319873"/>
            <a:ext cx="10165080" cy="7474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Конус неопределенности примеры (1)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2050" name="Picture 2" descr="2">
            <a:extLst>
              <a:ext uri="{FF2B5EF4-FFF2-40B4-BE49-F238E27FC236}">
                <a16:creationId xmlns:a16="http://schemas.microsoft.com/office/drawing/2014/main" id="{167788A5-CAD7-4D4C-9FD5-930D87C68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702" y="982578"/>
            <a:ext cx="6297873" cy="5565562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16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26" y="347384"/>
            <a:ext cx="10165080" cy="7474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Конус неопределенности примеры (2)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3074" name="Picture 2" descr="2">
            <a:extLst>
              <a:ext uri="{FF2B5EF4-FFF2-40B4-BE49-F238E27FC236}">
                <a16:creationId xmlns:a16="http://schemas.microsoft.com/office/drawing/2014/main" id="{5F95100F-8E34-4EFE-88C4-2DC93709F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29" y="1022684"/>
            <a:ext cx="567203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67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Лекция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CFB29-F826-4308-A312-4893C66F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383" y="1472417"/>
            <a:ext cx="9866312" cy="5069059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Коротко повторим пройденное</a:t>
            </a:r>
          </a:p>
          <a:p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Динамические оценки</a:t>
            </a:r>
          </a:p>
          <a:p>
            <a:pPr algn="ctr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50704-CC15-478A-84ED-59816F02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593259-8AAE-44E9-8AAB-F537DF4C5159}" type="slidenum"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186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23" y="371446"/>
            <a:ext cx="10165080" cy="7474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Конус неопределенности примеры (3)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4098" name="Picture 2" descr="2">
            <a:extLst>
              <a:ext uri="{FF2B5EF4-FFF2-40B4-BE49-F238E27FC236}">
                <a16:creationId xmlns:a16="http://schemas.microsoft.com/office/drawing/2014/main" id="{61162FA2-7783-4FE1-8DDE-237DBDE6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93" y="1082843"/>
            <a:ext cx="6278657" cy="557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50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53" y="299257"/>
            <a:ext cx="10165080" cy="7474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Конус неопределенности примеры (4)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5122" name="Picture 2" descr="2">
            <a:extLst>
              <a:ext uri="{FF2B5EF4-FFF2-40B4-BE49-F238E27FC236}">
                <a16:creationId xmlns:a16="http://schemas.microsoft.com/office/drawing/2014/main" id="{6A42FAEB-4200-41B9-9498-174EB89D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814" y="1070811"/>
            <a:ext cx="571851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89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8B946-C596-4BBC-80CF-406C5E55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729" y="409075"/>
            <a:ext cx="9657883" cy="794084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использование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EQF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B58C2F-35FF-4C57-920C-C3930061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500466-F408-42FD-BE50-ED828682073A}"/>
              </a:ext>
            </a:extLst>
          </p:cNvPr>
          <p:cNvSpPr/>
          <p:nvPr/>
        </p:nvSpPr>
        <p:spPr>
          <a:xfrm>
            <a:off x="1579156" y="4837678"/>
            <a:ext cx="9657882" cy="1130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Суммарная стоимость проекта составит 20 миллионов. Во время выполнения проекта были проведены 4 прогноза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BB3E62B-8927-4FE0-B248-43C380D83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27718"/>
              </p:ext>
            </p:extLst>
          </p:nvPr>
        </p:nvGraphicFramePr>
        <p:xfrm>
          <a:off x="926431" y="1455156"/>
          <a:ext cx="11105149" cy="330852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{8A107856-5554-42FB-B03E-39F5DBC370BA}</a:tableStyleId>
              </a:tblPr>
              <a:tblGrid>
                <a:gridCol w="2645115">
                  <a:extLst>
                    <a:ext uri="{9D8B030D-6E8A-4147-A177-3AD203B41FA5}">
                      <a16:colId xmlns:a16="http://schemas.microsoft.com/office/drawing/2014/main" val="1155101126"/>
                    </a:ext>
                  </a:extLst>
                </a:gridCol>
                <a:gridCol w="2476636">
                  <a:extLst>
                    <a:ext uri="{9D8B030D-6E8A-4147-A177-3AD203B41FA5}">
                      <a16:colId xmlns:a16="http://schemas.microsoft.com/office/drawing/2014/main" val="4224718790"/>
                    </a:ext>
                  </a:extLst>
                </a:gridCol>
                <a:gridCol w="2712187">
                  <a:extLst>
                    <a:ext uri="{9D8B030D-6E8A-4147-A177-3AD203B41FA5}">
                      <a16:colId xmlns:a16="http://schemas.microsoft.com/office/drawing/2014/main" val="2916677762"/>
                    </a:ext>
                  </a:extLst>
                </a:gridCol>
                <a:gridCol w="3271211">
                  <a:extLst>
                    <a:ext uri="{9D8B030D-6E8A-4147-A177-3AD203B41FA5}">
                      <a16:colId xmlns:a16="http://schemas.microsoft.com/office/drawing/2014/main" val="1668982333"/>
                    </a:ext>
                  </a:extLst>
                </a:gridCol>
              </a:tblGrid>
              <a:tr h="756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Прогнозируемая стоимость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Дата прогноза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Продвижение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проекта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ru-RU" sz="2400" dirty="0">
                          <a:effectLst/>
                        </a:rPr>
                        <a:t>%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Коэффициент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K=F/A (Forecast/Actual)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972374"/>
                  </a:ext>
                </a:extLst>
              </a:tr>
              <a:tr h="554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30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01.01.2011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1.5 =(20</a:t>
                      </a:r>
                      <a:r>
                        <a:rPr lang="en-US" sz="2400" dirty="0">
                          <a:effectLst/>
                        </a:rPr>
                        <a:t>/30</a:t>
                      </a:r>
                      <a:r>
                        <a:rPr lang="ru-RU" sz="2400" dirty="0">
                          <a:effectLst/>
                        </a:rPr>
                        <a:t>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508234"/>
                  </a:ext>
                </a:extLst>
              </a:tr>
              <a:tr h="554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19.02.2011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0.8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514936"/>
                  </a:ext>
                </a:extLst>
              </a:tr>
              <a:tr h="5373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26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02.05.2011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50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1.3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195196"/>
                  </a:ext>
                </a:extLst>
              </a:tr>
              <a:tr h="554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08.06.2011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65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1.2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972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1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8B946-C596-4BBC-80CF-406C5E55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792" y="323320"/>
            <a:ext cx="9657883" cy="83171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использования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EQF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B58C2F-35FF-4C57-920C-C3930061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8194" name="Picture 2" descr="Рис6">
            <a:extLst>
              <a:ext uri="{FF2B5EF4-FFF2-40B4-BE49-F238E27FC236}">
                <a16:creationId xmlns:a16="http://schemas.microsoft.com/office/drawing/2014/main" id="{7CABE813-254C-455F-93CA-8064CF422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49" y="1072049"/>
            <a:ext cx="56007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85B2ADAC-9285-4014-897F-DFDD2BFC7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7821"/>
              </p:ext>
            </p:extLst>
          </p:nvPr>
        </p:nvGraphicFramePr>
        <p:xfrm>
          <a:off x="3825551" y="2499726"/>
          <a:ext cx="63817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5" imgW="633899" imgH="177492" progId="Equation.3">
                  <p:embed/>
                </p:oleObj>
              </mc:Choice>
              <mc:Fallback>
                <p:oleObj r:id="rId5" imgW="633899" imgH="177492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551" y="2499726"/>
                        <a:ext cx="638175" cy="45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01710CD-42BC-4B39-A088-33D8787C985C}"/>
              </a:ext>
            </a:extLst>
          </p:cNvPr>
          <p:cNvSpPr/>
          <p:nvPr/>
        </p:nvSpPr>
        <p:spPr>
          <a:xfrm>
            <a:off x="6799592" y="1264555"/>
            <a:ext cx="5253317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ru-RU" sz="2400" dirty="0"/>
              <a:t>Для этой таблицы построим график зависимости  (</a:t>
            </a:r>
            <a:r>
              <a:rPr lang="en-US" sz="2400" dirty="0"/>
              <a:t>Forecast</a:t>
            </a:r>
            <a:r>
              <a:rPr lang="ru-RU" sz="2400" dirty="0"/>
              <a:t>/</a:t>
            </a:r>
            <a:r>
              <a:rPr lang="en-US" sz="2400" dirty="0"/>
              <a:t>Actual</a:t>
            </a:r>
            <a:r>
              <a:rPr lang="ru-RU" sz="2400" dirty="0"/>
              <a:t>),) от процента продвижения проекта. Для каждой оценки посчитаем отклонения от реального значения, вычисляя площадь прямоугольника между оценкой и реальным значением.</a:t>
            </a:r>
          </a:p>
          <a:p>
            <a:pPr lvl="0" defTabSz="914400">
              <a:spcBef>
                <a:spcPts val="1200"/>
              </a:spcBef>
              <a:defRPr/>
            </a:pPr>
            <a:r>
              <a:rPr lang="ru-RU" sz="2400" dirty="0"/>
              <a:t>Рассчитаем </a:t>
            </a:r>
            <a:r>
              <a:rPr lang="en-US" sz="2400" dirty="0"/>
              <a:t>EQF</a:t>
            </a:r>
            <a:r>
              <a:rPr lang="ru-RU" sz="2400" dirty="0"/>
              <a:t> как обратную величину к суммарной площади. </a:t>
            </a:r>
            <a:r>
              <a:rPr lang="en-US" sz="2400" dirty="0"/>
              <a:t>EQF</a:t>
            </a:r>
            <a:r>
              <a:rPr lang="ru-RU" sz="2400" dirty="0"/>
              <a:t>=1/(0.1+0.006+0.045+0.07)=3.6.</a:t>
            </a:r>
          </a:p>
        </p:txBody>
      </p:sp>
    </p:spTree>
    <p:extLst>
      <p:ext uri="{BB962C8B-B14F-4D97-AF65-F5344CB8AC3E}">
        <p14:creationId xmlns:p14="http://schemas.microsoft.com/office/powerpoint/2010/main" val="302927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9F3597-F098-4D08-A4C0-1A0A7619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2CBA09-64C8-4927-8D4D-BFF30E8B8BD4}"/>
              </a:ext>
            </a:extLst>
          </p:cNvPr>
          <p:cNvSpPr/>
          <p:nvPr/>
        </p:nvSpPr>
        <p:spPr>
          <a:xfrm>
            <a:off x="1655435" y="1295900"/>
            <a:ext cx="1004047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defTabSz="9144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  <a:defRPr/>
            </a:pPr>
            <a:r>
              <a:rPr lang="ru-RU" sz="2400" dirty="0"/>
              <a:t>для любого проекта становится возможным его расчет;</a:t>
            </a:r>
          </a:p>
          <a:p>
            <a:pPr indent="-342900" defTabSz="9144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  <a:defRPr/>
            </a:pPr>
            <a:r>
              <a:rPr lang="ru-RU" sz="2400" dirty="0"/>
              <a:t>низкое значение </a:t>
            </a:r>
            <a:r>
              <a:rPr lang="en-US" sz="2400" dirty="0"/>
              <a:t>EQF</a:t>
            </a:r>
            <a:r>
              <a:rPr lang="ru-RU" sz="2400" dirty="0"/>
              <a:t> соответствует тому, что все прогнозы были низкого качества и отклонение первоначальных прогнозов велико;</a:t>
            </a:r>
          </a:p>
          <a:p>
            <a:pPr indent="-342900" defTabSz="9144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  <a:defRPr/>
            </a:pPr>
            <a:r>
              <a:rPr lang="ru-RU" sz="2400" dirty="0"/>
              <a:t>высокое значение </a:t>
            </a:r>
            <a:r>
              <a:rPr lang="en-US" sz="2400" dirty="0"/>
              <a:t>EQF</a:t>
            </a:r>
            <a:r>
              <a:rPr lang="ru-RU" sz="2400" dirty="0"/>
              <a:t> соответствует тому, что все прогнозы были высокого качества и отклонение первоначальных прогнозов минимально;</a:t>
            </a:r>
          </a:p>
          <a:p>
            <a:pPr indent="-342900" defTabSz="9144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  <a:defRPr/>
            </a:pPr>
            <a:r>
              <a:rPr lang="en-US" sz="2400" dirty="0"/>
              <a:t>c</a:t>
            </a:r>
            <a:r>
              <a:rPr lang="ru-RU" sz="2400" dirty="0"/>
              <a:t> использованием </a:t>
            </a:r>
            <a:r>
              <a:rPr lang="en-US" sz="2400" dirty="0"/>
              <a:t>EQF</a:t>
            </a:r>
            <a:r>
              <a:rPr lang="ru-RU" sz="2400" dirty="0"/>
              <a:t> становится возможным провести качественную оценку прогнозирования проектов и сравнить полученные результаты.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05AF500-5C3E-471E-92B8-7913C3A6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729" y="624110"/>
            <a:ext cx="9657883" cy="67179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Исходя из определения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EQF</a:t>
            </a:r>
            <a:b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b="1" dirty="0">
                <a:latin typeface="Cambria" panose="020405030504060302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65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24109"/>
            <a:ext cx="10165080" cy="1120469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Конус неопределенности и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EQF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достоинства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CFB29-F826-4308-A312-4893C66F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658" y="1739153"/>
            <a:ext cx="10549364" cy="413225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ru-RU" sz="2400" dirty="0"/>
              <a:t>простота и прозрачность</a:t>
            </a:r>
            <a:r>
              <a:rPr lang="en-US" sz="2400" dirty="0"/>
              <a:t>;</a:t>
            </a:r>
            <a:endParaRPr lang="ru-RU" sz="2400" dirty="0"/>
          </a:p>
          <a:p>
            <a:pPr lvl="0">
              <a:spcBef>
                <a:spcPts val="600"/>
              </a:spcBef>
            </a:pPr>
            <a:r>
              <a:rPr lang="ru-RU" sz="2400" dirty="0"/>
              <a:t>позволяет понять тенденцию оценок каждого эксперта;</a:t>
            </a:r>
          </a:p>
          <a:p>
            <a:pPr lvl="0">
              <a:spcBef>
                <a:spcPts val="600"/>
              </a:spcBef>
            </a:pPr>
            <a:r>
              <a:rPr lang="ru-RU" sz="2400" dirty="0"/>
              <a:t>обманчивые и односторонние определения</a:t>
            </a:r>
            <a:r>
              <a:rPr lang="en-US" sz="2400" dirty="0"/>
              <a:t>;</a:t>
            </a:r>
            <a:endParaRPr lang="ru-RU" sz="2400" dirty="0"/>
          </a:p>
          <a:p>
            <a:pPr lvl="0">
              <a:spcBef>
                <a:spcPts val="600"/>
              </a:spcBef>
            </a:pPr>
            <a:r>
              <a:rPr lang="ru-RU" sz="2400" dirty="0"/>
              <a:t>искажение практической оценки</a:t>
            </a:r>
            <a:r>
              <a:rPr lang="en-US" sz="2400" dirty="0"/>
              <a:t>;</a:t>
            </a:r>
            <a:endParaRPr lang="ru-RU" sz="2400" dirty="0"/>
          </a:p>
          <a:p>
            <a:pPr lvl="0">
              <a:spcBef>
                <a:spcPts val="600"/>
              </a:spcBef>
            </a:pPr>
            <a:r>
              <a:rPr lang="ru-RU" sz="2400" dirty="0"/>
              <a:t>бессмысленные данные</a:t>
            </a:r>
            <a:r>
              <a:rPr lang="en-US" sz="2400" dirty="0"/>
              <a:t>;</a:t>
            </a:r>
            <a:endParaRPr lang="ru-RU" sz="2400" dirty="0"/>
          </a:p>
          <a:p>
            <a:pPr lvl="0">
              <a:spcBef>
                <a:spcPts val="600"/>
              </a:spcBef>
            </a:pPr>
            <a:r>
              <a:rPr lang="ru-RU" sz="2400" dirty="0"/>
              <a:t>коническая форма конуса не является основанием  улучшения оценки, но может быть использована как семейство распределений с ожидаемой точностью и прогнозируемым уклоном для дальнейшего прогноза. </a:t>
            </a:r>
          </a:p>
          <a:p>
            <a:pPr>
              <a:spcBef>
                <a:spcPts val="0"/>
              </a:spcBef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312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6CD34-A2FA-448F-92C6-FE4305D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889" y="655897"/>
            <a:ext cx="9796299" cy="128089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Построение конуса неопределенности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BAAD22-869C-47F4-A8BA-A55F448F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9E0C41-E4E5-49E4-A3E1-929E15713C3A}"/>
              </a:ext>
            </a:extLst>
          </p:cNvPr>
          <p:cNvSpPr/>
          <p:nvPr/>
        </p:nvSpPr>
        <p:spPr>
          <a:xfrm>
            <a:off x="2061882" y="1491586"/>
            <a:ext cx="9796299" cy="31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Построение конуса неопределенности, а по сути отношения  прогнозируемой величины к актуальной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Actual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показывает потенциальную предвзятость эксперта вовлеченного в прогноз.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Распределение отношения прогноза к фактическому значению изменяется между организациями, по крайней мере, в трех измерениях: в точности оценки, в тенденции прогнозов сходиться и в систематической предвзятости эксперта.</a:t>
            </a:r>
          </a:p>
        </p:txBody>
      </p:sp>
    </p:spTree>
    <p:extLst>
      <p:ext uri="{BB962C8B-B14F-4D97-AF65-F5344CB8AC3E}">
        <p14:creationId xmlns:p14="http://schemas.microsoft.com/office/powerpoint/2010/main" val="3042768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64E347-3E5D-40DB-8B5F-F3320CF0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D7F96B6-BCE5-4E16-8B3B-8632CCBE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256" y="283862"/>
            <a:ext cx="8911687" cy="690696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Односторонние определения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83AC3FDF-9EE4-4A86-AFB5-4EB30FA1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462" y="1084081"/>
            <a:ext cx="7094124" cy="548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39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64E347-3E5D-40DB-8B5F-F3320CF0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D7F96B6-BCE5-4E16-8B3B-8632CCBE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890" y="443636"/>
            <a:ext cx="8911687" cy="639206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Искажение практической оценки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79D0EA90-E78B-4DDC-B03C-87F56019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88" y="1023924"/>
            <a:ext cx="6371781" cy="559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09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64E347-3E5D-40DB-8B5F-F3320CF0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D7F96B6-BCE5-4E16-8B3B-8632CCBE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2" y="443636"/>
            <a:ext cx="8911687" cy="72342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Бессмысленные данные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DE231A5D-5746-41F4-BB43-F68679B04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72" y="1047987"/>
            <a:ext cx="6945522" cy="538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2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FF42D-C978-43EC-9CD3-91062833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причины провала ИТ - проектов: </a:t>
            </a:r>
            <a:br>
              <a:rPr lang="ru-RU" b="1" i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03B6D5-8277-496E-9435-7D88BECF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024" y="1905000"/>
            <a:ext cx="9478588" cy="4548587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400" dirty="0"/>
              <a:t>отсутствие требований заказчика</a:t>
            </a:r>
          </a:p>
          <a:p>
            <a:pPr lvl="0">
              <a:lnSpc>
                <a:spcPct val="150000"/>
              </a:lnSpc>
            </a:pPr>
            <a:r>
              <a:rPr lang="ru-RU" sz="2400" dirty="0"/>
              <a:t>неполнота требований и их частое изменение</a:t>
            </a:r>
          </a:p>
          <a:p>
            <a:pPr lvl="0">
              <a:lnSpc>
                <a:spcPct val="150000"/>
              </a:lnSpc>
            </a:pPr>
            <a:r>
              <a:rPr lang="ru-RU" sz="2400" dirty="0"/>
              <a:t>отсутствие требуемого  опыта  и ресурсов</a:t>
            </a:r>
          </a:p>
          <a:p>
            <a:pPr lvl="0">
              <a:lnSpc>
                <a:spcPct val="150000"/>
              </a:lnSpc>
            </a:pPr>
            <a:r>
              <a:rPr lang="ru-RU" sz="2400" dirty="0"/>
              <a:t>“забытые работы” и неполнота планирования</a:t>
            </a:r>
          </a:p>
          <a:p>
            <a:pPr lvl="0">
              <a:lnSpc>
                <a:spcPct val="150000"/>
              </a:lnSpc>
            </a:pPr>
            <a:r>
              <a:rPr lang="ru-RU" sz="2400" dirty="0"/>
              <a:t>отсутствие взаимодействия с заказчиком</a:t>
            </a:r>
          </a:p>
          <a:p>
            <a:pPr lvl="0">
              <a:lnSpc>
                <a:spcPct val="150000"/>
              </a:lnSpc>
            </a:pPr>
            <a:r>
              <a:rPr lang="ru-RU" sz="2400" b="1" dirty="0">
                <a:solidFill>
                  <a:srgbClr val="FF0000"/>
                </a:solidFill>
              </a:rPr>
              <a:t>грубые ошибки в оценке трудоёмкости, сроков и длительности работ </a:t>
            </a:r>
          </a:p>
          <a:p>
            <a:pPr marL="0" lv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2C4D86-1D8B-41FF-A688-6DFBB6DF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20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BB017-A29A-4045-A665-E297CDDD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63" y="575983"/>
            <a:ext cx="9801318" cy="843743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 к методу динамической оценки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86D52-CACD-4A07-BB54-9D012421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247" y="1323474"/>
            <a:ext cx="9281365" cy="4608094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  <a:spcBef>
                <a:spcPts val="600"/>
              </a:spcBef>
            </a:pPr>
            <a:r>
              <a:rPr lang="ru-RU" sz="2400" dirty="0"/>
              <a:t>применимость на практике;</a:t>
            </a:r>
          </a:p>
          <a:p>
            <a:pPr lvl="0">
              <a:lnSpc>
                <a:spcPct val="110000"/>
              </a:lnSpc>
              <a:spcBef>
                <a:spcPts val="600"/>
              </a:spcBef>
            </a:pPr>
            <a:r>
              <a:rPr lang="ru-RU" sz="2400" dirty="0"/>
              <a:t>время и точность оценки должны удовлетворять требованиям оперативного управления;</a:t>
            </a:r>
          </a:p>
          <a:p>
            <a:pPr lvl="0">
              <a:lnSpc>
                <a:spcPct val="110000"/>
              </a:lnSpc>
              <a:spcBef>
                <a:spcPts val="600"/>
              </a:spcBef>
            </a:pPr>
            <a:r>
              <a:rPr lang="ru-RU" sz="2400" dirty="0"/>
              <a:t>независимость от объёма программных проектов и выбранных методологий управления ими;</a:t>
            </a:r>
          </a:p>
          <a:p>
            <a:pPr lvl="0">
              <a:lnSpc>
                <a:spcPct val="110000"/>
              </a:lnSpc>
              <a:spcBef>
                <a:spcPts val="600"/>
              </a:spcBef>
            </a:pPr>
            <a:r>
              <a:rPr lang="ru-RU" sz="2400" dirty="0"/>
              <a:t>гибкий учёт экспертной оценки;</a:t>
            </a:r>
          </a:p>
          <a:p>
            <a:pPr lvl="0">
              <a:lnSpc>
                <a:spcPct val="110000"/>
              </a:lnSpc>
              <a:spcBef>
                <a:spcPts val="600"/>
              </a:spcBef>
            </a:pPr>
            <a:r>
              <a:rPr lang="ru-RU" sz="2400" dirty="0"/>
              <a:t>“прозрачность” для руководства; </a:t>
            </a:r>
          </a:p>
          <a:p>
            <a:pPr lvl="0">
              <a:lnSpc>
                <a:spcPct val="110000"/>
              </a:lnSpc>
              <a:spcBef>
                <a:spcPts val="600"/>
              </a:spcBef>
            </a:pPr>
            <a:r>
              <a:rPr lang="ru-RU" sz="2400" dirty="0"/>
              <a:t>учёт достоинств и недостатков существующих моделей и методов.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047C5-90ED-4993-9ED8-7B27BAEF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497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1B99-7B02-4F0C-ADFB-A818A21D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19" y="493295"/>
            <a:ext cx="8911687" cy="84221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оценивания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8A508-4B7D-45D4-BBAF-A3CD8566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87" y="1547179"/>
            <a:ext cx="9859871" cy="395125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  <a:spcBef>
                <a:spcPts val="600"/>
              </a:spcBef>
            </a:pPr>
            <a:r>
              <a:rPr lang="ru-RU" sz="2400" dirty="0"/>
              <a:t>методика PERT для первого шага алгоритма;</a:t>
            </a:r>
          </a:p>
          <a:p>
            <a:pPr lvl="0">
              <a:lnSpc>
                <a:spcPct val="110000"/>
              </a:lnSpc>
              <a:spcBef>
                <a:spcPts val="600"/>
              </a:spcBef>
            </a:pPr>
            <a:r>
              <a:rPr lang="ru-RU" sz="2400" dirty="0"/>
              <a:t>принцип </a:t>
            </a:r>
            <a:r>
              <a:rPr lang="ru-RU" sz="2400" dirty="0" err="1"/>
              <a:t>Wideband</a:t>
            </a:r>
            <a:r>
              <a:rPr lang="ru-RU" sz="2400" dirty="0"/>
              <a:t> </a:t>
            </a:r>
            <a:r>
              <a:rPr lang="ru-RU" sz="2400" dirty="0" err="1"/>
              <a:t>Delphi</a:t>
            </a:r>
            <a:r>
              <a:rPr lang="ru-RU" sz="2400" dirty="0"/>
              <a:t> для построения методики оценки;</a:t>
            </a:r>
          </a:p>
          <a:p>
            <a:pPr lvl="0">
              <a:lnSpc>
                <a:spcPct val="110000"/>
              </a:lnSpc>
              <a:spcBef>
                <a:spcPts val="600"/>
              </a:spcBef>
            </a:pPr>
            <a:r>
              <a:rPr lang="en-US" sz="2400" dirty="0" err="1"/>
              <a:t>CofU</a:t>
            </a:r>
            <a:r>
              <a:rPr lang="ru-RU" sz="2400" dirty="0"/>
              <a:t> и EQF фактор для анализа распределения оценок эксперта.</a:t>
            </a:r>
          </a:p>
          <a:p>
            <a:pPr lvl="0">
              <a:lnSpc>
                <a:spcPct val="110000"/>
              </a:lnSpc>
              <a:spcBef>
                <a:spcPts val="600"/>
              </a:spcBef>
            </a:pPr>
            <a:r>
              <a:rPr lang="ru-RU" sz="2400" dirty="0"/>
              <a:t>MS </a:t>
            </a:r>
            <a:r>
              <a:rPr lang="ru-RU" sz="2400" dirty="0" err="1"/>
              <a:t>Project</a:t>
            </a:r>
            <a:r>
              <a:rPr lang="ru-RU" sz="2400" dirty="0"/>
              <a:t> в качестве базового программного обеспечения;</a:t>
            </a:r>
          </a:p>
          <a:p>
            <a:pPr lvl="0">
              <a:lnSpc>
                <a:spcPct val="110000"/>
              </a:lnSpc>
              <a:spcBef>
                <a:spcPts val="600"/>
              </a:spcBef>
            </a:pPr>
            <a:r>
              <a:rPr lang="ru-RU" sz="2400" dirty="0"/>
              <a:t>алгоритм ДОПС;</a:t>
            </a:r>
          </a:p>
          <a:p>
            <a:pPr lvl="0">
              <a:lnSpc>
                <a:spcPct val="110000"/>
              </a:lnSpc>
              <a:spcBef>
                <a:spcPts val="600"/>
              </a:spcBef>
            </a:pPr>
            <a:r>
              <a:rPr lang="ru-RU" sz="2400" dirty="0"/>
              <a:t>программную надстройку над MS </a:t>
            </a:r>
            <a:r>
              <a:rPr lang="ru-RU" sz="2400" dirty="0" err="1"/>
              <a:t>Project</a:t>
            </a:r>
            <a:r>
              <a:rPr lang="ru-RU" sz="2400" dirty="0"/>
              <a:t>, для реализации алгоритма оценки.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8E1BB6-77E4-41D9-9072-C3085AFD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063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C64DD-71BD-474B-8414-B9CFA85A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784" y="407542"/>
            <a:ext cx="9995069" cy="84374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Структурная схема системы управления проектом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482027-1E20-40F6-851F-5DCA711B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32</a:t>
            </a:fld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A17A76B5-B549-4174-9545-7644E1DF58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828375"/>
              </p:ext>
            </p:extLst>
          </p:nvPr>
        </p:nvGraphicFramePr>
        <p:xfrm>
          <a:off x="1694018" y="1304601"/>
          <a:ext cx="10497982" cy="466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Visio" r:id="rId4" imgW="7919085" imgH="3683127" progId="">
                  <p:embed/>
                </p:oleObj>
              </mc:Choice>
              <mc:Fallback>
                <p:oleObj name="Visio" r:id="rId4" imgW="7919085" imgH="3683127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018" y="1304601"/>
                        <a:ext cx="10497982" cy="466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226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C64DD-71BD-474B-8414-B9CFA85A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48916"/>
            <a:ext cx="8911687" cy="72189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Структура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482027-1E20-40F6-851F-5DCA711B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33</a:t>
            </a:fld>
            <a:endParaRPr lang="ru-RU"/>
          </a:p>
        </p:txBody>
      </p:sp>
      <p:pic>
        <p:nvPicPr>
          <p:cNvPr id="15362" name="Picture 3">
            <a:extLst>
              <a:ext uri="{FF2B5EF4-FFF2-40B4-BE49-F238E27FC236}">
                <a16:creationId xmlns:a16="http://schemas.microsoft.com/office/drawing/2014/main" id="{3A5FC46B-0FB2-4E67-9243-EFB850092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57" y="1035956"/>
            <a:ext cx="7806134" cy="534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321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40193-6FD3-43DD-9BEC-2EBF4514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98" y="371447"/>
            <a:ext cx="8911687" cy="651238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Кратко об алгоритме оценивания 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1046E-942A-4007-9DEB-B68B33DA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772" y="1023923"/>
            <a:ext cx="9406871" cy="5112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Этап предварительного анализа </a:t>
            </a:r>
            <a:endParaRPr lang="ru-RU" sz="2400" dirty="0"/>
          </a:p>
          <a:p>
            <a:r>
              <a:rPr lang="ru-RU" sz="2400" dirty="0"/>
              <a:t>Разработать иерархическую структуру работ (ИСР); В данном процессе происходит декомпозиция целей проекта на более мелкие и более управляемые компоненты</a:t>
            </a:r>
            <a:r>
              <a:rPr lang="ru-RU" sz="2400" b="1" dirty="0"/>
              <a:t>.</a:t>
            </a:r>
            <a:r>
              <a:rPr lang="ru-RU" sz="2400" dirty="0"/>
              <a:t> Пакет работ - нижний уровень ИСР. Декомпозицию работ необходимо производить до тех пор, пока станет возможно реалистично оценить сроки и ресурсы каждого пакета;</a:t>
            </a:r>
          </a:p>
          <a:p>
            <a:r>
              <a:rPr lang="ru-RU" sz="2400" dirty="0"/>
              <a:t>Определить взаимосвязь операций, используя метод диаграмм предшествования; </a:t>
            </a:r>
          </a:p>
          <a:p>
            <a:r>
              <a:rPr lang="ru-RU" sz="2400" dirty="0"/>
              <a:t>Построить сетевую диаграмму;</a:t>
            </a:r>
          </a:p>
          <a:p>
            <a:r>
              <a:rPr lang="ru-RU" sz="2400" dirty="0"/>
              <a:t>Разбить проект на фазы , каждую фазу  разбить на пакеты работ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EF6F15-7576-4D57-8F96-A24598D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887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40193-6FD3-43DD-9BEC-2EBF4514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734" y="455667"/>
            <a:ext cx="8911687" cy="66327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Кратко об алгоритме оценивания (2)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1046E-942A-4007-9DEB-B68B33DA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611" y="1180334"/>
            <a:ext cx="10647339" cy="4907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Определение количества предполагаемых экспертов</a:t>
            </a:r>
            <a:endParaRPr lang="ru-RU" sz="2400" dirty="0"/>
          </a:p>
          <a:p>
            <a:r>
              <a:rPr lang="ru-RU" sz="2400" dirty="0"/>
              <a:t>Для каждого пакета работ фазы найти и определить количество предполагаемых экспертов. Для каждой фазы проекта, </a:t>
            </a:r>
            <a:r>
              <a:rPr lang="ru-RU" sz="2400" dirty="0" err="1"/>
              <a:t>подпроекта</a:t>
            </a:r>
            <a:r>
              <a:rPr lang="ru-RU" sz="2400" dirty="0"/>
              <a:t>, работы, находящейся на первом уровне иерархии, необходимо найти и определить количество предполагаемых экспертов. </a:t>
            </a:r>
          </a:p>
          <a:p>
            <a:r>
              <a:rPr lang="ru-RU" sz="2400" dirty="0"/>
              <a:t>Стоит отметить, что сложность для оценки представляют новые уникальные операции. Для каждой задачи, находящейся на нижнем  уровне иерархии, достаточно оценок 3-5 экспертов. </a:t>
            </a:r>
          </a:p>
          <a:p>
            <a:r>
              <a:rPr lang="ru-RU" sz="2400" dirty="0"/>
              <a:t>По мере  детализации и роста  ИРС в глубину количество предполагаемых экспертов может быть скорректировано. Выбранных экспертов необходимо включить в состав проектной команды, разграничить роли и обязанности.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EF6F15-7576-4D57-8F96-A24598D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34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40193-6FD3-43DD-9BEC-2EBF4514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913" y="431369"/>
            <a:ext cx="8911687" cy="62741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Кратко об алгоритме оценивания (3)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EF6F15-7576-4D57-8F96-A24598D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FEBCC8-0925-4BBD-BDA2-8585D2B7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506" y="1138813"/>
            <a:ext cx="10467708" cy="5021356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ru-RU" sz="9600" b="1" dirty="0"/>
              <a:t>4. Начало работ по проекту</a:t>
            </a:r>
            <a:endParaRPr lang="ru-RU" sz="9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9600" dirty="0"/>
              <a:t>4.1. Детализировать активную фазу проекта  на элементарные пакеты работ;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9600" dirty="0"/>
              <a:t>4.2. Для каждого пакета работ фазы оценить длительности для каждого эксперта;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9600" dirty="0"/>
              <a:t>4.3. Для первого завершённого пакета работ активной фазы (все работы внутри пакеты закончены) рассчитать коэффициент </a:t>
            </a:r>
            <a:r>
              <a:rPr lang="ru-RU" sz="9600" i="1" dirty="0"/>
              <a:t>K=F/A</a:t>
            </a:r>
            <a:r>
              <a:rPr lang="ru-RU" sz="9600" dirty="0"/>
              <a:t> (отношение прогнозного значения оценок эксперта к фактической длительности);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9600" dirty="0"/>
              <a:t>4.4. Построить график зависимости</a:t>
            </a:r>
            <a:r>
              <a:rPr lang="ru-RU" sz="9600" i="1" dirty="0"/>
              <a:t> K</a:t>
            </a:r>
            <a:r>
              <a:rPr lang="ru-RU" sz="9600" dirty="0"/>
              <a:t> от процента продвижения пакета работ.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9600" dirty="0"/>
              <a:t>4.5. Для каждого эксперта  в пакете работ фазы рассчитать </a:t>
            </a:r>
            <a:r>
              <a:rPr lang="en-US" sz="9600" dirty="0"/>
              <a:t>EQF</a:t>
            </a:r>
            <a:r>
              <a:rPr lang="ru-RU" sz="96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9600" dirty="0"/>
              <a:t>4.6. На основе полученных данных переопределить значение весовых коэффициентов доверия экспертов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922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40193-6FD3-43DD-9BEC-2EBF4514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947" y="787782"/>
            <a:ext cx="8911687" cy="72819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Кратко об алгоритме оценивания (3)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EF6F15-7576-4D57-8F96-A24598D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FEBCC8-0925-4BBD-BDA2-8585D2B7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79" y="1667967"/>
            <a:ext cx="10105466" cy="352967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4400" dirty="0"/>
              <a:t>4.7. На основе полученных коэффициентов переопределить оценку длительности критического пути проекта;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4400" dirty="0"/>
              <a:t>4.8. Разместить полученную информацию в базу экспертных оценок;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4400" dirty="0"/>
              <a:t> Для каждого завершённого пакета работ текущей фазы сохранить параметры для базы знаний</a:t>
            </a:r>
          </a:p>
          <a:p>
            <a:pPr marL="0" indent="0">
              <a:buNone/>
            </a:pPr>
            <a:endParaRPr lang="ru-RU" sz="4400" dirty="0"/>
          </a:p>
          <a:p>
            <a:pPr marL="0" indent="0">
              <a:buNone/>
            </a:pPr>
            <a:r>
              <a:rPr lang="ru-RU" sz="4400" dirty="0"/>
              <a:t>5. </a:t>
            </a:r>
            <a:r>
              <a:rPr lang="ru-RU" sz="4400" b="1" dirty="0"/>
              <a:t>Повторить шаги с 4.2 по 4.8 для всех оставшихся фаз.</a:t>
            </a:r>
            <a:endParaRPr lang="ru-RU" sz="4400" dirty="0"/>
          </a:p>
          <a:p>
            <a:pPr marL="0" indent="0">
              <a:buNone/>
            </a:pPr>
            <a:endParaRPr lang="ru-RU" sz="4400" dirty="0"/>
          </a:p>
          <a:p>
            <a:pPr marL="0" indent="0">
              <a:buNone/>
            </a:pPr>
            <a:r>
              <a:rPr lang="ru-RU" sz="4400" dirty="0"/>
              <a:t>Стоимость и Функциональность могут быть оценены как функции времени.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0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40193-6FD3-43DD-9BEC-2EBF4514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102" y="512462"/>
            <a:ext cx="8911687" cy="750854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Возможные 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EF6F15-7576-4D57-8F96-A24598D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38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D1AD11C-247C-4670-BC3F-E090ED19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79641"/>
              </p:ext>
            </p:extLst>
          </p:nvPr>
        </p:nvGraphicFramePr>
        <p:xfrm>
          <a:off x="1631577" y="1316099"/>
          <a:ext cx="10117570" cy="427191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646834">
                  <a:extLst>
                    <a:ext uri="{9D8B030D-6E8A-4147-A177-3AD203B41FA5}">
                      <a16:colId xmlns:a16="http://schemas.microsoft.com/office/drawing/2014/main" val="198378245"/>
                    </a:ext>
                  </a:extLst>
                </a:gridCol>
                <a:gridCol w="3102883">
                  <a:extLst>
                    <a:ext uri="{9D8B030D-6E8A-4147-A177-3AD203B41FA5}">
                      <a16:colId xmlns:a16="http://schemas.microsoft.com/office/drawing/2014/main" val="989730377"/>
                    </a:ext>
                  </a:extLst>
                </a:gridCol>
                <a:gridCol w="1294268">
                  <a:extLst>
                    <a:ext uri="{9D8B030D-6E8A-4147-A177-3AD203B41FA5}">
                      <a16:colId xmlns:a16="http://schemas.microsoft.com/office/drawing/2014/main" val="3411527881"/>
                    </a:ext>
                  </a:extLst>
                </a:gridCol>
                <a:gridCol w="2149756">
                  <a:extLst>
                    <a:ext uri="{9D8B030D-6E8A-4147-A177-3AD203B41FA5}">
                      <a16:colId xmlns:a16="http://schemas.microsoft.com/office/drawing/2014/main" val="1206092700"/>
                    </a:ext>
                  </a:extLst>
                </a:gridCol>
                <a:gridCol w="1923829">
                  <a:extLst>
                    <a:ext uri="{9D8B030D-6E8A-4147-A177-3AD203B41FA5}">
                      <a16:colId xmlns:a16="http://schemas.microsoft.com/office/drawing/2014/main" val="3350231326"/>
                    </a:ext>
                  </a:extLst>
                </a:gridCol>
              </a:tblGrid>
              <a:tr h="969901"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Название проекта</a:t>
                      </a:r>
                      <a:endParaRPr lang="ru-RU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Длительность проекта согласно методу </a:t>
                      </a: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PERT</a:t>
                      </a:r>
                      <a:endParaRPr lang="ru-RU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Метод ДО</a:t>
                      </a:r>
                      <a:endParaRPr lang="ru-RU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Фактическая длительность</a:t>
                      </a:r>
                      <a:endParaRPr lang="ru-RU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Повышение точности оценки</a:t>
                      </a:r>
                      <a:endParaRPr lang="ru-RU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545410"/>
                  </a:ext>
                </a:extLst>
              </a:tr>
              <a:tr h="548866"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Проект 1</a:t>
                      </a:r>
                      <a:endParaRPr lang="ru-RU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217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247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12,14%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53436"/>
                  </a:ext>
                </a:extLst>
              </a:tr>
              <a:tr h="548866"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Проект 2</a:t>
                      </a:r>
                      <a:endParaRPr lang="ru-RU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154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181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198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14,91%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04467"/>
                  </a:ext>
                </a:extLst>
              </a:tr>
              <a:tr h="548866"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Проект 3</a:t>
                      </a:r>
                      <a:endParaRPr lang="ru-RU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499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420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427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18,80%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89725"/>
                  </a:ext>
                </a:extLst>
              </a:tr>
              <a:tr h="548866"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Проект 4</a:t>
                      </a:r>
                      <a:endParaRPr lang="ru-RU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743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829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987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10,37%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105806"/>
                  </a:ext>
                </a:extLst>
              </a:tr>
              <a:tr h="548866"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Проект 5</a:t>
                      </a:r>
                      <a:endParaRPr lang="ru-RU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439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528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571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16,85%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432156"/>
                  </a:ext>
                </a:extLst>
              </a:tr>
              <a:tr h="548866"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Проект 6</a:t>
                      </a:r>
                      <a:endParaRPr lang="ru-RU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125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147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158</a:t>
                      </a:r>
                      <a:endParaRPr lang="ru-RU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ru-R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96</a:t>
                      </a:r>
                      <a:r>
                        <a:rPr lang="ru-RU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</a:t>
                      </a:r>
                      <a:endParaRPr lang="ru-RU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5756" marR="116817" marT="77878" marB="778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3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296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29016-87D2-412B-89FC-F57FCFC1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311289"/>
            <a:ext cx="4137059" cy="65123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Что почитать</a:t>
            </a:r>
            <a:r>
              <a:rPr lang="en-US" sz="3200" dirty="0"/>
              <a:t>?</a:t>
            </a:r>
            <a:r>
              <a:rPr lang="ru-RU" sz="3200" dirty="0"/>
              <a:t> №1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F08404-0FBA-43E2-8D92-4605261F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0593259-8AAE-44E9-8AAB-F537DF4C5159}" type="slidenum">
              <a:rPr lang="ru-RU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ru-RU" sz="19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61140B8-8671-42A7-B3A0-F3D98C0D77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8215" y="898903"/>
            <a:ext cx="7647344" cy="53575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Немногие книги по управлению проектами можно назвать столь же значимыми как "Мифический человеко-месяц". Смешение примеров из реальной разработки ПО, мнений и размышлений создает яркую картину управления сложными проектами. Эти эссе основаны на пятидесятилетнем опыте работы Брукса менеджером проектов в IBM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System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/360, а затем в OS/360. 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Первое издание книги вышло 45 лет назад, второе 25 лет назад. Возникают новые методологии, появляются новые языки программирования, растет количество процессоров, но эта книга продолжает оставаться актуальной. 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Спустя полвека мы продолжаем повторять ошибки, которые описал Брукс. Некоторые темы, поднимаемые в книге, кажутся устаревшими, но это лишь видимость. Фундаментальные проблемы, стоящие за ними, все так же актуальны в наше время.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Важно знать свое прошлое, чтобы понимать, куда развивается индустрия разработки программного обеспечения. 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Многое изменилось в мире, но девять женщин всё так же не могут выносить ребенка за один месяц. ;)</a:t>
            </a:r>
            <a:endParaRPr lang="en-US" altLang="ru-RU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859E5B3-B649-4C6C-ABBA-425A58FEE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622" y="0"/>
            <a:ext cx="3192377" cy="44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8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00AD0-CB98-4126-AEC5-1C25003C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Chaos</a:t>
            </a:r>
            <a:r>
              <a:rPr lang="ru-RU" dirty="0"/>
              <a:t> </a:t>
            </a:r>
            <a:r>
              <a:rPr lang="ru-RU" dirty="0" err="1"/>
              <a:t>Report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BB64A1-F376-46BB-95BE-586E920E6F2C}"/>
              </a:ext>
            </a:extLst>
          </p:cNvPr>
          <p:cNvSpPr/>
          <p:nvPr/>
        </p:nvSpPr>
        <p:spPr>
          <a:xfrm>
            <a:off x="6071532" y="6049224"/>
            <a:ext cx="5178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Chaos Report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(данные приведены в процентах)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3BCE6EF-B1A7-4D68-A130-DEE3AE780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59718"/>
              </p:ext>
            </p:extLst>
          </p:nvPr>
        </p:nvGraphicFramePr>
        <p:xfrm>
          <a:off x="2037112" y="1264555"/>
          <a:ext cx="9467500" cy="44907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896761">
                  <a:extLst>
                    <a:ext uri="{9D8B030D-6E8A-4147-A177-3AD203B41FA5}">
                      <a16:colId xmlns:a16="http://schemas.microsoft.com/office/drawing/2014/main" val="1883500501"/>
                    </a:ext>
                  </a:extLst>
                </a:gridCol>
                <a:gridCol w="2856277">
                  <a:extLst>
                    <a:ext uri="{9D8B030D-6E8A-4147-A177-3AD203B41FA5}">
                      <a16:colId xmlns:a16="http://schemas.microsoft.com/office/drawing/2014/main" val="2198512025"/>
                    </a:ext>
                  </a:extLst>
                </a:gridCol>
                <a:gridCol w="2857231">
                  <a:extLst>
                    <a:ext uri="{9D8B030D-6E8A-4147-A177-3AD203B41FA5}">
                      <a16:colId xmlns:a16="http://schemas.microsoft.com/office/drawing/2014/main" val="2668153537"/>
                    </a:ext>
                  </a:extLst>
                </a:gridCol>
                <a:gridCol w="2857231">
                  <a:extLst>
                    <a:ext uri="{9D8B030D-6E8A-4147-A177-3AD203B41FA5}">
                      <a16:colId xmlns:a16="http://schemas.microsoft.com/office/drawing/2014/main" val="187388266"/>
                    </a:ext>
                  </a:extLst>
                </a:gridCol>
              </a:tblGrid>
              <a:tr h="3956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Год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Успешные проекты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Неудачные проекты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Провалившиеся проекты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096170"/>
                  </a:ext>
                </a:extLst>
              </a:tr>
              <a:tr h="4550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1994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6772785"/>
                  </a:ext>
                </a:extLst>
              </a:tr>
              <a:tr h="4550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1996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1108938"/>
                  </a:ext>
                </a:extLst>
              </a:tr>
              <a:tr h="4550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1998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256724"/>
                  </a:ext>
                </a:extLst>
              </a:tr>
              <a:tr h="4550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2000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49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274675"/>
                  </a:ext>
                </a:extLst>
              </a:tr>
              <a:tr h="4550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2004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29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556792"/>
                  </a:ext>
                </a:extLst>
              </a:tr>
              <a:tr h="4550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2006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19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1910609"/>
                  </a:ext>
                </a:extLst>
              </a:tr>
              <a:tr h="4550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2008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569634"/>
                  </a:ext>
                </a:extLst>
              </a:tr>
              <a:tr h="4550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2010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5768013"/>
                  </a:ext>
                </a:extLst>
              </a:tr>
              <a:tr h="4548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2012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39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027765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7AD645-D781-44DB-A028-E4A0CC3D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120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AA60E-03E3-4AC8-8C7B-58458EB2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512462"/>
            <a:ext cx="8911687" cy="1280890"/>
          </a:xfrm>
        </p:spPr>
        <p:txBody>
          <a:bodyPr>
            <a:normAutofit/>
          </a:bodyPr>
          <a:lstStyle/>
          <a:p>
            <a:r>
              <a:rPr lang="ru-RU" sz="3200" dirty="0"/>
              <a:t>Выводы 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1AB8F-7B73-4005-8380-C39172CC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264554"/>
            <a:ext cx="10105465" cy="4763267"/>
          </a:xfrm>
        </p:spPr>
        <p:txBody>
          <a:bodyPr>
            <a:normAutofit/>
          </a:bodyPr>
          <a:lstStyle/>
          <a:p>
            <a:r>
              <a:rPr lang="ru-RU" sz="2400" dirty="0"/>
              <a:t>«Создание программных систем всегда будет трудным», исходя из этого можно утверждать, что оценка этого процесса будет не менее трудной.</a:t>
            </a:r>
          </a:p>
          <a:p>
            <a:r>
              <a:rPr lang="ru-RU" sz="2400" dirty="0"/>
              <a:t>«Оценка трудоемкости </a:t>
            </a:r>
            <a:r>
              <a:rPr lang="ru-RU" sz="2400" dirty="0" err="1"/>
              <a:t>ИТ-проектов</a:t>
            </a:r>
            <a:r>
              <a:rPr lang="ru-RU" sz="2400" dirty="0"/>
              <a:t> должна быть вероятностным утверждением, для нее существует некоторое распределение вероятности, которое может быть широким, если неопределенность высокая, или узким, если неопределенность низкая».</a:t>
            </a:r>
          </a:p>
          <a:p>
            <a:r>
              <a:rPr lang="ru-RU" sz="2400" dirty="0"/>
              <a:t>«Использование собственного опыта и опыта коллег, полученного в схожих  проектах, - это наиболее прагматичный подход, позволяющий получить реалистичные оценки трудоемкости и срока реализации программного проекта».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B738E9-4B93-4965-90A4-5FDB9AC3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233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AA60E-03E3-4AC8-8C7B-58458EB2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102" y="624109"/>
            <a:ext cx="8911687" cy="1280890"/>
          </a:xfrm>
        </p:spPr>
        <p:txBody>
          <a:bodyPr>
            <a:normAutofit/>
          </a:bodyPr>
          <a:lstStyle/>
          <a:p>
            <a:r>
              <a:rPr lang="ru-RU" sz="3200" dirty="0"/>
              <a:t>Выводы(2)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1AB8F-7B73-4005-8380-C39172CC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264555"/>
            <a:ext cx="10105465" cy="4053404"/>
          </a:xfrm>
        </p:spPr>
        <p:txBody>
          <a:bodyPr>
            <a:normAutofit/>
          </a:bodyPr>
          <a:lstStyle/>
          <a:p>
            <a:r>
              <a:rPr lang="ru-RU" sz="2400" dirty="0"/>
              <a:t>«Если собственный опыт аналогичных проектов отсутствует, а коллеги-эксперты недоступны, необходимо использовать формальные методики, основанные на обобщенном отраслевом опыте». </a:t>
            </a:r>
          </a:p>
          <a:p>
            <a:r>
              <a:rPr lang="ru-RU" sz="2400" dirty="0"/>
              <a:t>«</a:t>
            </a:r>
            <a:r>
              <a:rPr lang="ru-RU" sz="2400" dirty="0" err="1"/>
              <a:t>Нереалистичность</a:t>
            </a:r>
            <a:r>
              <a:rPr lang="ru-RU" sz="2400" dirty="0"/>
              <a:t> полученных оценок - серьезный </a:t>
            </a:r>
            <a:r>
              <a:rPr lang="ru-RU" sz="2400" b="1" dirty="0" err="1"/>
              <a:t>демотивирующий</a:t>
            </a:r>
            <a:r>
              <a:rPr lang="ru-RU" sz="2400" dirty="0"/>
              <a:t> фактор для участников проектной команды. Недооценка приводит к ошибкам планирования и неэффективному взаимодействию, авральные сроки, психологическое  давление, сверхурочные, служат причиной того, что затраты на проект растут неограниченно и экспоненциально».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B738E9-4B93-4965-90A4-5FDB9AC3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04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5519-68A5-40DC-ABA2-BD8AE9E8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Примерами областей, которым сопутствует значительный риск: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F72AE-F27C-41D4-B727-7A92F901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ru-RU" sz="2400" dirty="0"/>
              <a:t>качество и стабильность требований пользователя</a:t>
            </a:r>
          </a:p>
          <a:p>
            <a:pPr lvl="0">
              <a:lnSpc>
                <a:spcPct val="150000"/>
              </a:lnSpc>
            </a:pPr>
            <a:r>
              <a:rPr lang="ru-RU" sz="2400" dirty="0"/>
              <a:t>стабильность и полнота описания внешних интерфейсов</a:t>
            </a:r>
          </a:p>
          <a:p>
            <a:pPr lvl="0">
              <a:lnSpc>
                <a:spcPct val="150000"/>
              </a:lnSpc>
            </a:pPr>
            <a:r>
              <a:rPr lang="ru-RU" sz="2400" dirty="0"/>
              <a:t>опыт и квалификация кадров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техническая новизна проекта”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0C3DFC-01CB-403D-B67C-5E17D8A8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15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Проекты, связанные рисками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CFB29-F826-4308-A312-4893C66F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612" y="1514620"/>
            <a:ext cx="9144059" cy="5069059"/>
          </a:xfrm>
        </p:spPr>
        <p:txBody>
          <a:bodyPr>
            <a:normAutofit/>
          </a:bodyPr>
          <a:lstStyle/>
          <a:p>
            <a:r>
              <a:rPr lang="ru-RU" sz="2400" dirty="0"/>
              <a:t>Руководители не проводят расчеты для оценки условий выполнимости</a:t>
            </a:r>
          </a:p>
          <a:p>
            <a:r>
              <a:rPr lang="ru-RU" sz="2400" dirty="0"/>
              <a:t>Для выполнения проекта к заданному сроку идут на перерасход ресурсов</a:t>
            </a:r>
          </a:p>
          <a:p>
            <a:r>
              <a:rPr lang="ru-RU" sz="2400" dirty="0"/>
              <a:t>Но продукт всё равно получается кривой</a:t>
            </a:r>
          </a:p>
          <a:p>
            <a:r>
              <a:rPr lang="ru-RU" sz="2400" dirty="0"/>
              <a:t>Неуправляемость возникает не из-за качества работы, а из-за неверных оценок</a:t>
            </a:r>
          </a:p>
          <a:p>
            <a:r>
              <a:rPr lang="ru-RU" sz="2400" dirty="0">
                <a:solidFill>
                  <a:schemeClr val="tx1"/>
                </a:solidFill>
                <a:highlight>
                  <a:srgbClr val="FFFF00"/>
                </a:highlight>
              </a:rPr>
              <a:t>Причина: оценки делаются в начале проекта, когда чёткой постановки задачи ещё нет, и эти оценки обычно не корректируются в ходе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0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175ED-031E-4A27-93FD-5CDF281A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Анализ успешности проектов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5726C-BE03-4A69-AD49-7775C2CF9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4893268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анализ результатов проектной деятельности в области информационных технологий показал существующую тенденцию к снижению качества проектов. Причин этому много, но мы, вслед за Р.</a:t>
            </a:r>
            <a:r>
              <a:rPr lang="en-US" sz="2400" dirty="0"/>
              <a:t> </a:t>
            </a:r>
            <a:r>
              <a:rPr lang="ru-RU" sz="2400" dirty="0" err="1"/>
              <a:t>Глассом</a:t>
            </a:r>
            <a:r>
              <a:rPr lang="ru-RU" sz="2400" dirty="0"/>
              <a:t>, будем считать одной из основных — неверную оценку проекта</a:t>
            </a:r>
          </a:p>
          <a:p>
            <a:pPr algn="just"/>
            <a:r>
              <a:rPr lang="ru-RU" sz="2400" dirty="0"/>
              <a:t>к неверной оценке приводит порочное руководство проектом, при котором руководитель не знает существующих методик оценки, не умеет ими пользоваться, применяет их не по назначению или полностью их игнорирует. В любом случае проект из-за дефицита времени попадает в тяжёлое положение и либо теряет качество, либо закрывается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75F7FC-ED38-4487-9D37-87A8813D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21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Мнение Р. </a:t>
            </a:r>
            <a:r>
              <a:rPr lang="ru-RU" sz="3200" dirty="0" err="1"/>
              <a:t>Гласса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CFB29-F826-4308-A312-4893C66F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750" y="1532549"/>
            <a:ext cx="8642035" cy="5069059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Не исключено, что задача оценки ПО может быть окончательно решена методом последовательных приближений, в ходе которых на каждом из нескольких чётко различимых основных этапов вырабатывается новая оценка, а принимаемые решения основываются на самой свежей оценке, а не на самой первой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95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FD67-CC42-4E65-AC79-36ED9D24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596599"/>
            <a:ext cx="8911687" cy="74749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Ошибки при оценке рисков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CFB29-F826-4308-A312-4893C66F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612" y="1514620"/>
            <a:ext cx="9866312" cy="5069059"/>
          </a:xfrm>
        </p:spPr>
        <p:txBody>
          <a:bodyPr>
            <a:normAutofit/>
          </a:bodyPr>
          <a:lstStyle/>
          <a:p>
            <a:r>
              <a:rPr lang="ru-RU" sz="2400" dirty="0"/>
              <a:t>ошибки в оценке трудоемкости и длительности работ</a:t>
            </a:r>
          </a:p>
          <a:p>
            <a:r>
              <a:rPr lang="ru-RU" sz="2400" dirty="0"/>
              <a:t>неполнота или некорректность требований к продукту</a:t>
            </a:r>
          </a:p>
          <a:p>
            <a:r>
              <a:rPr lang="ru-RU" sz="2400" dirty="0"/>
              <a:t>низкая квалификация руководителей проекта</a:t>
            </a:r>
          </a:p>
          <a:p>
            <a:r>
              <a:rPr lang="ru-RU" sz="2400" dirty="0"/>
              <a:t>некачественное планирование</a:t>
            </a:r>
          </a:p>
          <a:p>
            <a:r>
              <a:rPr lang="ru-RU" sz="2400" dirty="0"/>
              <a:t>технический долг</a:t>
            </a:r>
          </a:p>
          <a:p>
            <a:r>
              <a:rPr lang="ru-RU" sz="2400" dirty="0"/>
              <a:t>нехватка ресурсов</a:t>
            </a:r>
          </a:p>
          <a:p>
            <a:r>
              <a:rPr lang="ru-RU" sz="2400" dirty="0"/>
              <a:t>плохое взаимодействие с заказчиком</a:t>
            </a:r>
          </a:p>
          <a:p>
            <a:r>
              <a:rPr lang="ru-RU" sz="2400" dirty="0"/>
              <a:t>отсутствие необходимого опыта</a:t>
            </a:r>
          </a:p>
          <a:p>
            <a:r>
              <a:rPr lang="ru-RU" sz="2400" dirty="0"/>
              <a:t>переоценка своих возможностей</a:t>
            </a:r>
          </a:p>
          <a:p>
            <a:r>
              <a:rPr lang="ru-RU" sz="2400" dirty="0"/>
              <a:t>надежда на то, что заказчик согласится взять продукт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502795-B394-4FA4-ACD7-D4B963A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259-8AAE-44E9-8AAB-F537DF4C515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50208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1832</Words>
  <Application>Microsoft Office PowerPoint</Application>
  <PresentationFormat>Широкоэкранный</PresentationFormat>
  <Paragraphs>314</Paragraphs>
  <Slides>41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51" baseType="lpstr">
      <vt:lpstr>Arial</vt:lpstr>
      <vt:lpstr>Calibri</vt:lpstr>
      <vt:lpstr>Cambria</vt:lpstr>
      <vt:lpstr>Century Gothic</vt:lpstr>
      <vt:lpstr>Times New Roman</vt:lpstr>
      <vt:lpstr>Wingdings</vt:lpstr>
      <vt:lpstr>Wingdings 3</vt:lpstr>
      <vt:lpstr>Легкий дым</vt:lpstr>
      <vt:lpstr>Equation.3</vt:lpstr>
      <vt:lpstr>Visio</vt:lpstr>
      <vt:lpstr>Основы управления  ИТ - проектами</vt:lpstr>
      <vt:lpstr>Лекция 3</vt:lpstr>
      <vt:lpstr>Основные причины провала ИТ - проектов:  </vt:lpstr>
      <vt:lpstr>Chaos Report</vt:lpstr>
      <vt:lpstr>Примерами областей, которым сопутствует значительный риск: </vt:lpstr>
      <vt:lpstr>Проекты, связанные рисками</vt:lpstr>
      <vt:lpstr>Анализ успешности проектов</vt:lpstr>
      <vt:lpstr>Мнение Р. Гласса </vt:lpstr>
      <vt:lpstr>Ошибки при оценке рисков</vt:lpstr>
      <vt:lpstr>Основные критерии метода оценки</vt:lpstr>
      <vt:lpstr>Основные методы оценки (1)</vt:lpstr>
      <vt:lpstr>Основные методы оценки (2)</vt:lpstr>
      <vt:lpstr>Лекция 3</vt:lpstr>
      <vt:lpstr>Наиболее используемые сейчас</vt:lpstr>
      <vt:lpstr>Конус неопределенности</vt:lpstr>
      <vt:lpstr>Конус неопределенности (2)</vt:lpstr>
      <vt:lpstr>Конус неопределенности (3)</vt:lpstr>
      <vt:lpstr>Конус неопределенности примеры (1)</vt:lpstr>
      <vt:lpstr>Конус неопределенности примеры (2)</vt:lpstr>
      <vt:lpstr>Конус неопределенности примеры (3)</vt:lpstr>
      <vt:lpstr>Конус неопределенности примеры (4)</vt:lpstr>
      <vt:lpstr>Пример использование EQF</vt:lpstr>
      <vt:lpstr>Пример использования EQF</vt:lpstr>
      <vt:lpstr>Исходя из определения EQF  </vt:lpstr>
      <vt:lpstr>Конус неопределенности и EQF:  достоинства и недостатки</vt:lpstr>
      <vt:lpstr>Построение конуса неопределенности</vt:lpstr>
      <vt:lpstr>Односторонние определения</vt:lpstr>
      <vt:lpstr>Искажение практической оценки</vt:lpstr>
      <vt:lpstr>Бессмысленные данные</vt:lpstr>
      <vt:lpstr>Требования к методу динамической оценки </vt:lpstr>
      <vt:lpstr>Модель оценивания</vt:lpstr>
      <vt:lpstr>Структурная схема системы управления проектом</vt:lpstr>
      <vt:lpstr>Структура проекта</vt:lpstr>
      <vt:lpstr>Кратко об алгоритме оценивания (1)</vt:lpstr>
      <vt:lpstr>Кратко об алгоритме оценивания (2)</vt:lpstr>
      <vt:lpstr>Кратко об алгоритме оценивания (3)</vt:lpstr>
      <vt:lpstr>Кратко об алгоритме оценивания (3)</vt:lpstr>
      <vt:lpstr>Возможные результаты</vt:lpstr>
      <vt:lpstr>Что почитать? №1</vt:lpstr>
      <vt:lpstr>Выводы (1)</vt:lpstr>
      <vt:lpstr>Выводы(2)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управление  ИТ - проектами</dc:title>
  <dc:creator>Бахиркин Михаил Васильевич</dc:creator>
  <cp:lastModifiedBy>Бахиркин Михаил Васильевич</cp:lastModifiedBy>
  <cp:revision>11</cp:revision>
  <dcterms:created xsi:type="dcterms:W3CDTF">2020-10-01T13:03:15Z</dcterms:created>
  <dcterms:modified xsi:type="dcterms:W3CDTF">2020-10-08T12:17:20Z</dcterms:modified>
</cp:coreProperties>
</file>